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67"/>
  </p:notesMasterIdLst>
  <p:sldIdLst>
    <p:sldId id="256" r:id="rId2"/>
    <p:sldId id="447" r:id="rId3"/>
    <p:sldId id="570" r:id="rId4"/>
    <p:sldId id="426" r:id="rId5"/>
    <p:sldId id="429" r:id="rId6"/>
    <p:sldId id="257" r:id="rId7"/>
    <p:sldId id="523" r:id="rId8"/>
    <p:sldId id="524" r:id="rId9"/>
    <p:sldId id="258" r:id="rId10"/>
    <p:sldId id="532" r:id="rId11"/>
    <p:sldId id="517" r:id="rId12"/>
    <p:sldId id="547" r:id="rId13"/>
    <p:sldId id="518" r:id="rId14"/>
    <p:sldId id="548" r:id="rId15"/>
    <p:sldId id="445" r:id="rId16"/>
    <p:sldId id="549" r:id="rId17"/>
    <p:sldId id="519" r:id="rId18"/>
    <p:sldId id="550" r:id="rId19"/>
    <p:sldId id="446" r:id="rId20"/>
    <p:sldId id="551" r:id="rId21"/>
    <p:sldId id="552" r:id="rId22"/>
    <p:sldId id="449" r:id="rId23"/>
    <p:sldId id="553" r:id="rId24"/>
    <p:sldId id="535" r:id="rId25"/>
    <p:sldId id="536" r:id="rId26"/>
    <p:sldId id="448" r:id="rId27"/>
    <p:sldId id="537" r:id="rId28"/>
    <p:sldId id="538" r:id="rId29"/>
    <p:sldId id="554" r:id="rId30"/>
    <p:sldId id="539" r:id="rId31"/>
    <p:sldId id="555" r:id="rId32"/>
    <p:sldId id="540" r:id="rId33"/>
    <p:sldId id="556" r:id="rId34"/>
    <p:sldId id="541" r:id="rId35"/>
    <p:sldId id="557" r:id="rId36"/>
    <p:sldId id="542" r:id="rId37"/>
    <p:sldId id="558" r:id="rId38"/>
    <p:sldId id="543" r:id="rId39"/>
    <p:sldId id="559" r:id="rId40"/>
    <p:sldId id="508" r:id="rId41"/>
    <p:sldId id="427" r:id="rId42"/>
    <p:sldId id="509" r:id="rId43"/>
    <p:sldId id="560" r:id="rId44"/>
    <p:sldId id="510" r:id="rId45"/>
    <p:sldId id="561" r:id="rId46"/>
    <p:sldId id="511" r:id="rId47"/>
    <p:sldId id="562" r:id="rId48"/>
    <p:sldId id="512" r:id="rId49"/>
    <p:sldId id="563" r:id="rId50"/>
    <p:sldId id="513" r:id="rId51"/>
    <p:sldId id="564" r:id="rId52"/>
    <p:sldId id="514" r:id="rId53"/>
    <p:sldId id="565" r:id="rId54"/>
    <p:sldId id="515" r:id="rId55"/>
    <p:sldId id="566" r:id="rId56"/>
    <p:sldId id="516" r:id="rId57"/>
    <p:sldId id="567" r:id="rId58"/>
    <p:sldId id="544" r:id="rId59"/>
    <p:sldId id="568" r:id="rId60"/>
    <p:sldId id="545" r:id="rId61"/>
    <p:sldId id="569" r:id="rId62"/>
    <p:sldId id="546" r:id="rId63"/>
    <p:sldId id="531" r:id="rId64"/>
    <p:sldId id="295" r:id="rId65"/>
    <p:sldId id="312"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315573-33C6-4937-8D66-229A40294A6D}">
          <p14:sldIdLst>
            <p14:sldId id="256"/>
            <p14:sldId id="447"/>
            <p14:sldId id="570"/>
            <p14:sldId id="426"/>
            <p14:sldId id="429"/>
            <p14:sldId id="257"/>
          </p14:sldIdLst>
        </p14:section>
        <p14:section name="Principles of data processing" id="{BB3AEDB1-AF1E-4018-8AB6-1FA827ABEB08}">
          <p14:sldIdLst>
            <p14:sldId id="523"/>
            <p14:sldId id="524"/>
            <p14:sldId id="258"/>
            <p14:sldId id="532"/>
            <p14:sldId id="517"/>
            <p14:sldId id="547"/>
            <p14:sldId id="518"/>
            <p14:sldId id="548"/>
            <p14:sldId id="445"/>
            <p14:sldId id="549"/>
            <p14:sldId id="519"/>
            <p14:sldId id="550"/>
            <p14:sldId id="446"/>
            <p14:sldId id="551"/>
            <p14:sldId id="552"/>
            <p14:sldId id="449"/>
            <p14:sldId id="553"/>
            <p14:sldId id="535"/>
          </p14:sldIdLst>
        </p14:section>
        <p14:section name="Lawfulness of processing" id="{6F1FD535-994E-40D9-99D7-1DA45F79DB5E}">
          <p14:sldIdLst>
            <p14:sldId id="536"/>
            <p14:sldId id="448"/>
            <p14:sldId id="537"/>
            <p14:sldId id="538"/>
            <p14:sldId id="554"/>
            <p14:sldId id="539"/>
            <p14:sldId id="555"/>
            <p14:sldId id="540"/>
            <p14:sldId id="556"/>
            <p14:sldId id="541"/>
            <p14:sldId id="557"/>
            <p14:sldId id="542"/>
            <p14:sldId id="558"/>
            <p14:sldId id="543"/>
            <p14:sldId id="559"/>
            <p14:sldId id="508"/>
            <p14:sldId id="427"/>
            <p14:sldId id="509"/>
            <p14:sldId id="560"/>
            <p14:sldId id="510"/>
            <p14:sldId id="561"/>
            <p14:sldId id="511"/>
            <p14:sldId id="562"/>
            <p14:sldId id="512"/>
            <p14:sldId id="563"/>
            <p14:sldId id="513"/>
            <p14:sldId id="564"/>
            <p14:sldId id="514"/>
            <p14:sldId id="565"/>
            <p14:sldId id="515"/>
            <p14:sldId id="566"/>
            <p14:sldId id="516"/>
            <p14:sldId id="567"/>
            <p14:sldId id="544"/>
            <p14:sldId id="568"/>
            <p14:sldId id="545"/>
            <p14:sldId id="569"/>
            <p14:sldId id="546"/>
            <p14:sldId id="531"/>
          </p14:sldIdLst>
        </p14:section>
        <p14:section name="Credits" id="{28E1C848-0A27-4222-8B91-3772B90CC7F6}">
          <p14:sldIdLst>
            <p14:sldId id="295"/>
            <p14:sldId id="31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2"/>
    <p:restoredTop sz="66667" autoAdjust="0"/>
  </p:normalViewPr>
  <p:slideViewPr>
    <p:cSldViewPr snapToGrid="0" snapToObjects="1">
      <p:cViewPr varScale="1">
        <p:scale>
          <a:sx n="101" d="100"/>
          <a:sy n="101" d="100"/>
        </p:scale>
        <p:origin x="292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86FF1-AFE8-C149-883C-9D465DB221E9}" type="datetimeFigureOut">
              <a:rPr lang="en-US" smtClean="0"/>
              <a:t>2/28/19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0DB4E7-D023-9747-91D4-B0DA999C2A88}" type="slidenum">
              <a:rPr lang="en-US" smtClean="0"/>
              <a:t>‹#›</a:t>
            </a:fld>
            <a:endParaRPr lang="en-US"/>
          </a:p>
        </p:txBody>
      </p:sp>
    </p:spTree>
    <p:extLst>
      <p:ext uri="{BB962C8B-B14F-4D97-AF65-F5344CB8AC3E}">
        <p14:creationId xmlns:p14="http://schemas.microsoft.com/office/powerpoint/2010/main" val="3440090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en-US" dirty="0"/>
              <a:t>Attached operational forms</a:t>
            </a:r>
          </a:p>
          <a:p>
            <a:endParaRPr lang="en-US" dirty="0"/>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Invitation letter – describing the content, purpose and intended learning outcomes of the training session.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Participants list – Including data protection consent form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Feedback form – a structured form, built along sound methodological basis, to allow the trainer to gather feedback on the delivery and suitability of the training session. Could include insight that would be valuable to STAR.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Invitation poster / web announcement - – describing the content, purpose and intended learning outcomes of the training session.</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1</a:t>
            </a:fld>
            <a:endParaRPr lang="en-US"/>
          </a:p>
        </p:txBody>
      </p:sp>
    </p:spTree>
    <p:extLst>
      <p:ext uri="{BB962C8B-B14F-4D97-AF65-F5344CB8AC3E}">
        <p14:creationId xmlns:p14="http://schemas.microsoft.com/office/powerpoint/2010/main" val="3542158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a:t>
            </a:r>
            <a:r>
              <a:rPr lang="hu-HU" b="0" dirty="0" err="1"/>
              <a:t>explain</a:t>
            </a:r>
            <a:r>
              <a:rPr lang="hu-HU" b="0" dirty="0"/>
              <a:t> the </a:t>
            </a:r>
            <a:r>
              <a:rPr lang="hu-HU" b="0" dirty="0" err="1"/>
              <a:t>principle</a:t>
            </a:r>
            <a:r>
              <a:rPr lang="en-GB" b="0" dirty="0"/>
              <a:t> </a:t>
            </a:r>
            <a:r>
              <a:rPr lang="hu-HU" b="0" dirty="0"/>
              <a:t>of </a:t>
            </a:r>
            <a:r>
              <a:rPr lang="hu-HU" b="0" dirty="0" err="1"/>
              <a:t>lawfulness</a:t>
            </a:r>
            <a:r>
              <a:rPr lang="hu-HU" b="0" dirty="0"/>
              <a:t>, </a:t>
            </a:r>
            <a:r>
              <a:rPr lang="hu-HU" b="0" dirty="0" err="1"/>
              <a:t>fairness</a:t>
            </a:r>
            <a:r>
              <a:rPr lang="hu-HU" b="0" dirty="0"/>
              <a:t> and </a:t>
            </a:r>
            <a:r>
              <a:rPr lang="hu-HU" b="0" dirty="0" err="1"/>
              <a:t>transparency</a:t>
            </a:r>
            <a:r>
              <a:rPr lang="hu-HU" b="0" dirty="0"/>
              <a:t>.</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a:t>
            </a:r>
            <a:r>
              <a:rPr lang="hu-HU" b="0" dirty="0" err="1"/>
              <a:t>this</a:t>
            </a:r>
            <a:r>
              <a:rPr lang="hu-HU" b="0" dirty="0"/>
              <a:t> </a:t>
            </a:r>
            <a:r>
              <a:rPr lang="hu-HU" b="0" dirty="0" err="1"/>
              <a:t>pillar</a:t>
            </a:r>
            <a:r>
              <a:rPr lang="hu-HU" b="0" dirty="0"/>
              <a:t> of </a:t>
            </a:r>
            <a:r>
              <a:rPr lang="hu-HU" b="0" dirty="0" err="1"/>
              <a:t>data</a:t>
            </a:r>
            <a:r>
              <a:rPr lang="hu-HU" b="0" dirty="0"/>
              <a:t> </a:t>
            </a:r>
            <a:r>
              <a:rPr lang="hu-HU" b="0" dirty="0" err="1"/>
              <a:t>protection</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r>
              <a:rPr lang="hu-HU" b="0" dirty="0"/>
              <a:t>Art 5 para 1 a)</a:t>
            </a:r>
          </a:p>
          <a:p>
            <a:r>
              <a:rPr lang="hu-HU" b="0" dirty="0" err="1"/>
              <a:t>Recital</a:t>
            </a:r>
            <a:r>
              <a:rPr lang="hu-HU" b="0" dirty="0"/>
              <a:t> 39</a:t>
            </a:r>
            <a:endParaRPr lang="en-GB" b="0" dirty="0"/>
          </a:p>
          <a:p>
            <a:r>
              <a:rPr lang="en-GB" b="1" dirty="0"/>
              <a:t>Case law:</a:t>
            </a:r>
            <a:endParaRPr lang="hu-HU" b="1" dirty="0"/>
          </a:p>
          <a:p>
            <a:r>
              <a:rPr lang="en-GB" dirty="0"/>
              <a:t>ECtHR, K.H. and Others v. Slovakia, No. 32881/04, 28 April 2009</a:t>
            </a:r>
            <a:endParaRPr lang="hu-HU" dirty="0"/>
          </a:p>
          <a:p>
            <a:endParaRPr lang="hu-HU" dirty="0"/>
          </a:p>
          <a:p>
            <a:pPr algn="just"/>
            <a:r>
              <a:rPr lang="en-GB" i="0" dirty="0"/>
              <a:t>The applicants, eight women of Roma origin, could not conceive any longer after being treated at gynaecological departments in two different hospitals, and suspected that it was because they had been sterilised during their stay in those hospitals. They complained that they could not obtain photocopies of their medical records. The Court held that there had been a violation of Article 8 of the Convention in that the </a:t>
            </a:r>
            <a:r>
              <a:rPr lang="en-GB" b="1" i="0" dirty="0"/>
              <a:t>applicants had not been allowed to photocopy their medical records</a:t>
            </a:r>
            <a:r>
              <a:rPr lang="en-GB" i="0" dirty="0"/>
              <a:t>. It considered in particular that persons who, like the applicants, wished to obtain photocopies of documents containing their personal data, should not have been obliged to make specific justification as to why they needed the copies. It should have been rather for the authority in possession of the data to show that there had been compelling reasons for not providing that facility. Given that the applicants had obtained judicial orders permitting them to consult their medical records in their entirety, having denied them the possibility to make photocopies of those records had not been sufficiently justified by the authorities. To avoid the risk of abuse of medical data it would have been sufficient to put in place legislative safeguards with a view to strictly limiting the circumstances under which such data could be disclosed, as well as the scope of persons entitled to have access to the files. The Court observed that the new Health Care Act adopted in 2004 had been compatible with that requirement, however, it had come into play too late to affect the situation of the applicants in this case.</a:t>
            </a:r>
            <a:endParaRPr lang="hu-HU" i="0" dirty="0"/>
          </a:p>
          <a:p>
            <a:endParaRPr lang="hu-HU" dirty="0"/>
          </a:p>
          <a:p>
            <a:r>
              <a:rPr lang="en-GB" dirty="0"/>
              <a:t>ECtHR, </a:t>
            </a:r>
            <a:r>
              <a:rPr lang="en-GB" dirty="0" err="1"/>
              <a:t>Haralambie</a:t>
            </a:r>
            <a:r>
              <a:rPr lang="en-GB" dirty="0"/>
              <a:t> v. Romania, No. 21737/03, 27 October 2009</a:t>
            </a:r>
            <a:endParaRPr lang="hu-HU" dirty="0"/>
          </a:p>
          <a:p>
            <a:endParaRPr lang="hu-HU" dirty="0"/>
          </a:p>
          <a:p>
            <a:r>
              <a:rPr lang="en-GB" dirty="0"/>
              <a:t>The applicant complained in particular about the obstacles to his right of access to the personal file created on him by the former secret services during the communist period. The Court held that there had been a violation of Article 8 of the Convention, on account of the </a:t>
            </a:r>
            <a:r>
              <a:rPr lang="en-GB" b="1" dirty="0"/>
              <a:t>obstacles to the applicant’s consultation of the personal file created on him by the secret service under the communist regime</a:t>
            </a:r>
            <a:r>
              <a:rPr lang="en-GB" dirty="0"/>
              <a:t>. It found that neither the quantity of files transferred nor shortcomings in the archive system justified a </a:t>
            </a:r>
            <a:r>
              <a:rPr lang="en-GB" b="1" dirty="0"/>
              <a:t>delay of six years </a:t>
            </a:r>
            <a:r>
              <a:rPr lang="en-GB" dirty="0"/>
              <a:t>in granting his request. In this case the Court reiterated in particular the vital interest for individuals who were the subject of personal files held by the public authorities to be able to have access to them and emphasised that the authorities had a duty to provide an effective procedure for obtaining access to such information. See also: </a:t>
            </a:r>
            <a:r>
              <a:rPr lang="en-GB" dirty="0" err="1"/>
              <a:t>Jarnea</a:t>
            </a:r>
            <a:r>
              <a:rPr lang="en-GB" dirty="0"/>
              <a:t> v. Romania, judgment of 19 July 2011; </a:t>
            </a:r>
            <a:r>
              <a:rPr lang="en-GB" dirty="0" err="1"/>
              <a:t>Antoneta</a:t>
            </a:r>
            <a:r>
              <a:rPr lang="en-GB" dirty="0"/>
              <a:t> Tudor v. Romania, judgment of 24 September 2013.</a:t>
            </a:r>
            <a:endParaRPr lang="hu-HU" dirty="0"/>
          </a:p>
          <a:p>
            <a:endParaRPr lang="hu-HU" b="1" dirty="0"/>
          </a:p>
          <a:p>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11</a:t>
            </a:fld>
            <a:endParaRPr lang="en-US"/>
          </a:p>
        </p:txBody>
      </p:sp>
    </p:spTree>
    <p:extLst>
      <p:ext uri="{BB962C8B-B14F-4D97-AF65-F5344CB8AC3E}">
        <p14:creationId xmlns:p14="http://schemas.microsoft.com/office/powerpoint/2010/main" val="2229184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a:t>Notes</a:t>
            </a:r>
            <a:r>
              <a:rPr lang="hu-HU" dirty="0"/>
              <a:t>:</a:t>
            </a:r>
          </a:p>
          <a:p>
            <a:r>
              <a:rPr lang="hu-HU" dirty="0"/>
              <a:t>The </a:t>
            </a:r>
            <a:r>
              <a:rPr lang="hu-HU" dirty="0" err="1"/>
              <a:t>referred</a:t>
            </a:r>
            <a:r>
              <a:rPr lang="hu-HU" dirty="0"/>
              <a:t> </a:t>
            </a:r>
            <a:r>
              <a:rPr lang="hu-HU" dirty="0" err="1"/>
              <a:t>cases</a:t>
            </a:r>
            <a:r>
              <a:rPr lang="hu-HU" dirty="0"/>
              <a:t> </a:t>
            </a:r>
            <a:r>
              <a:rPr lang="hu-HU" dirty="0" err="1"/>
              <a:t>could</a:t>
            </a:r>
            <a:r>
              <a:rPr lang="hu-HU" dirty="0"/>
              <a:t> be </a:t>
            </a:r>
            <a:r>
              <a:rPr lang="hu-HU" dirty="0" err="1"/>
              <a:t>discussed</a:t>
            </a:r>
            <a:r>
              <a:rPr lang="hu-HU" dirty="0"/>
              <a:t> here </a:t>
            </a:r>
            <a:r>
              <a:rPr lang="hu-HU" dirty="0" err="1"/>
              <a:t>or</a:t>
            </a:r>
            <a:r>
              <a:rPr lang="hu-HU" dirty="0"/>
              <a:t> </a:t>
            </a:r>
            <a:r>
              <a:rPr lang="hu-HU" dirty="0" err="1"/>
              <a:t>any</a:t>
            </a:r>
            <a:r>
              <a:rPr lang="hu-HU" dirty="0"/>
              <a:t> </a:t>
            </a:r>
            <a:r>
              <a:rPr lang="hu-HU" dirty="0" err="1"/>
              <a:t>other</a:t>
            </a:r>
            <a:r>
              <a:rPr lang="hu-HU" dirty="0"/>
              <a:t> </a:t>
            </a:r>
            <a:r>
              <a:rPr lang="hu-HU" dirty="0" err="1"/>
              <a:t>national</a:t>
            </a:r>
            <a:r>
              <a:rPr lang="hu-HU" dirty="0"/>
              <a:t> </a:t>
            </a:r>
            <a:r>
              <a:rPr lang="hu-HU" dirty="0" err="1"/>
              <a:t>example</a:t>
            </a:r>
            <a:r>
              <a:rPr lang="hu-HU" dirty="0"/>
              <a:t> </a:t>
            </a:r>
            <a:r>
              <a:rPr lang="hu-HU" dirty="0" err="1"/>
              <a:t>which</a:t>
            </a:r>
            <a:r>
              <a:rPr lang="hu-HU" dirty="0"/>
              <a:t> </a:t>
            </a:r>
            <a:r>
              <a:rPr lang="hu-HU" dirty="0" err="1"/>
              <a:t>are</a:t>
            </a:r>
            <a:r>
              <a:rPr lang="hu-HU" dirty="0"/>
              <a:t> </a:t>
            </a:r>
            <a:r>
              <a:rPr lang="hu-HU" dirty="0" err="1"/>
              <a:t>well-known</a:t>
            </a:r>
            <a:r>
              <a:rPr lang="hu-HU" dirty="0"/>
              <a:t> for the </a:t>
            </a:r>
            <a:r>
              <a:rPr lang="hu-HU" dirty="0" err="1"/>
              <a:t>audience</a:t>
            </a:r>
            <a:endParaRPr lang="hu-HU" dirty="0"/>
          </a:p>
          <a:p>
            <a:endParaRPr lang="en-GB" dirty="0"/>
          </a:p>
        </p:txBody>
      </p:sp>
      <p:sp>
        <p:nvSpPr>
          <p:cNvPr id="4" name="Dia számának helye 3"/>
          <p:cNvSpPr>
            <a:spLocks noGrp="1"/>
          </p:cNvSpPr>
          <p:nvPr>
            <p:ph type="sldNum" sz="quarter" idx="5"/>
          </p:nvPr>
        </p:nvSpPr>
        <p:spPr/>
        <p:txBody>
          <a:bodyPr/>
          <a:lstStyle/>
          <a:p>
            <a:fld id="{6D0DB4E7-D023-9747-91D4-B0DA999C2A88}" type="slidenum">
              <a:rPr lang="en-US" smtClean="0"/>
              <a:t>12</a:t>
            </a:fld>
            <a:endParaRPr lang="en-US"/>
          </a:p>
        </p:txBody>
      </p:sp>
    </p:spTree>
    <p:extLst>
      <p:ext uri="{BB962C8B-B14F-4D97-AF65-F5344CB8AC3E}">
        <p14:creationId xmlns:p14="http://schemas.microsoft.com/office/powerpoint/2010/main" val="954945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a:t>
            </a:r>
            <a:r>
              <a:rPr lang="hu-HU" b="0" dirty="0" err="1"/>
              <a:t>explain</a:t>
            </a:r>
            <a:r>
              <a:rPr lang="hu-HU" b="0" dirty="0"/>
              <a:t> the </a:t>
            </a:r>
            <a:r>
              <a:rPr lang="hu-HU" b="0" dirty="0" err="1"/>
              <a:t>principle</a:t>
            </a:r>
            <a:r>
              <a:rPr lang="en-GB" b="0" dirty="0"/>
              <a:t> </a:t>
            </a:r>
            <a:r>
              <a:rPr lang="hu-HU" b="0" dirty="0"/>
              <a:t>of </a:t>
            </a:r>
            <a:r>
              <a:rPr lang="hu-HU" b="0" dirty="0" err="1"/>
              <a:t>purpose</a:t>
            </a:r>
            <a:r>
              <a:rPr lang="hu-HU" b="0" dirty="0"/>
              <a:t> </a:t>
            </a:r>
            <a:r>
              <a:rPr lang="hu-HU" b="0" dirty="0" err="1"/>
              <a:t>limitation</a:t>
            </a:r>
            <a:r>
              <a:rPr lang="hu-HU" b="0" dirty="0"/>
              <a:t>.</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a:t>
            </a:r>
            <a:r>
              <a:rPr lang="hu-HU" b="0" dirty="0" err="1"/>
              <a:t>this</a:t>
            </a:r>
            <a:r>
              <a:rPr lang="hu-HU" b="0" dirty="0"/>
              <a:t> </a:t>
            </a:r>
            <a:r>
              <a:rPr lang="hu-HU" b="0" dirty="0" err="1"/>
              <a:t>pillar</a:t>
            </a:r>
            <a:r>
              <a:rPr lang="hu-HU" b="0" dirty="0"/>
              <a:t> of </a:t>
            </a:r>
            <a:r>
              <a:rPr lang="hu-HU" b="0" dirty="0" err="1"/>
              <a:t>data</a:t>
            </a:r>
            <a:r>
              <a:rPr lang="hu-HU" b="0" dirty="0"/>
              <a:t> </a:t>
            </a:r>
            <a:r>
              <a:rPr lang="hu-HU" b="0" dirty="0" err="1"/>
              <a:t>protection</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t>
            </a:r>
            <a:endParaRPr lang="hu-HU" b="0" dirty="0"/>
          </a:p>
          <a:p>
            <a:r>
              <a:rPr lang="hu-HU" b="0" dirty="0"/>
              <a:t>Art 5 para 1 b)</a:t>
            </a:r>
          </a:p>
          <a:p>
            <a:r>
              <a:rPr lang="hu-HU" b="0" dirty="0" err="1"/>
              <a:t>Recital</a:t>
            </a:r>
            <a:r>
              <a:rPr lang="hu-HU" b="0" dirty="0"/>
              <a:t> 50</a:t>
            </a:r>
          </a:p>
          <a:p>
            <a:endParaRPr lang="hu-HU" b="0" dirty="0"/>
          </a:p>
          <a:p>
            <a:r>
              <a:rPr lang="en-GB" dirty="0"/>
              <a:t>The processing of personal data for purposes other than those for which the personal data were initially collected should be allowed only where the processing is compatible with the purposes for which the personal data were initially collected. In such a case, no legal basis separate from that which allowed the collection of the personal data is required. If the processing is necessary for the performance of a task carried out in the public interest or in the exercise of official authority vested in the controller, Union or Member State law may determine and specify the tasks and purposes for which the further processing should be regarded as compatible and lawful. Further processing for archiving purposes in the public interest, scientific or historical research purposes or statistical purposes should be considered to be compatible lawful processing operations. The legal basis provided by Union or Member State law for the processing of personal data may also provide a legal basis for further processing. In order to ascertain whether a purpose of further processing is compatible with the purpose for which the personal data are initially collected, the controller, after having met all the requirements for the lawfulness of the original processing, should take into account, inter alia: any link between those purposes and the purposes of the intended further processing; the context in which the personal data have been collected, in particular the reasonable expectations of data subjects based on their relationship with the controller as to their further use; the nature of the personal data; the consequences of the intended further processing for data subjects; and the existence of appropriate safeguards in both the original and intended further processing operations. Where the data subject has given consent or the processing is based on Union or Member State law which constitutes a necessary and proportionate measure in a democratic society to safeguard, in particular, important objectives of general public interest, the controller should be allowed to further process the personal data irrespective of the compatibility of the purposes. In any case, the application of the principles set out in this Regulation and in particular the information of the data subject on those other purposes and on his or her rights including the right to object, should be ensured. Indicating possible criminal acts or threats to public security by the controller and transmitting the relevant personal data in individual cases or in several cases relating to the same criminal act or threats to public security to a competent authority should be regarded as being in the legitimate interest pursued by the controller. However, such transmission in the legitimate interest of the controller or further processing of personal data should be prohibited if the processing is not compatible with a legal, professional or other binding obligation of secrecy. </a:t>
            </a:r>
            <a:endParaRPr lang="hu-HU" b="0" dirty="0"/>
          </a:p>
          <a:p>
            <a:endParaRPr lang="en-GB" b="0" dirty="0"/>
          </a:p>
          <a:p>
            <a:r>
              <a:rPr lang="en-GB" b="1" dirty="0"/>
              <a:t>Case law: </a:t>
            </a:r>
            <a:r>
              <a:rPr lang="en-GB" b="0" dirty="0"/>
              <a:t>-</a:t>
            </a:r>
            <a:endParaRPr lang="en-GB" b="1" dirty="0"/>
          </a:p>
          <a:p>
            <a:r>
              <a:rPr lang="en-GB" b="1" dirty="0"/>
              <a:t>Additional reading:</a:t>
            </a:r>
            <a:endParaRPr lang="hu-HU" b="1" dirty="0"/>
          </a:p>
          <a:p>
            <a:r>
              <a:rPr lang="en-GB" dirty="0"/>
              <a:t>Article 29 Working Party (2013), Opinion 3/2013 on purpose limitation, WP 203, 2 April 2013. </a:t>
            </a:r>
            <a:endParaRPr lang="en-GB" b="1" dirty="0"/>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13</a:t>
            </a:fld>
            <a:endParaRPr lang="en-US"/>
          </a:p>
        </p:txBody>
      </p:sp>
    </p:spTree>
    <p:extLst>
      <p:ext uri="{BB962C8B-B14F-4D97-AF65-F5344CB8AC3E}">
        <p14:creationId xmlns:p14="http://schemas.microsoft.com/office/powerpoint/2010/main" val="99153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a:t>
            </a:r>
            <a:r>
              <a:rPr lang="hu-HU" b="0" dirty="0" err="1"/>
              <a:t>explain</a:t>
            </a:r>
            <a:r>
              <a:rPr lang="hu-HU" b="0" dirty="0"/>
              <a:t> the </a:t>
            </a:r>
            <a:r>
              <a:rPr lang="hu-HU" b="0" dirty="0" err="1"/>
              <a:t>principle</a:t>
            </a:r>
            <a:r>
              <a:rPr lang="en-GB" b="0" dirty="0"/>
              <a:t> </a:t>
            </a:r>
            <a:r>
              <a:rPr lang="hu-HU" b="0" dirty="0"/>
              <a:t>of </a:t>
            </a:r>
            <a:r>
              <a:rPr lang="hu-HU" b="0" dirty="0" err="1"/>
              <a:t>data</a:t>
            </a:r>
            <a:r>
              <a:rPr lang="hu-HU" b="0" dirty="0"/>
              <a:t> </a:t>
            </a:r>
            <a:r>
              <a:rPr lang="hu-HU" b="0" dirty="0" err="1"/>
              <a:t>minimization</a:t>
            </a:r>
            <a:r>
              <a:rPr lang="hu-HU" b="0" dirty="0"/>
              <a:t>.</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a:t>
            </a:r>
            <a:r>
              <a:rPr lang="hu-HU" b="0" dirty="0" err="1"/>
              <a:t>this</a:t>
            </a:r>
            <a:r>
              <a:rPr lang="hu-HU" b="0" dirty="0"/>
              <a:t> </a:t>
            </a:r>
            <a:r>
              <a:rPr lang="hu-HU" b="0" dirty="0" err="1"/>
              <a:t>pillar</a:t>
            </a:r>
            <a:r>
              <a:rPr lang="hu-HU" b="0" dirty="0"/>
              <a:t> of </a:t>
            </a:r>
            <a:r>
              <a:rPr lang="hu-HU" b="0" dirty="0" err="1"/>
              <a:t>data</a:t>
            </a:r>
            <a:r>
              <a:rPr lang="hu-HU" b="0" dirty="0"/>
              <a:t> </a:t>
            </a:r>
            <a:r>
              <a:rPr lang="hu-HU" b="0" dirty="0" err="1"/>
              <a:t>protection</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r>
              <a:rPr lang="hu-HU" b="0" dirty="0"/>
              <a:t>Art 5 para 1 c)</a:t>
            </a:r>
            <a:endParaRPr lang="en-GB" b="0" dirty="0"/>
          </a:p>
          <a:p>
            <a:r>
              <a:rPr lang="en-GB" b="1" dirty="0"/>
              <a:t>Case law: </a:t>
            </a:r>
            <a:endParaRPr lang="hu-HU" b="0" dirty="0"/>
          </a:p>
          <a:p>
            <a:r>
              <a:rPr lang="en-GB" dirty="0"/>
              <a:t>CJEU, Joined cases C-293/12 and C-594/12, Digital Rights Ireland Ltd v. Minister for Communications, Marine and Natural Resources and Others and </a:t>
            </a:r>
            <a:r>
              <a:rPr lang="en-GB" dirty="0" err="1"/>
              <a:t>Kärntner</a:t>
            </a:r>
            <a:r>
              <a:rPr lang="en-GB" dirty="0"/>
              <a:t> </a:t>
            </a:r>
            <a:r>
              <a:rPr lang="en-GB" dirty="0" err="1"/>
              <a:t>Landesregierung</a:t>
            </a:r>
            <a:r>
              <a:rPr lang="en-GB" dirty="0"/>
              <a:t> and Others [GC], 8 April 2014.</a:t>
            </a:r>
            <a:endParaRPr lang="hu-HU" b="0" dirty="0"/>
          </a:p>
          <a:p>
            <a:endParaRPr lang="hu-HU" b="0" dirty="0"/>
          </a:p>
          <a:p>
            <a:r>
              <a:rPr lang="en-GB" i="1" dirty="0"/>
              <a:t>In the Digital Rights Ireland case, the CJEU considered the validity of the Data Retention Directive, which aimed to harmonise national provisions for retaining personal data generated or processed by publicly available electronic communications services or networks for their possible transmission to competent authorities to fight serious crime, such as organised crime and terrorism. Notwithstanding that this was considered a purpose that genuinely satisfies an objective of general interest, the generalised way in which the Directive covered “all individuals and all means of electronic communication as well as all traffic data without any differentiation, limitation or exception being made in the light of the objective of fighting against serious crime”, was considered problematic.</a:t>
            </a:r>
            <a:endParaRPr lang="en-GB" b="1" i="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15</a:t>
            </a:fld>
            <a:endParaRPr lang="en-US"/>
          </a:p>
        </p:txBody>
      </p:sp>
    </p:spTree>
    <p:extLst>
      <p:ext uri="{BB962C8B-B14F-4D97-AF65-F5344CB8AC3E}">
        <p14:creationId xmlns:p14="http://schemas.microsoft.com/office/powerpoint/2010/main" val="2601401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a:t>
            </a:r>
            <a:r>
              <a:rPr lang="hu-HU" b="0" dirty="0" err="1"/>
              <a:t>explain</a:t>
            </a:r>
            <a:r>
              <a:rPr lang="hu-HU" b="0" dirty="0"/>
              <a:t> the </a:t>
            </a:r>
            <a:r>
              <a:rPr lang="hu-HU" b="0" dirty="0" err="1"/>
              <a:t>principle</a:t>
            </a:r>
            <a:r>
              <a:rPr lang="en-GB" b="0" dirty="0"/>
              <a:t> </a:t>
            </a:r>
            <a:r>
              <a:rPr lang="hu-HU" b="0" dirty="0"/>
              <a:t>of </a:t>
            </a:r>
            <a:r>
              <a:rPr lang="hu-HU" b="0" dirty="0" err="1"/>
              <a:t>accuracy</a:t>
            </a:r>
            <a:r>
              <a:rPr lang="hu-HU" b="0" dirty="0"/>
              <a:t>.</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a:t>
            </a:r>
            <a:r>
              <a:rPr lang="hu-HU" b="0" dirty="0" err="1"/>
              <a:t>this</a:t>
            </a:r>
            <a:r>
              <a:rPr lang="hu-HU" b="0" dirty="0"/>
              <a:t> </a:t>
            </a:r>
            <a:r>
              <a:rPr lang="hu-HU" b="0" dirty="0" err="1"/>
              <a:t>pillar</a:t>
            </a:r>
            <a:r>
              <a:rPr lang="hu-HU" b="0" dirty="0"/>
              <a:t> of </a:t>
            </a:r>
            <a:r>
              <a:rPr lang="hu-HU" b="0" dirty="0" err="1"/>
              <a:t>data</a:t>
            </a:r>
            <a:r>
              <a:rPr lang="hu-HU" b="0" dirty="0"/>
              <a:t> </a:t>
            </a:r>
            <a:r>
              <a:rPr lang="hu-HU" b="0" dirty="0" err="1"/>
              <a:t>protection</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r>
              <a:rPr lang="hu-HU" b="0" dirty="0"/>
              <a:t>Art 5 para 1) d</a:t>
            </a:r>
            <a:endParaRPr lang="en-GB" b="0" dirty="0"/>
          </a:p>
          <a:p>
            <a:r>
              <a:rPr lang="en-GB" b="1" dirty="0"/>
              <a:t>Case law: </a:t>
            </a:r>
            <a:r>
              <a:rPr lang="nl-NL" dirty="0"/>
              <a:t>CJEU, C-553/07, College van burgemeester en wethouders van Rotterdam v. M. E. E. Rijkeboer, 7 May 2009</a:t>
            </a:r>
            <a:endParaRPr lang="hu-HU" dirty="0"/>
          </a:p>
          <a:p>
            <a:endParaRPr lang="hu-HU" b="1" dirty="0"/>
          </a:p>
          <a:p>
            <a:r>
              <a:rPr lang="en-GB" sz="1200" i="1" kern="1200" dirty="0">
                <a:solidFill>
                  <a:schemeClr val="tx1"/>
                </a:solidFill>
                <a:effectLst/>
                <a:latin typeface="+mn-lt"/>
                <a:ea typeface="+mn-ea"/>
                <a:cs typeface="+mn-cs"/>
              </a:rPr>
              <a:t>the CJEU was asked to determine whether, pursuant to </a:t>
            </a:r>
            <a:r>
              <a:rPr lang="en-GB" sz="1200" b="1" i="1" kern="1200" dirty="0">
                <a:solidFill>
                  <a:schemeClr val="tx1"/>
                </a:solidFill>
                <a:effectLst/>
                <a:latin typeface="+mn-lt"/>
                <a:ea typeface="+mn-ea"/>
                <a:cs typeface="+mn-cs"/>
              </a:rPr>
              <a:t>Article 12 (a)</a:t>
            </a:r>
            <a:r>
              <a:rPr lang="en-GB" sz="1200" i="1" kern="1200" dirty="0">
                <a:solidFill>
                  <a:schemeClr val="tx1"/>
                </a:solidFill>
                <a:effectLst/>
                <a:latin typeface="+mn-lt"/>
                <a:ea typeface="+mn-ea"/>
                <a:cs typeface="+mn-cs"/>
              </a:rPr>
              <a:t> of the directive, an individual’s </a:t>
            </a:r>
            <a:r>
              <a:rPr lang="en-GB" sz="1200" b="1" i="1" kern="1200" dirty="0">
                <a:solidFill>
                  <a:schemeClr val="tx1"/>
                </a:solidFill>
                <a:effectLst/>
                <a:latin typeface="+mn-lt"/>
                <a:ea typeface="+mn-ea"/>
                <a:cs typeface="+mn-cs"/>
              </a:rPr>
              <a:t>right of access to information</a:t>
            </a:r>
            <a:r>
              <a:rPr lang="en-GB" sz="1200" i="1" kern="1200" dirty="0">
                <a:solidFill>
                  <a:schemeClr val="tx1"/>
                </a:solidFill>
                <a:effectLst/>
                <a:latin typeface="+mn-lt"/>
                <a:ea typeface="+mn-ea"/>
                <a:cs typeface="+mn-cs"/>
              </a:rPr>
              <a:t> on the recipients or categories of recipient of personal data and on the content of the data communicated </a:t>
            </a:r>
            <a:r>
              <a:rPr lang="en-GB" sz="1200" b="1" i="1" kern="1200" dirty="0">
                <a:solidFill>
                  <a:schemeClr val="tx1"/>
                </a:solidFill>
                <a:effectLst/>
                <a:latin typeface="+mn-lt"/>
                <a:ea typeface="+mn-ea"/>
                <a:cs typeface="+mn-cs"/>
              </a:rPr>
              <a:t>may be limited to one year</a:t>
            </a:r>
            <a:r>
              <a:rPr lang="en-GB" sz="1200" i="1" kern="1200" dirty="0">
                <a:solidFill>
                  <a:schemeClr val="tx1"/>
                </a:solidFill>
                <a:effectLst/>
                <a:latin typeface="+mn-lt"/>
                <a:ea typeface="+mn-ea"/>
                <a:cs typeface="+mn-cs"/>
              </a:rPr>
              <a:t> preceding his or her request for access. To determine whether Article 12 (a) of the Directive authorises such a time limit, </a:t>
            </a:r>
            <a:r>
              <a:rPr lang="en-GB" sz="1200" b="1" i="1" kern="1200" dirty="0">
                <a:solidFill>
                  <a:schemeClr val="tx1"/>
                </a:solidFill>
                <a:effectLst/>
                <a:latin typeface="+mn-lt"/>
                <a:ea typeface="+mn-ea"/>
                <a:cs typeface="+mn-cs"/>
              </a:rPr>
              <a:t>the Court decided to interpret that article in light of the purposes of the directive</a:t>
            </a:r>
            <a:r>
              <a:rPr lang="en-GB" sz="1200" i="1" kern="1200" dirty="0">
                <a:solidFill>
                  <a:schemeClr val="tx1"/>
                </a:solidFill>
                <a:effectLst/>
                <a:latin typeface="+mn-lt"/>
                <a:ea typeface="+mn-ea"/>
                <a:cs typeface="+mn-cs"/>
              </a:rPr>
              <a:t>. The Court first stated that the right of access is necessary to enable the data subject to exercise the right to have the controller rectify, erase or block his or her data (Article 12 (b)), or notify third parties to whom the data have been disclosed of that rectification, erasure or blocking (Article 12 (c)). </a:t>
            </a:r>
            <a:r>
              <a:rPr lang="en-GB" sz="1200" b="1" i="1" kern="1200" dirty="0">
                <a:solidFill>
                  <a:schemeClr val="tx1"/>
                </a:solidFill>
                <a:effectLst/>
                <a:latin typeface="+mn-lt"/>
                <a:ea typeface="+mn-ea"/>
                <a:cs typeface="+mn-cs"/>
              </a:rPr>
              <a:t>The right of access is also necessary to enable the data subject to exercise his or her right to object to his personal data being processed (Article 14) or his right of action where he suffers damage</a:t>
            </a:r>
            <a:r>
              <a:rPr lang="en-GB" sz="1200" i="1" kern="1200" dirty="0">
                <a:solidFill>
                  <a:schemeClr val="tx1"/>
                </a:solidFill>
                <a:effectLst/>
                <a:latin typeface="+mn-lt"/>
                <a:ea typeface="+mn-ea"/>
                <a:cs typeface="+mn-cs"/>
              </a:rPr>
              <a:t> (Articles 22 and 23). In order to ensure the practical effect of the provisions referred to above, the Court held that </a:t>
            </a:r>
            <a:r>
              <a:rPr lang="en-GB" sz="1200" b="1" i="1" kern="1200" dirty="0">
                <a:solidFill>
                  <a:schemeClr val="tx1"/>
                </a:solidFill>
                <a:effectLst/>
                <a:latin typeface="+mn-lt"/>
                <a:ea typeface="+mn-ea"/>
                <a:cs typeface="+mn-cs"/>
              </a:rPr>
              <a:t>“that right must of necessity relate to the past. If that were not the case, the data subject would not be in a position effectively to exercise his right to have data presumed unlawful or incorrect rectified, erased or blocked or to bring legal proceedings and obtain compensation for the damage suffered”</a:t>
            </a:r>
            <a:r>
              <a:rPr lang="en-GB" sz="1200" i="1" kern="1200" dirty="0">
                <a:solidFill>
                  <a:schemeClr val="tx1"/>
                </a:solidFill>
                <a:effectLst/>
                <a:latin typeface="+mn-lt"/>
                <a:ea typeface="+mn-ea"/>
                <a:cs typeface="+mn-cs"/>
              </a:rPr>
              <a:t>.</a:t>
            </a:r>
            <a:endParaRPr lang="hu-HU" sz="1200" i="1" kern="1200" dirty="0">
              <a:solidFill>
                <a:schemeClr val="tx1"/>
              </a:solidFill>
              <a:effectLst/>
              <a:latin typeface="+mn-lt"/>
              <a:ea typeface="+mn-ea"/>
              <a:cs typeface="+mn-cs"/>
            </a:endParaRPr>
          </a:p>
          <a:p>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17</a:t>
            </a:fld>
            <a:endParaRPr lang="en-US"/>
          </a:p>
        </p:txBody>
      </p:sp>
    </p:spTree>
    <p:extLst>
      <p:ext uri="{BB962C8B-B14F-4D97-AF65-F5344CB8AC3E}">
        <p14:creationId xmlns:p14="http://schemas.microsoft.com/office/powerpoint/2010/main" val="706126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a:t>
            </a:r>
            <a:r>
              <a:rPr lang="hu-HU" b="0" dirty="0" err="1"/>
              <a:t>explain</a:t>
            </a:r>
            <a:r>
              <a:rPr lang="hu-HU" b="0" dirty="0"/>
              <a:t> the </a:t>
            </a:r>
            <a:r>
              <a:rPr lang="hu-HU" b="0" dirty="0" err="1"/>
              <a:t>principle</a:t>
            </a:r>
            <a:r>
              <a:rPr lang="en-GB" b="0" dirty="0"/>
              <a:t> </a:t>
            </a:r>
            <a:r>
              <a:rPr lang="hu-HU" b="0" dirty="0"/>
              <a:t>of </a:t>
            </a:r>
            <a:r>
              <a:rPr lang="hu-HU" b="0" dirty="0" err="1"/>
              <a:t>storage</a:t>
            </a:r>
            <a:r>
              <a:rPr lang="hu-HU" b="0" dirty="0"/>
              <a:t> </a:t>
            </a:r>
            <a:r>
              <a:rPr lang="hu-HU" b="0" dirty="0" err="1"/>
              <a:t>limitation</a:t>
            </a:r>
            <a:r>
              <a:rPr lang="hu-HU" b="0" dirty="0"/>
              <a:t>.</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a:t>
            </a:r>
            <a:r>
              <a:rPr lang="hu-HU" b="0" dirty="0" err="1"/>
              <a:t>this</a:t>
            </a:r>
            <a:r>
              <a:rPr lang="hu-HU" b="0" dirty="0"/>
              <a:t> </a:t>
            </a:r>
            <a:r>
              <a:rPr lang="hu-HU" b="0" dirty="0" err="1"/>
              <a:t>pillar</a:t>
            </a:r>
            <a:r>
              <a:rPr lang="hu-HU" b="0" dirty="0"/>
              <a:t> of </a:t>
            </a:r>
            <a:r>
              <a:rPr lang="hu-HU" b="0" dirty="0" err="1"/>
              <a:t>data</a:t>
            </a:r>
            <a:r>
              <a:rPr lang="hu-HU" b="0" dirty="0"/>
              <a:t> </a:t>
            </a:r>
            <a:r>
              <a:rPr lang="hu-HU" b="0" dirty="0" err="1"/>
              <a:t>protection</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r>
              <a:rPr lang="hu-HU" b="0" dirty="0"/>
              <a:t>Art 5 para 1 e)</a:t>
            </a:r>
          </a:p>
          <a:p>
            <a:r>
              <a:rPr lang="hu-HU" b="0" dirty="0" err="1"/>
              <a:t>Recital</a:t>
            </a:r>
            <a:r>
              <a:rPr lang="hu-HU" b="0" dirty="0"/>
              <a:t> 39</a:t>
            </a:r>
            <a:endParaRPr lang="en-GB" b="0" dirty="0"/>
          </a:p>
          <a:p>
            <a:r>
              <a:rPr lang="en-GB" b="1" dirty="0"/>
              <a:t>Case law: </a:t>
            </a:r>
            <a:r>
              <a:rPr lang="en-GB" dirty="0"/>
              <a:t>ECtHR, S. and </a:t>
            </a:r>
            <a:r>
              <a:rPr lang="en-GB" dirty="0" err="1"/>
              <a:t>Marper</a:t>
            </a:r>
            <a:r>
              <a:rPr lang="en-GB" dirty="0"/>
              <a:t> v. the United Kingdom [GC], Nos. 30562/04 and 30566/04, 4 December 2008.</a:t>
            </a:r>
            <a:endParaRPr lang="hu-HU" dirty="0"/>
          </a:p>
          <a:p>
            <a:endParaRPr lang="hu-HU" dirty="0"/>
          </a:p>
          <a:p>
            <a:r>
              <a:rPr lang="en-GB" i="1" dirty="0"/>
              <a:t>This case concerned the indefinite retention in a database of the applicants’ fingerprints, cell samples and DNA profiles after criminal proceedings against them had been terminated by an acquittal in one case and discontinued in the other case. The Court held that there had been a violation of Article 8 of the Convention, finding that the retention at issue had constituted a disproportionate interference with the applicants’ right to respect for private life and could not be regarded as necessary in a democratic society. The Court considered in particular that the use of modern scientific techniques in the criminal-justice system could not be allowed at any cost and without carefully balancing the potential benefits of the extensive use of such techniques against important private-life interests. Any State claiming a pioneer role in the development of new technologies bore special responsibility for “striking the right balance”. The Court concluded that the blanket and indiscriminate nature of the powers of retention of the fingerprints, cellular samples and DNA profiles of persons suspected but not convicted of offences, as applied in this particular case, failed to strike a fair balance between the competing public and private interests.</a:t>
            </a:r>
            <a:endParaRPr lang="hu-HU" i="1" dirty="0"/>
          </a:p>
          <a:p>
            <a:endParaRPr lang="hu-HU" dirty="0"/>
          </a:p>
          <a:p>
            <a:r>
              <a:rPr lang="en-GB" dirty="0"/>
              <a:t>CJEU, Joined cases C-293/12 and C-594/12, Digital Rights Ireland Ltd v. Minister for Communications, Marine and Natural Resources and Others and </a:t>
            </a:r>
            <a:r>
              <a:rPr lang="en-GB" dirty="0" err="1"/>
              <a:t>Kärntner</a:t>
            </a:r>
            <a:r>
              <a:rPr lang="en-GB" dirty="0"/>
              <a:t> </a:t>
            </a:r>
            <a:r>
              <a:rPr lang="en-GB" dirty="0" err="1"/>
              <a:t>Landesregierung</a:t>
            </a:r>
            <a:r>
              <a:rPr lang="en-GB" dirty="0"/>
              <a:t> and Others [GC], 8 April 2014.</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19</a:t>
            </a:fld>
            <a:endParaRPr lang="en-US"/>
          </a:p>
        </p:txBody>
      </p:sp>
    </p:spTree>
    <p:extLst>
      <p:ext uri="{BB962C8B-B14F-4D97-AF65-F5344CB8AC3E}">
        <p14:creationId xmlns:p14="http://schemas.microsoft.com/office/powerpoint/2010/main" val="2729310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a:t>
            </a:r>
            <a:r>
              <a:rPr lang="hu-HU" b="0" dirty="0" err="1"/>
              <a:t>explain</a:t>
            </a:r>
            <a:r>
              <a:rPr lang="hu-HU" b="0" dirty="0"/>
              <a:t> the </a:t>
            </a:r>
            <a:r>
              <a:rPr lang="hu-HU" b="0" dirty="0" err="1"/>
              <a:t>principle</a:t>
            </a:r>
            <a:r>
              <a:rPr lang="en-GB" b="0" dirty="0"/>
              <a:t> </a:t>
            </a:r>
            <a:r>
              <a:rPr lang="hu-HU" b="0" dirty="0"/>
              <a:t>of </a:t>
            </a:r>
            <a:r>
              <a:rPr lang="hu-HU" b="0" dirty="0" err="1"/>
              <a:t>accountability</a:t>
            </a:r>
            <a:r>
              <a:rPr lang="hu-HU" b="0" dirty="0"/>
              <a:t>.</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a:t>
            </a:r>
            <a:r>
              <a:rPr lang="hu-HU" b="0" dirty="0" err="1"/>
              <a:t>this</a:t>
            </a:r>
            <a:r>
              <a:rPr lang="hu-HU" b="0" dirty="0"/>
              <a:t> </a:t>
            </a:r>
            <a:r>
              <a:rPr lang="hu-HU" b="0" dirty="0" err="1"/>
              <a:t>pillar</a:t>
            </a:r>
            <a:r>
              <a:rPr lang="hu-HU" b="0" dirty="0"/>
              <a:t> of </a:t>
            </a:r>
            <a:r>
              <a:rPr lang="hu-HU" b="0" dirty="0" err="1"/>
              <a:t>data</a:t>
            </a:r>
            <a:r>
              <a:rPr lang="hu-HU" b="0" dirty="0"/>
              <a:t> </a:t>
            </a:r>
            <a:r>
              <a:rPr lang="hu-HU" b="0" dirty="0" err="1"/>
              <a:t>protection</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5 (2)</a:t>
            </a:r>
          </a:p>
          <a:p>
            <a:r>
              <a:rPr lang="en-GB" b="1" dirty="0"/>
              <a:t>Case law: </a:t>
            </a:r>
            <a:r>
              <a:rPr lang="en-GB" b="0" dirty="0"/>
              <a:t>-</a:t>
            </a:r>
            <a:endParaRPr lang="en-GB" b="1" dirty="0"/>
          </a:p>
          <a:p>
            <a:r>
              <a:rPr lang="en-GB" b="1" dirty="0"/>
              <a:t>Additional reading:</a:t>
            </a:r>
          </a:p>
          <a:p>
            <a:r>
              <a:rPr lang="en-GB" b="1" dirty="0"/>
              <a:t>Notes:</a:t>
            </a:r>
          </a:p>
          <a:p>
            <a:r>
              <a:rPr lang="en-GB" b="0" dirty="0"/>
              <a:t>Accountability will be discussed in details in topic 4</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22</a:t>
            </a:fld>
            <a:endParaRPr lang="en-US"/>
          </a:p>
        </p:txBody>
      </p:sp>
    </p:spTree>
    <p:extLst>
      <p:ext uri="{BB962C8B-B14F-4D97-AF65-F5344CB8AC3E}">
        <p14:creationId xmlns:p14="http://schemas.microsoft.com/office/powerpoint/2010/main" val="1924276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24</a:t>
            </a:fld>
            <a:endParaRPr lang="en-US"/>
          </a:p>
        </p:txBody>
      </p:sp>
    </p:spTree>
    <p:extLst>
      <p:ext uri="{BB962C8B-B14F-4D97-AF65-F5344CB8AC3E}">
        <p14:creationId xmlns:p14="http://schemas.microsoft.com/office/powerpoint/2010/main" val="608160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topic</a:t>
            </a:r>
            <a:r>
              <a:rPr lang="en-GB" b="0" dirty="0"/>
              <a:t> is to </a:t>
            </a:r>
            <a:r>
              <a:rPr lang="hu-HU" b="0" dirty="0" err="1"/>
              <a:t>elaborate</a:t>
            </a:r>
            <a:r>
              <a:rPr lang="hu-HU" b="0" dirty="0"/>
              <a:t> </a:t>
            </a:r>
            <a:r>
              <a:rPr lang="hu-HU" b="0" dirty="0" err="1"/>
              <a:t>on</a:t>
            </a:r>
            <a:r>
              <a:rPr lang="hu-HU" b="0" dirty="0"/>
              <a:t> the </a:t>
            </a:r>
            <a:r>
              <a:rPr lang="hu-HU" b="0" dirty="0" err="1"/>
              <a:t>lawfulness</a:t>
            </a:r>
            <a:r>
              <a:rPr lang="hu-HU" b="0" dirty="0"/>
              <a:t> of </a:t>
            </a:r>
            <a:r>
              <a:rPr lang="hu-HU" b="0" dirty="0" err="1"/>
              <a:t>processing</a:t>
            </a:r>
            <a:r>
              <a:rPr lang="hu-HU" b="0" dirty="0"/>
              <a:t> of </a:t>
            </a:r>
            <a:r>
              <a:rPr lang="hu-HU" b="0" dirty="0" err="1"/>
              <a:t>personal</a:t>
            </a:r>
            <a:r>
              <a:rPr lang="hu-HU" b="0" dirty="0"/>
              <a:t> </a:t>
            </a:r>
            <a:r>
              <a:rPr lang="hu-HU" b="0" dirty="0" err="1"/>
              <a:t>data</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6.</a:t>
            </a:r>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26</a:t>
            </a:fld>
            <a:endParaRPr lang="en-US"/>
          </a:p>
        </p:txBody>
      </p:sp>
    </p:spTree>
    <p:extLst>
      <p:ext uri="{BB962C8B-B14F-4D97-AF65-F5344CB8AC3E}">
        <p14:creationId xmlns:p14="http://schemas.microsoft.com/office/powerpoint/2010/main" val="2177691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b="0" dirty="0" err="1"/>
              <a:t>lawfulness</a:t>
            </a:r>
            <a:r>
              <a:rPr lang="hu-HU" b="0" dirty="0"/>
              <a:t> of </a:t>
            </a:r>
            <a:r>
              <a:rPr lang="hu-HU" b="0" dirty="0" err="1"/>
              <a:t>processing</a:t>
            </a:r>
            <a:r>
              <a:rPr lang="hu-HU" b="0" dirty="0"/>
              <a:t> of </a:t>
            </a:r>
            <a:r>
              <a:rPr lang="hu-HU" b="0" dirty="0" err="1"/>
              <a:t>personal</a:t>
            </a:r>
            <a:r>
              <a:rPr lang="hu-HU" b="0" dirty="0"/>
              <a:t> </a:t>
            </a:r>
            <a:r>
              <a:rPr lang="hu-HU" b="0" dirty="0" err="1"/>
              <a:t>data</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err="1"/>
              <a:t>nedium</a:t>
            </a:r>
            <a:endParaRPr lang="en-GB" b="0" dirty="0"/>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6</a:t>
            </a:r>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27</a:t>
            </a:fld>
            <a:endParaRPr lang="en-US"/>
          </a:p>
        </p:txBody>
      </p:sp>
    </p:spTree>
    <p:extLst>
      <p:ext uri="{BB962C8B-B14F-4D97-AF65-F5344CB8AC3E}">
        <p14:creationId xmlns:p14="http://schemas.microsoft.com/office/powerpoint/2010/main" val="3682020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a:t>
            </a:r>
            <a:r>
              <a:rPr lang="hu-HU" b="0" dirty="0" err="1"/>
              <a:t>explain</a:t>
            </a:r>
            <a:r>
              <a:rPr lang="hu-HU" b="0" dirty="0"/>
              <a:t> the </a:t>
            </a:r>
            <a:r>
              <a:rPr lang="hu-HU" b="0" dirty="0" err="1"/>
              <a:t>principle</a:t>
            </a:r>
            <a:r>
              <a:rPr lang="en-GB" b="0" dirty="0"/>
              <a:t> </a:t>
            </a:r>
            <a:r>
              <a:rPr lang="hu-HU" b="0" dirty="0"/>
              <a:t>of </a:t>
            </a:r>
            <a:r>
              <a:rPr lang="hu-HU" b="0" dirty="0" err="1"/>
              <a:t>integrity</a:t>
            </a:r>
            <a:r>
              <a:rPr lang="hu-HU" b="0" dirty="0"/>
              <a:t> and </a:t>
            </a:r>
            <a:r>
              <a:rPr lang="hu-HU" b="0" dirty="0" err="1"/>
              <a:t>confidentiality</a:t>
            </a:r>
            <a:r>
              <a:rPr lang="hu-HU" b="0" dirty="0"/>
              <a:t>.</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a:t>
            </a:r>
            <a:r>
              <a:rPr lang="hu-HU" b="0" dirty="0" err="1"/>
              <a:t>this</a:t>
            </a:r>
            <a:r>
              <a:rPr lang="hu-HU" b="0" dirty="0"/>
              <a:t> </a:t>
            </a:r>
            <a:r>
              <a:rPr lang="hu-HU" b="0" dirty="0" err="1"/>
              <a:t>pillar</a:t>
            </a:r>
            <a:r>
              <a:rPr lang="hu-HU" b="0" dirty="0"/>
              <a:t> of </a:t>
            </a:r>
            <a:r>
              <a:rPr lang="hu-HU" b="0" dirty="0" err="1"/>
              <a:t>data</a:t>
            </a:r>
            <a:r>
              <a:rPr lang="hu-HU" b="0" dirty="0"/>
              <a:t> </a:t>
            </a:r>
            <a:r>
              <a:rPr lang="hu-HU" b="0" dirty="0" err="1"/>
              <a:t>protection</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5. para (1) f)</a:t>
            </a:r>
          </a:p>
          <a:p>
            <a:r>
              <a:rPr lang="en-GB" b="0" dirty="0"/>
              <a:t>Recital 26</a:t>
            </a:r>
          </a:p>
          <a:p>
            <a:endParaRPr lang="en-GB" b="0" dirty="0"/>
          </a:p>
          <a:p>
            <a:r>
              <a:rPr lang="en-US" dirty="0"/>
              <a:t>The principles of data protection should apply to any information concerning an identified or identifiable natural person. Personal data which have undergone </a:t>
            </a:r>
            <a:r>
              <a:rPr lang="en-US" dirty="0" err="1"/>
              <a:t>pseudonymisation</a:t>
            </a:r>
            <a:r>
              <a:rPr lang="en-US" dirty="0"/>
              <a:t>, which could be attributed to a natural person by the use of additional information should be considered to be information on an identifiable natural person. To determine whether a natural person is identifiable, account should be taken of all the means reasonably likely to be used, such as singling out, either by the controller or by another person to identify the natural person directly or indirectly. To ascertain whether means are reasonably likely to be used to identify the natural person, account should be taken of all objective factors, such as the costs of and the amount of time required for identification, taking into consideration the available technology at the time of the processing and technological developments. The principles of data protection should therefore not apply to anonymous information, namely information which does not relate to an identified or identifiable natural person or to personal data rendered anonymous in such a manner that the data subject is not or no longer identifiable. This Regulation does not therefore concern the processing of such anonymous information, including for statistical or research purposes. </a:t>
            </a:r>
          </a:p>
          <a:p>
            <a:endParaRPr lang="en-GB" b="0" dirty="0"/>
          </a:p>
          <a:p>
            <a:r>
              <a:rPr lang="en-GB" b="1" dirty="0"/>
              <a:t>Case law: </a:t>
            </a:r>
            <a:r>
              <a:rPr lang="en-GB" b="0" dirty="0"/>
              <a:t>-</a:t>
            </a:r>
            <a:endParaRPr lang="en-GB" b="1" dirty="0"/>
          </a:p>
          <a:p>
            <a:r>
              <a:rPr lang="en-GB" b="1" dirty="0"/>
              <a:t>Additional reading:</a:t>
            </a:r>
          </a:p>
          <a:p>
            <a:r>
              <a:rPr lang="en-GB" b="1" dirty="0"/>
              <a:t>Notes:</a:t>
            </a:r>
          </a:p>
          <a:p>
            <a:r>
              <a:rPr lang="en-GB" b="0" dirty="0"/>
              <a:t>Technical and organizational measures will be discussed in details in topic 7</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2</a:t>
            </a:fld>
            <a:endParaRPr lang="en-US"/>
          </a:p>
        </p:txBody>
      </p:sp>
    </p:spTree>
    <p:extLst>
      <p:ext uri="{BB962C8B-B14F-4D97-AF65-F5344CB8AC3E}">
        <p14:creationId xmlns:p14="http://schemas.microsoft.com/office/powerpoint/2010/main" val="523872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b="0" dirty="0" err="1"/>
              <a:t>notion</a:t>
            </a:r>
            <a:r>
              <a:rPr lang="hu-HU" b="0" dirty="0"/>
              <a:t> of </a:t>
            </a:r>
            <a:r>
              <a:rPr lang="hu-HU" b="0" dirty="0" err="1"/>
              <a:t>consent</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t>
            </a:r>
            <a:endParaRPr lang="hu-HU" b="0" dirty="0"/>
          </a:p>
          <a:p>
            <a:r>
              <a:rPr lang="hu-HU" b="0" dirty="0"/>
              <a:t>Art 6-8</a:t>
            </a:r>
          </a:p>
          <a:p>
            <a:r>
              <a:rPr lang="hu-HU" b="0" dirty="0"/>
              <a:t>Art 13</a:t>
            </a:r>
          </a:p>
          <a:p>
            <a:r>
              <a:rPr lang="hu-HU" b="0" dirty="0" err="1"/>
              <a:t>Rec</a:t>
            </a:r>
            <a:r>
              <a:rPr lang="hu-HU" b="0" dirty="0"/>
              <a:t> 32</a:t>
            </a:r>
          </a:p>
          <a:p>
            <a:r>
              <a:rPr lang="hu-HU" b="0" dirty="0" err="1"/>
              <a:t>Rec</a:t>
            </a:r>
            <a:r>
              <a:rPr lang="hu-HU" b="0" dirty="0"/>
              <a:t> 42</a:t>
            </a:r>
          </a:p>
          <a:p>
            <a:endParaRPr lang="en-GB" b="0" dirty="0"/>
          </a:p>
          <a:p>
            <a:r>
              <a:rPr lang="en-GB" b="1" dirty="0"/>
              <a:t>Case law:</a:t>
            </a:r>
            <a:endParaRPr lang="hu-HU" b="1" dirty="0"/>
          </a:p>
          <a:p>
            <a:r>
              <a:rPr lang="de-DE" dirty="0"/>
              <a:t>CJEU, C-543/09, Deutsche Telekom AG v. Bundesrepublik Deutschland, 5 May 2011. See </a:t>
            </a:r>
            <a:r>
              <a:rPr lang="de-DE" dirty="0" err="1"/>
              <a:t>especially</a:t>
            </a:r>
            <a:r>
              <a:rPr lang="de-DE" dirty="0"/>
              <a:t> </a:t>
            </a:r>
            <a:r>
              <a:rPr lang="de-DE" dirty="0" err="1"/>
              <a:t>paras</a:t>
            </a:r>
            <a:r>
              <a:rPr lang="de-DE" dirty="0"/>
              <a:t>. 53, 54 </a:t>
            </a:r>
            <a:r>
              <a:rPr lang="de-DE" dirty="0" err="1"/>
              <a:t>and</a:t>
            </a:r>
            <a:r>
              <a:rPr lang="de-DE" dirty="0"/>
              <a:t> 61</a:t>
            </a:r>
          </a:p>
          <a:p>
            <a:endParaRPr lang="de-DE" dirty="0"/>
          </a:p>
          <a:p>
            <a:r>
              <a:rPr lang="en-US" sz="1200" b="0" i="0" kern="1200" dirty="0">
                <a:solidFill>
                  <a:schemeClr val="tx1"/>
                </a:solidFill>
                <a:effectLst/>
                <a:latin typeface="+mn-lt"/>
                <a:ea typeface="+mn-ea"/>
                <a:cs typeface="+mn-cs"/>
              </a:rPr>
              <a:t>53. The passing of subscribers’ personal data to a third-party undertaking which intends to provide publicly available directory enquiry services and directories constitutes processing of personal data for the purposes of Article 8(2) of the Charter, which may be undertaken only ‘on the basis of the consent of the person concerned or some other legitimate basis laid down by law’.</a:t>
            </a:r>
          </a:p>
          <a:p>
            <a:r>
              <a:rPr lang="en-US" sz="1200" b="0" i="0" u="none" strike="noStrike" kern="1200" dirty="0">
                <a:solidFill>
                  <a:schemeClr val="tx1"/>
                </a:solidFill>
                <a:effectLst/>
                <a:latin typeface="+mn-lt"/>
                <a:ea typeface="+mn-ea"/>
                <a:cs typeface="+mn-cs"/>
              </a:rPr>
              <a:t>54. </a:t>
            </a:r>
            <a:r>
              <a:rPr lang="en-US" sz="1200" b="0" i="0" kern="1200" dirty="0">
                <a:solidFill>
                  <a:schemeClr val="tx1"/>
                </a:solidFill>
                <a:effectLst/>
                <a:latin typeface="+mn-lt"/>
                <a:ea typeface="+mn-ea"/>
                <a:cs typeface="+mn-cs"/>
              </a:rPr>
              <a:t>Moreover, the Directive on privacy and electronic communications makes it clear that that directive makes the publication, in printed or electronic directories, of personal data concerning subscribers conditional on the consent of those subscribers.</a:t>
            </a:r>
          </a:p>
          <a:p>
            <a:r>
              <a:rPr lang="en-US" sz="1200" b="0" i="0" u="none" strike="noStrike" kern="1200" dirty="0">
                <a:solidFill>
                  <a:schemeClr val="tx1"/>
                </a:solidFill>
                <a:effectLst/>
                <a:latin typeface="+mn-lt"/>
                <a:ea typeface="+mn-ea"/>
                <a:cs typeface="+mn-cs"/>
              </a:rPr>
              <a:t>61. </a:t>
            </a:r>
            <a:r>
              <a:rPr lang="en-US" sz="1200" b="0" i="0" kern="1200" dirty="0">
                <a:solidFill>
                  <a:schemeClr val="tx1"/>
                </a:solidFill>
                <a:effectLst/>
                <a:latin typeface="+mn-lt"/>
                <a:ea typeface="+mn-ea"/>
                <a:cs typeface="+mn-cs"/>
              </a:rPr>
              <a:t>As the Advocate General observed in point 122 of her Opinion, it follows from a contextual and systematic interpretation of Article 12 of the Directive on privacy and electronic communications that the consent under Article 12(2) relates to the purpose of the publication of personal data in a public directory and not to the identity of any particular directory provider.</a:t>
            </a:r>
          </a:p>
          <a:p>
            <a:br>
              <a:rPr lang="en-US" dirty="0"/>
            </a:br>
            <a:endParaRPr lang="en-US" sz="1200" b="0" i="0" kern="1200" dirty="0">
              <a:solidFill>
                <a:schemeClr val="tx1"/>
              </a:solidFill>
              <a:effectLst/>
              <a:latin typeface="+mn-lt"/>
              <a:ea typeface="+mn-ea"/>
              <a:cs typeface="+mn-cs"/>
            </a:endParaRPr>
          </a:p>
          <a:p>
            <a:endParaRPr lang="de-DE" dirty="0"/>
          </a:p>
          <a:p>
            <a:endParaRPr lang="de-DE" dirty="0"/>
          </a:p>
          <a:p>
            <a:endParaRPr lang="hu-HU" dirty="0"/>
          </a:p>
          <a:p>
            <a:r>
              <a:rPr lang="hu-HU" dirty="0"/>
              <a:t>CJEU</a:t>
            </a:r>
            <a:r>
              <a:rPr lang="en-GB" dirty="0"/>
              <a:t>, C-536/15, Tele2 (Netherlands) BV and Others v. </a:t>
            </a:r>
            <a:r>
              <a:rPr lang="en-GB" dirty="0" err="1"/>
              <a:t>Autoriteit</a:t>
            </a:r>
            <a:r>
              <a:rPr lang="en-GB" dirty="0"/>
              <a:t> </a:t>
            </a:r>
            <a:r>
              <a:rPr lang="en-GB" dirty="0" err="1"/>
              <a:t>Consument</a:t>
            </a:r>
            <a:r>
              <a:rPr lang="en-GB" dirty="0"/>
              <a:t> </a:t>
            </a:r>
            <a:r>
              <a:rPr lang="en-GB" dirty="0" err="1"/>
              <a:t>en</a:t>
            </a:r>
            <a:r>
              <a:rPr lang="en-GB" dirty="0"/>
              <a:t> </a:t>
            </a:r>
            <a:r>
              <a:rPr lang="en-GB" dirty="0" err="1"/>
              <a:t>Markt</a:t>
            </a:r>
            <a:r>
              <a:rPr lang="en-GB" dirty="0"/>
              <a:t> (AMC), 15 March 2017.</a:t>
            </a:r>
          </a:p>
          <a:p>
            <a:endParaRPr lang="en-GB" b="1" dirty="0"/>
          </a:p>
          <a:p>
            <a:endParaRPr lang="en-GB" b="1" dirty="0"/>
          </a:p>
          <a:p>
            <a:r>
              <a:rPr lang="en-GB" b="1" dirty="0"/>
              <a:t>Additional reading:</a:t>
            </a:r>
          </a:p>
          <a:p>
            <a:br>
              <a:rPr lang="en-US" sz="1200" kern="1200" dirty="0">
                <a:solidFill>
                  <a:schemeClr val="tx1"/>
                </a:solidFill>
                <a:effectLst/>
                <a:latin typeface="+mn-lt"/>
                <a:ea typeface="+mn-ea"/>
                <a:cs typeface="+mn-cs"/>
              </a:rPr>
            </a:br>
            <a:r>
              <a:rPr lang="en-GB" dirty="0"/>
              <a:t>Article 29 Working Party, Opinion 2/2017 on data processing at work, WP 249, Brussels, 8 June 2017.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Article 29 Working Party (2007), Working Document on the processing of personal data relating to health in electronic health records (EHR), WP 131, Brussels, 15 February 2007. </a:t>
            </a:r>
            <a:endParaRPr lang="hu-HU" sz="1200" kern="1200" dirty="0">
              <a:solidFill>
                <a:schemeClr val="tx1"/>
              </a:solidFill>
              <a:effectLst/>
              <a:latin typeface="+mn-lt"/>
              <a:ea typeface="+mn-ea"/>
              <a:cs typeface="+mn-cs"/>
            </a:endParaRPr>
          </a:p>
          <a:p>
            <a:r>
              <a:rPr lang="en-GB" dirty="0"/>
              <a:t>Article 29 Working Party (2011), Opinion 15/2011 on the definition of consent, WP187, Brussels, 13 July 2011, p. 19. </a:t>
            </a:r>
            <a:endParaRPr lang="en-US" sz="1200" kern="1200" dirty="0">
              <a:solidFill>
                <a:schemeClr val="tx1"/>
              </a:solidFill>
              <a:effectLst/>
              <a:latin typeface="+mn-lt"/>
              <a:ea typeface="+mn-ea"/>
              <a:cs typeface="+mn-cs"/>
            </a:endParaRPr>
          </a:p>
          <a:p>
            <a:r>
              <a:rPr lang="en-US" dirty="0"/>
              <a:t> </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28</a:t>
            </a:fld>
            <a:endParaRPr lang="en-US"/>
          </a:p>
        </p:txBody>
      </p:sp>
    </p:spTree>
    <p:extLst>
      <p:ext uri="{BB962C8B-B14F-4D97-AF65-F5344CB8AC3E}">
        <p14:creationId xmlns:p14="http://schemas.microsoft.com/office/powerpoint/2010/main" val="1824712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 registering on a website, downloading an app, etc.</a:t>
            </a:r>
          </a:p>
        </p:txBody>
      </p:sp>
      <p:sp>
        <p:nvSpPr>
          <p:cNvPr id="4" name="Slide Number Placeholder 3"/>
          <p:cNvSpPr>
            <a:spLocks noGrp="1"/>
          </p:cNvSpPr>
          <p:nvPr>
            <p:ph type="sldNum" sz="quarter" idx="5"/>
          </p:nvPr>
        </p:nvSpPr>
        <p:spPr/>
        <p:txBody>
          <a:bodyPr/>
          <a:lstStyle/>
          <a:p>
            <a:fld id="{6D0DB4E7-D023-9747-91D4-B0DA999C2A88}" type="slidenum">
              <a:rPr lang="en-US" smtClean="0"/>
              <a:t>29</a:t>
            </a:fld>
            <a:endParaRPr lang="en-US"/>
          </a:p>
        </p:txBody>
      </p:sp>
    </p:spTree>
    <p:extLst>
      <p:ext uri="{BB962C8B-B14F-4D97-AF65-F5344CB8AC3E}">
        <p14:creationId xmlns:p14="http://schemas.microsoft.com/office/powerpoint/2010/main" val="23400405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b="0" dirty="0" err="1"/>
              <a:t>necessity</a:t>
            </a:r>
            <a:r>
              <a:rPr lang="hu-HU" b="0" dirty="0"/>
              <a:t> for the performance of a </a:t>
            </a:r>
            <a:r>
              <a:rPr lang="hu-HU" b="0" dirty="0" err="1"/>
              <a:t>contract</a:t>
            </a:r>
            <a:r>
              <a:rPr lang="hu-HU" b="0"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r>
              <a:rPr lang="hu-HU" b="0" dirty="0"/>
              <a:t>Art 6 para 1 b)</a:t>
            </a:r>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30</a:t>
            </a:fld>
            <a:endParaRPr lang="en-US"/>
          </a:p>
        </p:txBody>
      </p:sp>
    </p:spTree>
    <p:extLst>
      <p:ext uri="{BB962C8B-B14F-4D97-AF65-F5344CB8AC3E}">
        <p14:creationId xmlns:p14="http://schemas.microsoft.com/office/powerpoint/2010/main" val="3887851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b="0" dirty="0" err="1"/>
              <a:t>legal</a:t>
            </a:r>
            <a:r>
              <a:rPr lang="hu-HU" b="0" dirty="0"/>
              <a:t> </a:t>
            </a:r>
            <a:r>
              <a:rPr lang="hu-HU" b="0" dirty="0" err="1"/>
              <a:t>duties</a:t>
            </a:r>
            <a:r>
              <a:rPr lang="hu-HU" b="0" dirty="0"/>
              <a:t> of the </a:t>
            </a:r>
            <a:r>
              <a:rPr lang="hu-HU" b="0" dirty="0" err="1"/>
              <a:t>controller</a:t>
            </a:r>
            <a:r>
              <a:rPr lang="hu-HU" b="0"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6 para 1 c)</a:t>
            </a:r>
            <a:endParaRPr lang="en-GB" b="0" dirty="0"/>
          </a:p>
          <a:p>
            <a:r>
              <a:rPr lang="en-GB" b="0" dirty="0"/>
              <a:t>Recital 45</a:t>
            </a:r>
          </a:p>
          <a:p>
            <a:endParaRPr lang="en-GB" b="0" dirty="0"/>
          </a:p>
          <a:p>
            <a:r>
              <a:rPr lang="en-US" dirty="0"/>
              <a:t>Where processing is carried out in accordance with a legal obligation to which the controller is subject or where processing is necessary for the performance of a task carried out in the public interest or in the exercise of official authority, the processing should have a basis in Union or Member State law. This Regulation does not require a specific law for each individual processing. A law as a basis for several processing operations based on a legal obligation to which the controller is subject or where processing is necessary for the performance of a task carried out in the public interest or in the exercise of an official authority may be sufficient. It should also be for Union or Member State law to determine the purpose of processing. Furthermore, that law could specify the general conditions of this Regulation governing the lawfulness of personal data processing, establish specifications for determining the controller, the type of personal data which are subject to the processing, the data subjects concerned, the entities to which the personal data may be disclosed, the purpose limitations, the storage period and other measures to ensure lawful and fair processing. It should also be for Union or Member State law to determine whether the controller performing a task carried out in the public interest or in the exercise of official authority should be a public authority or another natural or legal person governed by public law, or, where it is in the public interest to do so, including for health purposes such as public health and social protection and the management of health care services, by private law, such as a professional association. </a:t>
            </a:r>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32</a:t>
            </a:fld>
            <a:endParaRPr lang="en-US"/>
          </a:p>
        </p:txBody>
      </p:sp>
    </p:spTree>
    <p:extLst>
      <p:ext uri="{BB962C8B-B14F-4D97-AF65-F5344CB8AC3E}">
        <p14:creationId xmlns:p14="http://schemas.microsoft.com/office/powerpoint/2010/main" val="22620140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v</a:t>
            </a:r>
            <a:r>
              <a:rPr lang="en-US" dirty="0" err="1"/>
              <a:t>ital</a:t>
            </a:r>
            <a:r>
              <a:rPr lang="en-US" dirty="0"/>
              <a:t> interests of the data subject or those of another natural person</a:t>
            </a:r>
            <a:r>
              <a:rPr lang="hu-HU"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6 para 1 d)</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err="1"/>
              <a:t>Recital</a:t>
            </a:r>
            <a:r>
              <a:rPr lang="hu-HU" b="0" dirty="0"/>
              <a:t> 46</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processing of personal data should also be regarded to be lawful where it is necessary to protect an interest which is essential for the life of the data subject or that of another natural person. Processing of personal data based on the vital interest of another natural person should in principle take place only where the processing cannot be manifestly based on another legal basis. Some types of processing may serve both important grounds of public interest and the vital interests of the data subject as for instance when processing is necessary for humanitarian purposes, including for monitoring epidemics and their spread or in situations of humanitarian emergencies, in particular in situations of natural and man-made disasters. </a:t>
            </a:r>
            <a:endParaRPr lang="en-GB" b="0"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34</a:t>
            </a:fld>
            <a:endParaRPr lang="en-US"/>
          </a:p>
        </p:txBody>
      </p:sp>
    </p:spTree>
    <p:extLst>
      <p:ext uri="{BB962C8B-B14F-4D97-AF65-F5344CB8AC3E}">
        <p14:creationId xmlns:p14="http://schemas.microsoft.com/office/powerpoint/2010/main" val="29409858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p</a:t>
            </a:r>
            <a:r>
              <a:rPr lang="en-US" dirty="0" err="1"/>
              <a:t>ublic</a:t>
            </a:r>
            <a:r>
              <a:rPr lang="en-US" dirty="0"/>
              <a:t> interest and exercise of official authority</a:t>
            </a:r>
            <a:r>
              <a:rPr lang="hu-HU"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6 para 1 e)</a:t>
            </a:r>
            <a:endParaRPr lang="en-GB" b="0" dirty="0"/>
          </a:p>
          <a:p>
            <a:endParaRPr lang="en-GB" b="0" dirty="0"/>
          </a:p>
          <a:p>
            <a:r>
              <a:rPr lang="en-GB" b="1" dirty="0"/>
              <a:t>Case law: </a:t>
            </a:r>
            <a:r>
              <a:rPr lang="de-DE" dirty="0"/>
              <a:t>CJEU, C-524/06, Heinz Huber v. Bundesrepublik Deutschland [GC], 16 </a:t>
            </a:r>
            <a:r>
              <a:rPr lang="de-DE" dirty="0" err="1"/>
              <a:t>December</a:t>
            </a:r>
            <a:r>
              <a:rPr lang="de-DE" dirty="0"/>
              <a:t> 2008</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36</a:t>
            </a:fld>
            <a:endParaRPr lang="en-US"/>
          </a:p>
        </p:txBody>
      </p:sp>
    </p:spTree>
    <p:extLst>
      <p:ext uri="{BB962C8B-B14F-4D97-AF65-F5344CB8AC3E}">
        <p14:creationId xmlns:p14="http://schemas.microsoft.com/office/powerpoint/2010/main" val="12137360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l</a:t>
            </a:r>
            <a:r>
              <a:rPr lang="en-US" dirty="0" err="1"/>
              <a:t>egitimate</a:t>
            </a:r>
            <a:r>
              <a:rPr lang="en-US" dirty="0"/>
              <a:t> interests pursued by the controller or by a third party</a:t>
            </a:r>
            <a:r>
              <a:rPr lang="hu-HU"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6 para 1 f)</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err="1"/>
              <a:t>Recital</a:t>
            </a:r>
            <a:r>
              <a:rPr lang="hu-HU" b="0" dirty="0"/>
              <a:t> 47</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legitimate interests of a controller, including those of a controller to which the personal data may be disclosed, or of a third party, may provide a legal basis for processing, provided that the interests or the fundamental rights and freedoms of the data subject are not overriding, taking into consideration the reasonable expectations of data subjects based on their relationship with the controller. Such legitimate interest could exist for example where there is a relevant and appropriate relationship between the data subject and the controller in situations such as where the data subject is a client or in the service of the controller. At any rate the existence of a legitimate interest would need careful assessment including whether a data subject can reasonably expect at the time and in the context of the collection of the personal data that processing for that purpose may take place. The interests and fundamental rights of the data subject could in particular override the interest of the data controller where personal data are processed in circumstances where data subjects do not reasonably expect further processing. Given that it is for the legislator to provide by law for the legal basis for public authorities to process personal data, that legal basis should not apply to the processing by public authorities in the performance of their tasks. The processing of personal data strictly necessary for the purposes of preventing fraud also constitutes a legitimate interest of the data controller concerned. The processing of personal data for direct marketing purposes may be regarded as carried out for a legitimate interest. </a:t>
            </a:r>
            <a:endParaRPr lang="en-GB" b="0" dirty="0"/>
          </a:p>
          <a:p>
            <a:endParaRPr lang="en-GB" b="0" dirty="0"/>
          </a:p>
          <a:p>
            <a:r>
              <a:rPr lang="en-GB" b="1" dirty="0"/>
              <a:t>Case law:</a:t>
            </a:r>
            <a:endParaRPr lang="hu-HU" b="1" dirty="0"/>
          </a:p>
          <a:p>
            <a:r>
              <a:rPr lang="lv-LV" dirty="0"/>
              <a:t>CJEU, C-13/16, Valsts policijas Rīgas reģiona pārvaldes Kārtības policijas pārvalde v. Rīgas pašvaldības SIA ‘Rīgas satiksme’, 4 May 2017. </a:t>
            </a:r>
          </a:p>
          <a:p>
            <a:endParaRPr lang="lv-LV" dirty="0"/>
          </a:p>
          <a:p>
            <a:r>
              <a:rPr lang="lv-LV" i="1" dirty="0" err="1"/>
              <a:t>The</a:t>
            </a:r>
            <a:r>
              <a:rPr lang="lv-LV" i="1" dirty="0"/>
              <a:t> Valsts policijas Rīgas reģiona pārvaldes Kārtības policijas pārvalde </a:t>
            </a:r>
            <a:r>
              <a:rPr lang="lv-LV" i="1" dirty="0" err="1"/>
              <a:t>case</a:t>
            </a:r>
            <a:r>
              <a:rPr lang="lv-LV" i="1" dirty="0"/>
              <a:t> </a:t>
            </a:r>
            <a:r>
              <a:rPr lang="lv-LV" i="1" dirty="0" err="1"/>
              <a:t>concerned</a:t>
            </a:r>
            <a:r>
              <a:rPr lang="lv-LV" i="1" dirty="0"/>
              <a:t> </a:t>
            </a:r>
            <a:r>
              <a:rPr lang="lv-LV" i="1" dirty="0" err="1"/>
              <a:t>damage</a:t>
            </a:r>
            <a:r>
              <a:rPr lang="lv-LV" i="1" dirty="0"/>
              <a:t> to </a:t>
            </a:r>
            <a:r>
              <a:rPr lang="lv-LV" i="1" dirty="0" err="1"/>
              <a:t>a</a:t>
            </a:r>
            <a:r>
              <a:rPr lang="lv-LV" i="1" dirty="0"/>
              <a:t> Rīgas Transport </a:t>
            </a:r>
            <a:r>
              <a:rPr lang="lv-LV" i="1" dirty="0" err="1"/>
              <a:t>Company</a:t>
            </a:r>
            <a:r>
              <a:rPr lang="lv-LV" i="1" dirty="0"/>
              <a:t> </a:t>
            </a:r>
            <a:r>
              <a:rPr lang="lv-LV" i="1" dirty="0" err="1"/>
              <a:t>trolleybus</a:t>
            </a:r>
            <a:r>
              <a:rPr lang="lv-LV" i="1" dirty="0"/>
              <a:t> </a:t>
            </a:r>
            <a:r>
              <a:rPr lang="lv-LV" i="1" dirty="0" err="1"/>
              <a:t>caused</a:t>
            </a:r>
            <a:r>
              <a:rPr lang="lv-LV" i="1" dirty="0"/>
              <a:t> </a:t>
            </a:r>
            <a:r>
              <a:rPr lang="lv-LV" i="1" dirty="0" err="1"/>
              <a:t>by</a:t>
            </a:r>
            <a:r>
              <a:rPr lang="lv-LV" i="1" dirty="0"/>
              <a:t> </a:t>
            </a:r>
            <a:r>
              <a:rPr lang="lv-LV" i="1" dirty="0" err="1"/>
              <a:t>a</a:t>
            </a:r>
            <a:r>
              <a:rPr lang="lv-LV" i="1" dirty="0"/>
              <a:t> </a:t>
            </a:r>
            <a:r>
              <a:rPr lang="lv-LV" i="1" dirty="0" err="1"/>
              <a:t>passenger</a:t>
            </a:r>
            <a:r>
              <a:rPr lang="lv-LV" i="1" dirty="0"/>
              <a:t> </a:t>
            </a:r>
            <a:r>
              <a:rPr lang="lv-LV" i="1" dirty="0" err="1"/>
              <a:t>suddenly</a:t>
            </a:r>
            <a:r>
              <a:rPr lang="lv-LV" i="1" dirty="0"/>
              <a:t> </a:t>
            </a:r>
            <a:r>
              <a:rPr lang="lv-LV" i="1" dirty="0" err="1"/>
              <a:t>opening</a:t>
            </a:r>
            <a:r>
              <a:rPr lang="lv-LV" i="1" dirty="0"/>
              <a:t> </a:t>
            </a:r>
            <a:r>
              <a:rPr lang="lv-LV" i="1" dirty="0" err="1"/>
              <a:t>a</a:t>
            </a:r>
            <a:r>
              <a:rPr lang="lv-LV" i="1" dirty="0"/>
              <a:t> </a:t>
            </a:r>
            <a:r>
              <a:rPr lang="lv-LV" i="1" dirty="0" err="1"/>
              <a:t>taxi</a:t>
            </a:r>
            <a:r>
              <a:rPr lang="lv-LV" i="1" dirty="0"/>
              <a:t> </a:t>
            </a:r>
            <a:r>
              <a:rPr lang="lv-LV" i="1" dirty="0" err="1"/>
              <a:t>door</a:t>
            </a:r>
            <a:r>
              <a:rPr lang="lv-LV" i="1" dirty="0"/>
              <a:t>. Rīgas satiksme </a:t>
            </a:r>
            <a:r>
              <a:rPr lang="lv-LV" i="1" dirty="0" err="1"/>
              <a:t>wanted</a:t>
            </a:r>
            <a:r>
              <a:rPr lang="lv-LV" i="1" dirty="0"/>
              <a:t> to </a:t>
            </a:r>
            <a:r>
              <a:rPr lang="lv-LV" i="1" dirty="0" err="1"/>
              <a:t>sue</a:t>
            </a:r>
            <a:r>
              <a:rPr lang="lv-LV" i="1" dirty="0"/>
              <a:t> </a:t>
            </a:r>
            <a:r>
              <a:rPr lang="lv-LV" i="1" dirty="0" err="1"/>
              <a:t>the</a:t>
            </a:r>
            <a:r>
              <a:rPr lang="lv-LV" i="1" dirty="0"/>
              <a:t> </a:t>
            </a:r>
            <a:r>
              <a:rPr lang="lv-LV" i="1" dirty="0" err="1"/>
              <a:t>passenger</a:t>
            </a:r>
            <a:r>
              <a:rPr lang="lv-LV" i="1" dirty="0"/>
              <a:t> </a:t>
            </a:r>
            <a:r>
              <a:rPr lang="lv-LV" i="1" dirty="0" err="1"/>
              <a:t>for</a:t>
            </a:r>
            <a:r>
              <a:rPr lang="lv-LV" i="1" dirty="0"/>
              <a:t> </a:t>
            </a:r>
            <a:r>
              <a:rPr lang="lv-LV" i="1" dirty="0" err="1"/>
              <a:t>damages</a:t>
            </a:r>
            <a:r>
              <a:rPr lang="lv-LV" i="1" dirty="0"/>
              <a:t>. </a:t>
            </a:r>
            <a:r>
              <a:rPr lang="lv-LV" i="1" dirty="0" err="1"/>
              <a:t>However</a:t>
            </a:r>
            <a:r>
              <a:rPr lang="lv-LV" i="1" dirty="0"/>
              <a:t>, </a:t>
            </a:r>
            <a:r>
              <a:rPr lang="lv-LV" i="1" dirty="0" err="1"/>
              <a:t>the</a:t>
            </a:r>
            <a:r>
              <a:rPr lang="lv-LV" i="1" dirty="0"/>
              <a:t> </a:t>
            </a:r>
            <a:r>
              <a:rPr lang="lv-LV" i="1" dirty="0" err="1"/>
              <a:t>police</a:t>
            </a:r>
            <a:r>
              <a:rPr lang="lv-LV" i="1" dirty="0"/>
              <a:t> </a:t>
            </a:r>
            <a:r>
              <a:rPr lang="lv-LV" i="1" dirty="0" err="1"/>
              <a:t>would</a:t>
            </a:r>
            <a:r>
              <a:rPr lang="lv-LV" i="1" dirty="0"/>
              <a:t> </a:t>
            </a:r>
            <a:r>
              <a:rPr lang="lv-LV" i="1" dirty="0" err="1"/>
              <a:t>only</a:t>
            </a:r>
            <a:r>
              <a:rPr lang="lv-LV" i="1" dirty="0"/>
              <a:t> </a:t>
            </a:r>
            <a:r>
              <a:rPr lang="lv-LV" i="1" dirty="0" err="1"/>
              <a:t>give</a:t>
            </a:r>
            <a:r>
              <a:rPr lang="lv-LV" i="1" dirty="0"/>
              <a:t> </a:t>
            </a:r>
            <a:r>
              <a:rPr lang="lv-LV" i="1" dirty="0" err="1"/>
              <a:t>the</a:t>
            </a:r>
            <a:r>
              <a:rPr lang="lv-LV" i="1" dirty="0"/>
              <a:t> </a:t>
            </a:r>
            <a:r>
              <a:rPr lang="lv-LV" i="1" dirty="0" err="1"/>
              <a:t>name</a:t>
            </a:r>
            <a:r>
              <a:rPr lang="lv-LV" i="1" dirty="0"/>
              <a:t> </a:t>
            </a:r>
            <a:r>
              <a:rPr lang="lv-LV" i="1" dirty="0" err="1"/>
              <a:t>of</a:t>
            </a:r>
            <a:r>
              <a:rPr lang="lv-LV" i="1" dirty="0"/>
              <a:t> </a:t>
            </a:r>
            <a:r>
              <a:rPr lang="lv-LV" i="1" dirty="0" err="1"/>
              <a:t>the</a:t>
            </a:r>
            <a:r>
              <a:rPr lang="lv-LV" i="1" dirty="0"/>
              <a:t> </a:t>
            </a:r>
            <a:r>
              <a:rPr lang="lv-LV" i="1" dirty="0" err="1"/>
              <a:t>passenger</a:t>
            </a:r>
            <a:r>
              <a:rPr lang="lv-LV" i="1" dirty="0"/>
              <a:t> </a:t>
            </a:r>
            <a:r>
              <a:rPr lang="lv-LV" i="1" dirty="0" err="1"/>
              <a:t>and</a:t>
            </a:r>
            <a:r>
              <a:rPr lang="lv-LV" i="1" dirty="0"/>
              <a:t> </a:t>
            </a:r>
            <a:r>
              <a:rPr lang="lv-LV" i="1" dirty="0" err="1"/>
              <a:t>refused</a:t>
            </a:r>
            <a:r>
              <a:rPr lang="lv-LV" i="1" dirty="0"/>
              <a:t> to </a:t>
            </a:r>
            <a:r>
              <a:rPr lang="lv-LV" i="1" dirty="0" err="1"/>
              <a:t>provide</a:t>
            </a:r>
            <a:r>
              <a:rPr lang="lv-LV" i="1" dirty="0"/>
              <a:t> </a:t>
            </a:r>
            <a:r>
              <a:rPr lang="lv-LV" i="1" dirty="0" err="1"/>
              <a:t>the</a:t>
            </a:r>
            <a:r>
              <a:rPr lang="lv-LV" i="1" dirty="0"/>
              <a:t> </a:t>
            </a:r>
            <a:r>
              <a:rPr lang="lv-LV" i="1" dirty="0" err="1"/>
              <a:t>passenger’s</a:t>
            </a:r>
            <a:r>
              <a:rPr lang="lv-LV" i="1" dirty="0"/>
              <a:t> ID </a:t>
            </a:r>
            <a:r>
              <a:rPr lang="lv-LV" i="1" dirty="0" err="1"/>
              <a:t>number</a:t>
            </a:r>
            <a:r>
              <a:rPr lang="lv-LV" i="1" dirty="0"/>
              <a:t> </a:t>
            </a:r>
            <a:r>
              <a:rPr lang="lv-LV" i="1" dirty="0" err="1"/>
              <a:t>and</a:t>
            </a:r>
            <a:r>
              <a:rPr lang="lv-LV" i="1" dirty="0"/>
              <a:t> </a:t>
            </a:r>
            <a:r>
              <a:rPr lang="lv-LV" i="1" dirty="0" err="1"/>
              <a:t>address</a:t>
            </a:r>
            <a:r>
              <a:rPr lang="lv-LV" i="1" dirty="0"/>
              <a:t>, </a:t>
            </a:r>
            <a:r>
              <a:rPr lang="lv-LV" i="1" dirty="0" err="1"/>
              <a:t>arguing</a:t>
            </a:r>
            <a:r>
              <a:rPr lang="lv-LV" i="1" dirty="0"/>
              <a:t> </a:t>
            </a:r>
            <a:r>
              <a:rPr lang="lv-LV" i="1" dirty="0" err="1"/>
              <a:t>that</a:t>
            </a:r>
            <a:r>
              <a:rPr lang="lv-LV" i="1" dirty="0"/>
              <a:t> </a:t>
            </a:r>
            <a:r>
              <a:rPr lang="lv-LV" i="1" dirty="0" err="1"/>
              <a:t>the</a:t>
            </a:r>
            <a:r>
              <a:rPr lang="lv-LV" i="1" dirty="0"/>
              <a:t> </a:t>
            </a:r>
            <a:r>
              <a:rPr lang="lv-LV" i="1" dirty="0" err="1"/>
              <a:t>disclosure</a:t>
            </a:r>
            <a:r>
              <a:rPr lang="lv-LV" i="1" dirty="0"/>
              <a:t> </a:t>
            </a:r>
            <a:r>
              <a:rPr lang="lv-LV" i="1" dirty="0" err="1"/>
              <a:t>would</a:t>
            </a:r>
            <a:r>
              <a:rPr lang="lv-LV" i="1" dirty="0"/>
              <a:t> </a:t>
            </a:r>
            <a:r>
              <a:rPr lang="lv-LV" i="1" dirty="0" err="1"/>
              <a:t>be</a:t>
            </a:r>
            <a:r>
              <a:rPr lang="lv-LV" i="1" dirty="0"/>
              <a:t> </a:t>
            </a:r>
            <a:r>
              <a:rPr lang="lv-LV" i="1" dirty="0" err="1"/>
              <a:t>unlawful</a:t>
            </a:r>
            <a:r>
              <a:rPr lang="lv-LV" i="1" dirty="0"/>
              <a:t> </a:t>
            </a:r>
            <a:r>
              <a:rPr lang="lv-LV" i="1" dirty="0" err="1"/>
              <a:t>under</a:t>
            </a:r>
            <a:r>
              <a:rPr lang="lv-LV" i="1" dirty="0"/>
              <a:t> </a:t>
            </a:r>
            <a:r>
              <a:rPr lang="lv-LV" i="1" dirty="0" err="1"/>
              <a:t>national</a:t>
            </a:r>
            <a:r>
              <a:rPr lang="lv-LV" i="1" dirty="0"/>
              <a:t> </a:t>
            </a:r>
            <a:r>
              <a:rPr lang="lv-LV" i="1" dirty="0" err="1"/>
              <a:t>data</a:t>
            </a:r>
            <a:r>
              <a:rPr lang="lv-LV" i="1" dirty="0"/>
              <a:t> </a:t>
            </a:r>
            <a:r>
              <a:rPr lang="lv-LV" i="1" dirty="0" err="1"/>
              <a:t>protection</a:t>
            </a:r>
            <a:r>
              <a:rPr lang="lv-LV" i="1" dirty="0"/>
              <a:t> </a:t>
            </a:r>
            <a:r>
              <a:rPr lang="lv-LV" i="1" dirty="0" err="1"/>
              <a:t>laws</a:t>
            </a:r>
            <a:r>
              <a:rPr lang="lv-LV" i="1" dirty="0"/>
              <a:t>. </a:t>
            </a:r>
            <a:r>
              <a:rPr lang="lv-LV" i="1" dirty="0" err="1"/>
              <a:t>The</a:t>
            </a:r>
            <a:r>
              <a:rPr lang="lv-LV" i="1" dirty="0"/>
              <a:t> </a:t>
            </a:r>
            <a:r>
              <a:rPr lang="lv-LV" i="1" dirty="0" err="1"/>
              <a:t>Latvian</a:t>
            </a:r>
            <a:r>
              <a:rPr lang="lv-LV" i="1" dirty="0"/>
              <a:t> </a:t>
            </a:r>
            <a:r>
              <a:rPr lang="lv-LV" i="1" dirty="0" err="1"/>
              <a:t>referring</a:t>
            </a:r>
            <a:r>
              <a:rPr lang="lv-LV" i="1" dirty="0"/>
              <a:t> </a:t>
            </a:r>
            <a:r>
              <a:rPr lang="lv-LV" i="1" dirty="0" err="1"/>
              <a:t>court</a:t>
            </a:r>
            <a:r>
              <a:rPr lang="lv-LV" i="1" dirty="0"/>
              <a:t> </a:t>
            </a:r>
            <a:r>
              <a:rPr lang="lv-LV" i="1" dirty="0" err="1"/>
              <a:t>asked</a:t>
            </a:r>
            <a:r>
              <a:rPr lang="lv-LV" i="1" dirty="0"/>
              <a:t> </a:t>
            </a:r>
            <a:r>
              <a:rPr lang="lv-LV" i="1" dirty="0" err="1"/>
              <a:t>the</a:t>
            </a:r>
            <a:r>
              <a:rPr lang="lv-LV" i="1" dirty="0"/>
              <a:t> CJEU to </a:t>
            </a:r>
            <a:r>
              <a:rPr lang="lv-LV" i="1" dirty="0" err="1"/>
              <a:t>deliver</a:t>
            </a:r>
            <a:r>
              <a:rPr lang="lv-LV" i="1" dirty="0"/>
              <a:t> </a:t>
            </a:r>
            <a:r>
              <a:rPr lang="lv-LV" i="1" dirty="0" err="1"/>
              <a:t>a</a:t>
            </a:r>
            <a:r>
              <a:rPr lang="lv-LV" i="1" dirty="0"/>
              <a:t> </a:t>
            </a:r>
            <a:r>
              <a:rPr lang="lv-LV" i="1" dirty="0" err="1"/>
              <a:t>preliminary</a:t>
            </a:r>
            <a:r>
              <a:rPr lang="lv-LV" i="1" dirty="0"/>
              <a:t> </a:t>
            </a:r>
            <a:r>
              <a:rPr lang="lv-LV" i="1" dirty="0" err="1"/>
              <a:t>ruling</a:t>
            </a:r>
            <a:r>
              <a:rPr lang="lv-LV" i="1" dirty="0"/>
              <a:t> </a:t>
            </a:r>
            <a:r>
              <a:rPr lang="lv-LV" i="1" dirty="0" err="1"/>
              <a:t>on</a:t>
            </a:r>
            <a:r>
              <a:rPr lang="lv-LV" i="1" dirty="0"/>
              <a:t> </a:t>
            </a:r>
            <a:r>
              <a:rPr lang="lv-LV" i="1" dirty="0" err="1"/>
              <a:t>whether</a:t>
            </a:r>
            <a:r>
              <a:rPr lang="lv-LV" i="1" dirty="0"/>
              <a:t> EU </a:t>
            </a:r>
            <a:r>
              <a:rPr lang="lv-LV" i="1" dirty="0" err="1"/>
              <a:t>data</a:t>
            </a:r>
            <a:r>
              <a:rPr lang="lv-LV" i="1" dirty="0"/>
              <a:t> </a:t>
            </a:r>
            <a:r>
              <a:rPr lang="lv-LV" i="1" dirty="0" err="1"/>
              <a:t>protection</a:t>
            </a:r>
            <a:r>
              <a:rPr lang="lv-LV" i="1" dirty="0"/>
              <a:t> </a:t>
            </a:r>
            <a:r>
              <a:rPr lang="lv-LV" i="1" dirty="0" err="1"/>
              <a:t>legislation</a:t>
            </a:r>
            <a:r>
              <a:rPr lang="lv-LV" i="1" dirty="0"/>
              <a:t> </a:t>
            </a:r>
            <a:r>
              <a:rPr lang="lv-LV" i="1" dirty="0" err="1"/>
              <a:t>imposes</a:t>
            </a:r>
            <a:r>
              <a:rPr lang="lv-LV" i="1" dirty="0"/>
              <a:t> </a:t>
            </a:r>
            <a:r>
              <a:rPr lang="lv-LV" i="1" dirty="0" err="1"/>
              <a:t>an</a:t>
            </a:r>
            <a:r>
              <a:rPr lang="lv-LV" i="1" dirty="0"/>
              <a:t> </a:t>
            </a:r>
            <a:r>
              <a:rPr lang="lv-LV" i="1" dirty="0" err="1"/>
              <a:t>obligation</a:t>
            </a:r>
            <a:r>
              <a:rPr lang="lv-LV" i="1" dirty="0"/>
              <a:t> to </a:t>
            </a:r>
            <a:r>
              <a:rPr lang="lv-LV" i="1" dirty="0" err="1"/>
              <a:t>disclose</a:t>
            </a:r>
            <a:r>
              <a:rPr lang="lv-LV" i="1" dirty="0"/>
              <a:t> </a:t>
            </a:r>
            <a:r>
              <a:rPr lang="lv-LV" i="1" dirty="0" err="1"/>
              <a:t>all</a:t>
            </a:r>
            <a:r>
              <a:rPr lang="lv-LV" i="1" dirty="0"/>
              <a:t> </a:t>
            </a:r>
            <a:r>
              <a:rPr lang="lv-LV" i="1" dirty="0" err="1"/>
              <a:t>the</a:t>
            </a:r>
            <a:r>
              <a:rPr lang="lv-LV" i="1" dirty="0"/>
              <a:t> </a:t>
            </a:r>
            <a:r>
              <a:rPr lang="lv-LV" i="1" dirty="0" err="1"/>
              <a:t>personal</a:t>
            </a:r>
            <a:r>
              <a:rPr lang="lv-LV" i="1" dirty="0"/>
              <a:t> </a:t>
            </a:r>
            <a:r>
              <a:rPr lang="lv-LV" i="1" dirty="0" err="1"/>
              <a:t>data</a:t>
            </a:r>
            <a:r>
              <a:rPr lang="lv-LV" i="1" dirty="0"/>
              <a:t> </a:t>
            </a:r>
            <a:r>
              <a:rPr lang="lv-LV" i="1" dirty="0" err="1"/>
              <a:t>necessary</a:t>
            </a:r>
            <a:r>
              <a:rPr lang="lv-LV" i="1" dirty="0"/>
              <a:t> to </a:t>
            </a:r>
            <a:r>
              <a:rPr lang="lv-LV" i="1" dirty="0" err="1"/>
              <a:t>launch</a:t>
            </a:r>
            <a:r>
              <a:rPr lang="lv-LV" i="1" dirty="0"/>
              <a:t> </a:t>
            </a:r>
            <a:r>
              <a:rPr lang="lv-LV" i="1" dirty="0" err="1"/>
              <a:t>civil</a:t>
            </a:r>
            <a:r>
              <a:rPr lang="lv-LV" i="1" dirty="0"/>
              <a:t> </a:t>
            </a:r>
            <a:r>
              <a:rPr lang="lv-LV" i="1" dirty="0" err="1"/>
              <a:t>proceedings</a:t>
            </a:r>
            <a:r>
              <a:rPr lang="lv-LV" i="1" dirty="0"/>
              <a:t> </a:t>
            </a:r>
            <a:r>
              <a:rPr lang="lv-LV" i="1" dirty="0" err="1"/>
              <a:t>against</a:t>
            </a:r>
            <a:r>
              <a:rPr lang="lv-LV" i="1" dirty="0"/>
              <a:t> </a:t>
            </a:r>
            <a:r>
              <a:rPr lang="lv-LV" i="1" dirty="0" err="1"/>
              <a:t>the</a:t>
            </a:r>
            <a:r>
              <a:rPr lang="lv-LV" i="1" dirty="0"/>
              <a:t> </a:t>
            </a:r>
            <a:r>
              <a:rPr lang="lv-LV" i="1" dirty="0" err="1"/>
              <a:t>person</a:t>
            </a:r>
            <a:r>
              <a:rPr lang="lv-LV" i="1" dirty="0"/>
              <a:t> </a:t>
            </a:r>
            <a:r>
              <a:rPr lang="lv-LV" i="1" dirty="0" err="1"/>
              <a:t>allegedly</a:t>
            </a:r>
            <a:r>
              <a:rPr lang="lv-LV" i="1" dirty="0"/>
              <a:t> </a:t>
            </a:r>
            <a:r>
              <a:rPr lang="lv-LV" i="1" dirty="0" err="1"/>
              <a:t>responsible</a:t>
            </a:r>
            <a:r>
              <a:rPr lang="lv-LV" i="1" dirty="0"/>
              <a:t> </a:t>
            </a:r>
            <a:r>
              <a:rPr lang="lv-LV" i="1" dirty="0" err="1"/>
              <a:t>for</a:t>
            </a:r>
            <a:r>
              <a:rPr lang="lv-LV" i="1" dirty="0"/>
              <a:t> </a:t>
            </a:r>
            <a:r>
              <a:rPr lang="lv-LV" i="1" dirty="0" err="1"/>
              <a:t>an</a:t>
            </a:r>
            <a:r>
              <a:rPr lang="lv-LV" i="1" dirty="0"/>
              <a:t> </a:t>
            </a:r>
            <a:r>
              <a:rPr lang="lv-LV" i="1" dirty="0" err="1"/>
              <a:t>administrative</a:t>
            </a:r>
            <a:r>
              <a:rPr lang="lv-LV" i="1" dirty="0"/>
              <a:t> </a:t>
            </a:r>
            <a:r>
              <a:rPr lang="lv-LV" i="1" dirty="0" err="1"/>
              <a:t>offence</a:t>
            </a:r>
            <a:r>
              <a:rPr lang="lv-LV" i="1" dirty="0"/>
              <a:t>. </a:t>
            </a:r>
            <a:r>
              <a:rPr lang="lv-LV" i="1" dirty="0" err="1"/>
              <a:t>The</a:t>
            </a:r>
            <a:r>
              <a:rPr lang="lv-LV" i="1" dirty="0"/>
              <a:t> CJEU </a:t>
            </a:r>
            <a:r>
              <a:rPr lang="lv-LV" i="1" dirty="0" err="1"/>
              <a:t>clarified</a:t>
            </a:r>
            <a:r>
              <a:rPr lang="lv-LV" i="1" dirty="0"/>
              <a:t> </a:t>
            </a:r>
            <a:r>
              <a:rPr lang="lv-LV" i="1" dirty="0" err="1"/>
              <a:t>that</a:t>
            </a:r>
            <a:r>
              <a:rPr lang="lv-LV" i="1" dirty="0"/>
              <a:t> EU </a:t>
            </a:r>
            <a:r>
              <a:rPr lang="lv-LV" i="1" dirty="0" err="1"/>
              <a:t>data</a:t>
            </a:r>
            <a:r>
              <a:rPr lang="lv-LV" i="1" dirty="0"/>
              <a:t> </a:t>
            </a:r>
            <a:r>
              <a:rPr lang="lv-LV" i="1" dirty="0" err="1"/>
              <a:t>protection</a:t>
            </a:r>
            <a:r>
              <a:rPr lang="lv-LV" i="1" dirty="0"/>
              <a:t> </a:t>
            </a:r>
            <a:r>
              <a:rPr lang="lv-LV" i="1" dirty="0" err="1"/>
              <a:t>law</a:t>
            </a:r>
            <a:r>
              <a:rPr lang="lv-LV" i="1" dirty="0"/>
              <a:t> </a:t>
            </a:r>
            <a:r>
              <a:rPr lang="lv-LV" i="1" dirty="0" err="1"/>
              <a:t>includes</a:t>
            </a:r>
            <a:r>
              <a:rPr lang="lv-LV" i="1" dirty="0"/>
              <a:t> </a:t>
            </a:r>
            <a:r>
              <a:rPr lang="lv-LV" i="1" dirty="0" err="1"/>
              <a:t>the</a:t>
            </a:r>
            <a:r>
              <a:rPr lang="lv-LV" i="1" dirty="0"/>
              <a:t> </a:t>
            </a:r>
            <a:r>
              <a:rPr lang="lv-LV" i="1" dirty="0" err="1"/>
              <a:t>possibility</a:t>
            </a:r>
            <a:r>
              <a:rPr lang="lv-LV" i="1" dirty="0"/>
              <a:t> – </a:t>
            </a:r>
            <a:r>
              <a:rPr lang="lv-LV" i="1" dirty="0" err="1"/>
              <a:t>not</a:t>
            </a:r>
            <a:r>
              <a:rPr lang="lv-LV" i="1" dirty="0"/>
              <a:t> </a:t>
            </a:r>
            <a:r>
              <a:rPr lang="lv-LV" i="1" dirty="0" err="1"/>
              <a:t>an</a:t>
            </a:r>
            <a:r>
              <a:rPr lang="lv-LV" i="1" dirty="0"/>
              <a:t> </a:t>
            </a:r>
            <a:r>
              <a:rPr lang="lv-LV" i="1" dirty="0" err="1"/>
              <a:t>obligation</a:t>
            </a:r>
            <a:r>
              <a:rPr lang="lv-LV" i="1" dirty="0"/>
              <a:t> – </a:t>
            </a:r>
            <a:r>
              <a:rPr lang="lv-LV" i="1" dirty="0" err="1"/>
              <a:t>of</a:t>
            </a:r>
            <a:r>
              <a:rPr lang="lv-LV" i="1" dirty="0"/>
              <a:t> </a:t>
            </a:r>
            <a:r>
              <a:rPr lang="lv-LV" i="1" dirty="0" err="1"/>
              <a:t>communicating</a:t>
            </a:r>
            <a:r>
              <a:rPr lang="lv-LV" i="1" dirty="0"/>
              <a:t> </a:t>
            </a:r>
            <a:r>
              <a:rPr lang="lv-LV" i="1" dirty="0" err="1"/>
              <a:t>data</a:t>
            </a:r>
            <a:r>
              <a:rPr lang="lv-LV" i="1" dirty="0"/>
              <a:t> to </a:t>
            </a:r>
            <a:r>
              <a:rPr lang="lv-LV" i="1" dirty="0" err="1"/>
              <a:t>a</a:t>
            </a:r>
            <a:r>
              <a:rPr lang="lv-LV" i="1" dirty="0"/>
              <a:t> </a:t>
            </a:r>
            <a:r>
              <a:rPr lang="lv-LV" i="1" dirty="0" err="1"/>
              <a:t>third</a:t>
            </a:r>
            <a:r>
              <a:rPr lang="lv-LV" i="1" dirty="0"/>
              <a:t> </a:t>
            </a:r>
            <a:r>
              <a:rPr lang="lv-LV" i="1" dirty="0" err="1"/>
              <a:t>party</a:t>
            </a:r>
            <a:r>
              <a:rPr lang="lv-LV" i="1" dirty="0"/>
              <a:t> </a:t>
            </a:r>
            <a:r>
              <a:rPr lang="lv-LV" i="1" dirty="0" err="1"/>
              <a:t>for</a:t>
            </a:r>
            <a:r>
              <a:rPr lang="lv-LV" i="1" dirty="0"/>
              <a:t> </a:t>
            </a:r>
            <a:r>
              <a:rPr lang="lv-LV" i="1" dirty="0" err="1"/>
              <a:t>the</a:t>
            </a:r>
            <a:r>
              <a:rPr lang="lv-LV" i="1" dirty="0"/>
              <a:t> </a:t>
            </a:r>
            <a:r>
              <a:rPr lang="lv-LV" i="1" dirty="0" err="1"/>
              <a:t>purposes</a:t>
            </a:r>
            <a:r>
              <a:rPr lang="lv-LV" i="1" dirty="0"/>
              <a:t> </a:t>
            </a:r>
            <a:r>
              <a:rPr lang="lv-LV" i="1" dirty="0" err="1"/>
              <a:t>of</a:t>
            </a:r>
            <a:r>
              <a:rPr lang="lv-LV" i="1" dirty="0"/>
              <a:t> </a:t>
            </a:r>
            <a:r>
              <a:rPr lang="lv-LV" i="1" dirty="0" err="1"/>
              <a:t>the</a:t>
            </a:r>
            <a:r>
              <a:rPr lang="lv-LV" i="1" dirty="0"/>
              <a:t> </a:t>
            </a:r>
            <a:r>
              <a:rPr lang="lv-LV" i="1" dirty="0" err="1"/>
              <a:t>legitimate</a:t>
            </a:r>
            <a:r>
              <a:rPr lang="lv-LV" i="1" dirty="0"/>
              <a:t> </a:t>
            </a:r>
            <a:r>
              <a:rPr lang="lv-LV" i="1" dirty="0" err="1"/>
              <a:t>interests</a:t>
            </a:r>
            <a:r>
              <a:rPr lang="lv-LV" i="1" dirty="0"/>
              <a:t> </a:t>
            </a:r>
            <a:r>
              <a:rPr lang="lv-LV" i="1" dirty="0" err="1"/>
              <a:t>pursued</a:t>
            </a:r>
            <a:r>
              <a:rPr lang="lv-LV" i="1" dirty="0"/>
              <a:t> </a:t>
            </a:r>
            <a:r>
              <a:rPr lang="lv-LV" i="1" dirty="0" err="1"/>
              <a:t>by</a:t>
            </a:r>
            <a:r>
              <a:rPr lang="lv-LV" i="1" dirty="0"/>
              <a:t> </a:t>
            </a:r>
            <a:r>
              <a:rPr lang="lv-LV" i="1" dirty="0" err="1"/>
              <a:t>that</a:t>
            </a:r>
            <a:r>
              <a:rPr lang="lv-LV" i="1" dirty="0"/>
              <a:t> </a:t>
            </a:r>
            <a:r>
              <a:rPr lang="lv-LV" i="1" dirty="0" err="1"/>
              <a:t>party</a:t>
            </a:r>
            <a:r>
              <a:rPr lang="lv-LV" i="1" dirty="0"/>
              <a:t>. </a:t>
            </a:r>
            <a:r>
              <a:rPr lang="lv-LV" i="1" dirty="0" err="1"/>
              <a:t>The</a:t>
            </a:r>
            <a:r>
              <a:rPr lang="lv-LV" i="1" dirty="0"/>
              <a:t> CJEU set </a:t>
            </a:r>
            <a:r>
              <a:rPr lang="lv-LV" i="1" dirty="0" err="1"/>
              <a:t>out</a:t>
            </a:r>
            <a:r>
              <a:rPr lang="lv-LV" i="1" dirty="0"/>
              <a:t> </a:t>
            </a:r>
            <a:r>
              <a:rPr lang="lv-LV" i="1" dirty="0" err="1"/>
              <a:t>three</a:t>
            </a:r>
            <a:r>
              <a:rPr lang="lv-LV" i="1" dirty="0"/>
              <a:t> </a:t>
            </a:r>
            <a:r>
              <a:rPr lang="lv-LV" i="1" dirty="0" err="1"/>
              <a:t>cumulative</a:t>
            </a:r>
            <a:r>
              <a:rPr lang="lv-LV" i="1" dirty="0"/>
              <a:t> </a:t>
            </a:r>
            <a:r>
              <a:rPr lang="lv-LV" i="1" dirty="0" err="1"/>
              <a:t>conditions</a:t>
            </a:r>
            <a:r>
              <a:rPr lang="lv-LV" i="1" dirty="0"/>
              <a:t> </a:t>
            </a:r>
            <a:r>
              <a:rPr lang="lv-LV" i="1" dirty="0" err="1"/>
              <a:t>that</a:t>
            </a:r>
            <a:r>
              <a:rPr lang="lv-LV" i="1" dirty="0"/>
              <a:t> </a:t>
            </a:r>
            <a:r>
              <a:rPr lang="lv-LV" i="1" dirty="0" err="1"/>
              <a:t>must</a:t>
            </a:r>
            <a:r>
              <a:rPr lang="lv-LV" i="1" dirty="0"/>
              <a:t> </a:t>
            </a:r>
            <a:r>
              <a:rPr lang="lv-LV" i="1" dirty="0" err="1"/>
              <a:t>be</a:t>
            </a:r>
            <a:r>
              <a:rPr lang="lv-LV" i="1" dirty="0"/>
              <a:t> </a:t>
            </a:r>
            <a:r>
              <a:rPr lang="lv-LV" i="1" dirty="0" err="1"/>
              <a:t>fulfilled</a:t>
            </a:r>
            <a:r>
              <a:rPr lang="lv-LV" i="1" dirty="0"/>
              <a:t> </a:t>
            </a:r>
            <a:r>
              <a:rPr lang="lv-LV" i="1" dirty="0" err="1"/>
              <a:t>for</a:t>
            </a:r>
            <a:r>
              <a:rPr lang="lv-LV" i="1" dirty="0"/>
              <a:t> </a:t>
            </a:r>
            <a:r>
              <a:rPr lang="lv-LV" i="1" dirty="0" err="1"/>
              <a:t>personal</a:t>
            </a:r>
            <a:r>
              <a:rPr lang="lv-LV" i="1" dirty="0"/>
              <a:t> </a:t>
            </a:r>
            <a:r>
              <a:rPr lang="lv-LV" i="1" dirty="0" err="1"/>
              <a:t>data</a:t>
            </a:r>
            <a:r>
              <a:rPr lang="lv-LV" i="1" dirty="0"/>
              <a:t> </a:t>
            </a:r>
            <a:r>
              <a:rPr lang="lv-LV" i="1" dirty="0" err="1"/>
              <a:t>processing</a:t>
            </a:r>
            <a:r>
              <a:rPr lang="lv-LV" i="1" dirty="0"/>
              <a:t> to </a:t>
            </a:r>
            <a:r>
              <a:rPr lang="lv-LV" i="1" dirty="0" err="1"/>
              <a:t>be</a:t>
            </a:r>
            <a:r>
              <a:rPr lang="lv-LV" i="1" dirty="0"/>
              <a:t> </a:t>
            </a:r>
            <a:r>
              <a:rPr lang="lv-LV" i="1" dirty="0" err="1"/>
              <a:t>lawful</a:t>
            </a:r>
            <a:r>
              <a:rPr lang="lv-LV" i="1" dirty="0"/>
              <a:t> </a:t>
            </a:r>
            <a:r>
              <a:rPr lang="lv-LV" i="1" dirty="0" err="1"/>
              <a:t>on</a:t>
            </a:r>
            <a:r>
              <a:rPr lang="lv-LV" i="1" dirty="0"/>
              <a:t> </a:t>
            </a:r>
            <a:r>
              <a:rPr lang="lv-LV" i="1" dirty="0" err="1"/>
              <a:t>the</a:t>
            </a:r>
            <a:r>
              <a:rPr lang="lv-LV" i="1" dirty="0"/>
              <a:t> ‘</a:t>
            </a:r>
            <a:r>
              <a:rPr lang="lv-LV" i="1" dirty="0" err="1"/>
              <a:t>legitimate</a:t>
            </a:r>
            <a:r>
              <a:rPr lang="lv-LV" i="1" dirty="0"/>
              <a:t> </a:t>
            </a:r>
            <a:r>
              <a:rPr lang="lv-LV" i="1" dirty="0" err="1"/>
              <a:t>interests</a:t>
            </a:r>
            <a:r>
              <a:rPr lang="lv-LV" i="1" dirty="0"/>
              <a:t>’ </a:t>
            </a:r>
            <a:r>
              <a:rPr lang="lv-LV" i="1" dirty="0" err="1"/>
              <a:t>ground</a:t>
            </a:r>
            <a:r>
              <a:rPr lang="lv-LV" i="1" dirty="0"/>
              <a:t>. </a:t>
            </a:r>
            <a:r>
              <a:rPr lang="lv-LV" i="1" dirty="0" err="1"/>
              <a:t>Firstly</a:t>
            </a:r>
            <a:r>
              <a:rPr lang="lv-LV" i="1" dirty="0"/>
              <a:t>, </a:t>
            </a:r>
            <a:r>
              <a:rPr lang="lv-LV" i="1" dirty="0" err="1"/>
              <a:t>the</a:t>
            </a:r>
            <a:r>
              <a:rPr lang="lv-LV" i="1" dirty="0"/>
              <a:t> </a:t>
            </a:r>
            <a:r>
              <a:rPr lang="lv-LV" i="1" dirty="0" err="1"/>
              <a:t>third</a:t>
            </a:r>
            <a:r>
              <a:rPr lang="lv-LV" i="1" dirty="0"/>
              <a:t> </a:t>
            </a:r>
            <a:r>
              <a:rPr lang="lv-LV" i="1" dirty="0" err="1"/>
              <a:t>party</a:t>
            </a:r>
            <a:r>
              <a:rPr lang="lv-LV" i="1" dirty="0"/>
              <a:t> to </a:t>
            </a:r>
            <a:r>
              <a:rPr lang="lv-LV" i="1" dirty="0" err="1"/>
              <a:t>whom</a:t>
            </a:r>
            <a:r>
              <a:rPr lang="lv-LV" i="1" dirty="0"/>
              <a:t> </a:t>
            </a:r>
            <a:r>
              <a:rPr lang="lv-LV" i="1" dirty="0" err="1"/>
              <a:t>the</a:t>
            </a:r>
            <a:r>
              <a:rPr lang="lv-LV" i="1" dirty="0"/>
              <a:t> </a:t>
            </a:r>
            <a:r>
              <a:rPr lang="lv-LV" i="1" dirty="0" err="1"/>
              <a:t>data</a:t>
            </a:r>
            <a:r>
              <a:rPr lang="lv-LV" i="1" dirty="0"/>
              <a:t> </a:t>
            </a:r>
            <a:r>
              <a:rPr lang="lv-LV" i="1" dirty="0" err="1"/>
              <a:t>are</a:t>
            </a:r>
            <a:r>
              <a:rPr lang="lv-LV" i="1" dirty="0"/>
              <a:t> </a:t>
            </a:r>
            <a:r>
              <a:rPr lang="lv-LV" i="1" dirty="0" err="1"/>
              <a:t>disclosed</a:t>
            </a:r>
            <a:r>
              <a:rPr lang="lv-LV" i="1" dirty="0"/>
              <a:t> </a:t>
            </a:r>
            <a:r>
              <a:rPr lang="lv-LV" i="1" dirty="0" err="1"/>
              <a:t>must</a:t>
            </a:r>
            <a:r>
              <a:rPr lang="lv-LV" i="1" dirty="0"/>
              <a:t> </a:t>
            </a:r>
            <a:r>
              <a:rPr lang="lv-LV" i="1" dirty="0" err="1"/>
              <a:t>pursue</a:t>
            </a:r>
            <a:r>
              <a:rPr lang="lv-LV" i="1" dirty="0"/>
              <a:t> </a:t>
            </a:r>
            <a:r>
              <a:rPr lang="lv-LV" i="1" dirty="0" err="1"/>
              <a:t>a</a:t>
            </a:r>
            <a:r>
              <a:rPr lang="lv-LV" i="1" dirty="0"/>
              <a:t> </a:t>
            </a:r>
            <a:r>
              <a:rPr lang="lv-LV" i="1" dirty="0" err="1"/>
              <a:t>legitimate</a:t>
            </a:r>
            <a:r>
              <a:rPr lang="lv-LV" i="1" dirty="0"/>
              <a:t> </a:t>
            </a:r>
            <a:r>
              <a:rPr lang="lv-LV" i="1" dirty="0" err="1"/>
              <a:t>interest</a:t>
            </a:r>
            <a:r>
              <a:rPr lang="lv-LV" i="1" dirty="0"/>
              <a:t>. </a:t>
            </a:r>
            <a:r>
              <a:rPr lang="lv-LV" i="1" dirty="0" err="1"/>
              <a:t>In</a:t>
            </a:r>
            <a:r>
              <a:rPr lang="lv-LV" i="1" dirty="0"/>
              <a:t> </a:t>
            </a:r>
            <a:r>
              <a:rPr lang="lv-LV" i="1" dirty="0" err="1"/>
              <a:t>this</a:t>
            </a:r>
            <a:r>
              <a:rPr lang="lv-LV" i="1" dirty="0"/>
              <a:t> </a:t>
            </a:r>
            <a:r>
              <a:rPr lang="lv-LV" i="1" dirty="0" err="1"/>
              <a:t>specific</a:t>
            </a:r>
            <a:r>
              <a:rPr lang="lv-LV" i="1" dirty="0"/>
              <a:t> </a:t>
            </a:r>
            <a:r>
              <a:rPr lang="lv-LV" i="1" dirty="0" err="1"/>
              <a:t>case</a:t>
            </a:r>
            <a:r>
              <a:rPr lang="lv-LV" i="1" dirty="0"/>
              <a:t>, </a:t>
            </a:r>
            <a:r>
              <a:rPr lang="lv-LV" i="1" dirty="0" err="1"/>
              <a:t>this</a:t>
            </a:r>
            <a:r>
              <a:rPr lang="lv-LV" i="1" dirty="0"/>
              <a:t> </a:t>
            </a:r>
            <a:r>
              <a:rPr lang="lv-LV" i="1" dirty="0" err="1"/>
              <a:t>means</a:t>
            </a:r>
            <a:r>
              <a:rPr lang="lv-LV" i="1" dirty="0"/>
              <a:t> </a:t>
            </a:r>
            <a:r>
              <a:rPr lang="lv-LV" i="1" dirty="0" err="1"/>
              <a:t>that</a:t>
            </a:r>
            <a:r>
              <a:rPr lang="lv-LV" i="1" dirty="0"/>
              <a:t> </a:t>
            </a:r>
            <a:r>
              <a:rPr lang="lv-LV" i="1" dirty="0" err="1"/>
              <a:t>requesting</a:t>
            </a:r>
            <a:r>
              <a:rPr lang="lv-LV" i="1" dirty="0"/>
              <a:t> </a:t>
            </a:r>
            <a:r>
              <a:rPr lang="lv-LV" i="1" dirty="0" err="1"/>
              <a:t>personal</a:t>
            </a:r>
            <a:r>
              <a:rPr lang="lv-LV" i="1" dirty="0"/>
              <a:t> </a:t>
            </a:r>
            <a:r>
              <a:rPr lang="lv-LV" i="1" dirty="0" err="1"/>
              <a:t>information</a:t>
            </a:r>
            <a:r>
              <a:rPr lang="lv-LV" i="1" dirty="0"/>
              <a:t> to </a:t>
            </a:r>
            <a:r>
              <a:rPr lang="lv-LV" i="1" dirty="0" err="1"/>
              <a:t>sue</a:t>
            </a:r>
            <a:r>
              <a:rPr lang="lv-LV" i="1" dirty="0"/>
              <a:t> </a:t>
            </a:r>
            <a:r>
              <a:rPr lang="lv-LV" i="1" dirty="0" err="1"/>
              <a:t>a</a:t>
            </a:r>
            <a:r>
              <a:rPr lang="lv-LV" i="1" dirty="0"/>
              <a:t> </a:t>
            </a:r>
            <a:r>
              <a:rPr lang="lv-LV" i="1" dirty="0" err="1"/>
              <a:t>person</a:t>
            </a:r>
            <a:r>
              <a:rPr lang="lv-LV" i="1" dirty="0"/>
              <a:t> </a:t>
            </a:r>
            <a:r>
              <a:rPr lang="lv-LV" i="1" dirty="0" err="1"/>
              <a:t>for</a:t>
            </a:r>
            <a:r>
              <a:rPr lang="lv-LV" i="1" dirty="0"/>
              <a:t> </a:t>
            </a:r>
            <a:r>
              <a:rPr lang="lv-LV" i="1" dirty="0" err="1"/>
              <a:t>causing</a:t>
            </a:r>
            <a:r>
              <a:rPr lang="lv-LV" i="1" dirty="0"/>
              <a:t> </a:t>
            </a:r>
            <a:r>
              <a:rPr lang="lv-LV" i="1" dirty="0" err="1"/>
              <a:t>property</a:t>
            </a:r>
            <a:r>
              <a:rPr lang="lv-LV" i="1" dirty="0"/>
              <a:t> </a:t>
            </a:r>
            <a:r>
              <a:rPr lang="lv-LV" i="1" dirty="0" err="1"/>
              <a:t>damage</a:t>
            </a:r>
            <a:r>
              <a:rPr lang="lv-LV" i="1" dirty="0"/>
              <a:t> </a:t>
            </a:r>
            <a:r>
              <a:rPr lang="lv-LV" i="1" dirty="0" err="1"/>
              <a:t>constitutes</a:t>
            </a:r>
            <a:r>
              <a:rPr lang="lv-LV" i="1" dirty="0"/>
              <a:t> </a:t>
            </a:r>
            <a:r>
              <a:rPr lang="lv-LV" i="1" dirty="0" err="1"/>
              <a:t>a</a:t>
            </a:r>
            <a:r>
              <a:rPr lang="lv-LV" i="1" dirty="0"/>
              <a:t> </a:t>
            </a:r>
            <a:r>
              <a:rPr lang="lv-LV" i="1" dirty="0" err="1"/>
              <a:t>legitimate</a:t>
            </a:r>
            <a:r>
              <a:rPr lang="lv-LV" i="1" dirty="0"/>
              <a:t> </a:t>
            </a:r>
            <a:r>
              <a:rPr lang="lv-LV" i="1" dirty="0" err="1"/>
              <a:t>interest</a:t>
            </a:r>
            <a:r>
              <a:rPr lang="lv-LV" i="1" dirty="0"/>
              <a:t> </a:t>
            </a:r>
            <a:r>
              <a:rPr lang="lv-LV" i="1" dirty="0" err="1"/>
              <a:t>of</a:t>
            </a:r>
            <a:r>
              <a:rPr lang="lv-LV" i="1" dirty="0"/>
              <a:t> </a:t>
            </a:r>
            <a:r>
              <a:rPr lang="lv-LV" i="1" dirty="0" err="1"/>
              <a:t>a</a:t>
            </a:r>
            <a:r>
              <a:rPr lang="lv-LV" i="1" dirty="0"/>
              <a:t> </a:t>
            </a:r>
            <a:r>
              <a:rPr lang="lv-LV" i="1" dirty="0" err="1"/>
              <a:t>third</a:t>
            </a:r>
            <a:r>
              <a:rPr lang="lv-LV" i="1" dirty="0"/>
              <a:t> </a:t>
            </a:r>
            <a:r>
              <a:rPr lang="lv-LV" i="1" dirty="0" err="1"/>
              <a:t>party</a:t>
            </a:r>
            <a:r>
              <a:rPr lang="lv-LV" i="1" dirty="0"/>
              <a:t>. </a:t>
            </a:r>
            <a:r>
              <a:rPr lang="lv-LV" i="1" dirty="0" err="1"/>
              <a:t>Secondly</a:t>
            </a:r>
            <a:r>
              <a:rPr lang="lv-LV" i="1" dirty="0"/>
              <a:t>, </a:t>
            </a:r>
            <a:r>
              <a:rPr lang="lv-LV" i="1" dirty="0" err="1"/>
              <a:t>the</a:t>
            </a:r>
            <a:r>
              <a:rPr lang="lv-LV" i="1" dirty="0"/>
              <a:t> </a:t>
            </a:r>
            <a:r>
              <a:rPr lang="lv-LV" i="1" dirty="0" err="1"/>
              <a:t>processing</a:t>
            </a:r>
            <a:r>
              <a:rPr lang="lv-LV" i="1" dirty="0"/>
              <a:t> </a:t>
            </a:r>
            <a:r>
              <a:rPr lang="lv-LV" i="1" dirty="0" err="1"/>
              <a:t>of</a:t>
            </a:r>
            <a:r>
              <a:rPr lang="lv-LV" i="1" dirty="0"/>
              <a:t> </a:t>
            </a:r>
            <a:r>
              <a:rPr lang="lv-LV" i="1" dirty="0" err="1"/>
              <a:t>personal</a:t>
            </a:r>
            <a:r>
              <a:rPr lang="lv-LV" i="1" dirty="0"/>
              <a:t> </a:t>
            </a:r>
            <a:r>
              <a:rPr lang="lv-LV" i="1" dirty="0" err="1"/>
              <a:t>data</a:t>
            </a:r>
            <a:r>
              <a:rPr lang="lv-LV" i="1" dirty="0"/>
              <a:t> </a:t>
            </a:r>
            <a:r>
              <a:rPr lang="lv-LV" i="1" dirty="0" err="1"/>
              <a:t>must</a:t>
            </a:r>
            <a:r>
              <a:rPr lang="lv-LV" i="1" dirty="0"/>
              <a:t> </a:t>
            </a:r>
            <a:r>
              <a:rPr lang="lv-LV" i="1" dirty="0" err="1"/>
              <a:t>be</a:t>
            </a:r>
            <a:r>
              <a:rPr lang="lv-LV" i="1" dirty="0"/>
              <a:t> </a:t>
            </a:r>
            <a:r>
              <a:rPr lang="lv-LV" i="1" dirty="0" err="1"/>
              <a:t>necessary</a:t>
            </a:r>
            <a:r>
              <a:rPr lang="lv-LV" i="1" dirty="0"/>
              <a:t> </a:t>
            </a:r>
            <a:r>
              <a:rPr lang="lv-LV" i="1" dirty="0" err="1"/>
              <a:t>for</a:t>
            </a:r>
            <a:r>
              <a:rPr lang="lv-LV" i="1" dirty="0"/>
              <a:t> </a:t>
            </a:r>
            <a:r>
              <a:rPr lang="lv-LV" i="1" dirty="0" err="1"/>
              <a:t>the</a:t>
            </a:r>
            <a:r>
              <a:rPr lang="lv-LV" i="1" dirty="0"/>
              <a:t> </a:t>
            </a:r>
            <a:r>
              <a:rPr lang="lv-LV" i="1" dirty="0" err="1"/>
              <a:t>purposes</a:t>
            </a:r>
            <a:r>
              <a:rPr lang="lv-LV" i="1" dirty="0"/>
              <a:t> </a:t>
            </a:r>
            <a:r>
              <a:rPr lang="lv-LV" i="1" dirty="0" err="1"/>
              <a:t>of</a:t>
            </a:r>
            <a:r>
              <a:rPr lang="lv-LV" i="1" dirty="0"/>
              <a:t> </a:t>
            </a:r>
            <a:r>
              <a:rPr lang="lv-LV" i="1" dirty="0" err="1"/>
              <a:t>the</a:t>
            </a:r>
            <a:r>
              <a:rPr lang="lv-LV" i="1" dirty="0"/>
              <a:t> </a:t>
            </a:r>
            <a:r>
              <a:rPr lang="lv-LV" i="1" dirty="0" err="1"/>
              <a:t>legitimate</a:t>
            </a:r>
            <a:r>
              <a:rPr lang="lv-LV" i="1" dirty="0"/>
              <a:t> </a:t>
            </a:r>
            <a:r>
              <a:rPr lang="lv-LV" i="1" dirty="0" err="1"/>
              <a:t>interests</a:t>
            </a:r>
            <a:r>
              <a:rPr lang="lv-LV" i="1" dirty="0"/>
              <a:t> </a:t>
            </a:r>
            <a:r>
              <a:rPr lang="lv-LV" i="1" dirty="0" err="1"/>
              <a:t>pursued</a:t>
            </a:r>
            <a:r>
              <a:rPr lang="lv-LV" i="1" dirty="0"/>
              <a:t>. </a:t>
            </a:r>
            <a:r>
              <a:rPr lang="lv-LV" i="1" dirty="0" err="1"/>
              <a:t>In</a:t>
            </a:r>
            <a:r>
              <a:rPr lang="lv-LV" i="1" dirty="0"/>
              <a:t> </a:t>
            </a:r>
            <a:r>
              <a:rPr lang="lv-LV" i="1" dirty="0" err="1"/>
              <a:t>this</a:t>
            </a:r>
            <a:r>
              <a:rPr lang="lv-LV" i="1" dirty="0"/>
              <a:t> </a:t>
            </a:r>
            <a:r>
              <a:rPr lang="lv-LV" i="1" dirty="0" err="1"/>
              <a:t>case</a:t>
            </a:r>
            <a:r>
              <a:rPr lang="lv-LV" i="1" dirty="0"/>
              <a:t>, </a:t>
            </a:r>
            <a:r>
              <a:rPr lang="lv-LV" i="1" dirty="0" err="1"/>
              <a:t>obtaining</a:t>
            </a:r>
            <a:r>
              <a:rPr lang="lv-LV" i="1" dirty="0"/>
              <a:t> </a:t>
            </a:r>
            <a:r>
              <a:rPr lang="lv-LV" i="1" dirty="0" err="1"/>
              <a:t>personal</a:t>
            </a:r>
            <a:r>
              <a:rPr lang="lv-LV" i="1" dirty="0"/>
              <a:t> </a:t>
            </a:r>
            <a:r>
              <a:rPr lang="lv-LV" i="1" dirty="0" err="1"/>
              <a:t>information</a:t>
            </a:r>
            <a:r>
              <a:rPr lang="lv-LV" i="1" dirty="0"/>
              <a:t> </a:t>
            </a:r>
            <a:r>
              <a:rPr lang="lv-LV" i="1" dirty="0" err="1"/>
              <a:t>such</a:t>
            </a:r>
            <a:r>
              <a:rPr lang="lv-LV" i="1" dirty="0"/>
              <a:t> </a:t>
            </a:r>
            <a:r>
              <a:rPr lang="lv-LV" i="1" dirty="0" err="1"/>
              <a:t>as</a:t>
            </a:r>
            <a:r>
              <a:rPr lang="lv-LV" i="1" dirty="0"/>
              <a:t> </a:t>
            </a:r>
            <a:r>
              <a:rPr lang="lv-LV" i="1" dirty="0" err="1"/>
              <a:t>the</a:t>
            </a:r>
            <a:r>
              <a:rPr lang="lv-LV" i="1" dirty="0"/>
              <a:t> </a:t>
            </a:r>
            <a:r>
              <a:rPr lang="lv-LV" i="1" dirty="0" err="1"/>
              <a:t>address</a:t>
            </a:r>
            <a:r>
              <a:rPr lang="lv-LV" i="1" dirty="0"/>
              <a:t> </a:t>
            </a:r>
            <a:r>
              <a:rPr lang="lv-LV" i="1" dirty="0" err="1"/>
              <a:t>and</a:t>
            </a:r>
            <a:r>
              <a:rPr lang="lv-LV" i="1" dirty="0"/>
              <a:t>/</a:t>
            </a:r>
            <a:r>
              <a:rPr lang="lv-LV" i="1" dirty="0" err="1"/>
              <a:t>or</a:t>
            </a:r>
            <a:r>
              <a:rPr lang="lv-LV" i="1" dirty="0"/>
              <a:t> ID </a:t>
            </a:r>
            <a:r>
              <a:rPr lang="lv-LV" i="1" dirty="0" err="1"/>
              <a:t>number</a:t>
            </a:r>
            <a:r>
              <a:rPr lang="lv-LV" i="1" dirty="0"/>
              <a:t> </a:t>
            </a:r>
            <a:r>
              <a:rPr lang="lv-LV" i="1" dirty="0" err="1"/>
              <a:t>is</a:t>
            </a:r>
            <a:r>
              <a:rPr lang="lv-LV" i="1" dirty="0"/>
              <a:t> </a:t>
            </a:r>
            <a:r>
              <a:rPr lang="lv-LV" i="1" dirty="0" err="1"/>
              <a:t>strictly</a:t>
            </a:r>
            <a:r>
              <a:rPr lang="lv-LV" i="1" dirty="0"/>
              <a:t> </a:t>
            </a:r>
            <a:r>
              <a:rPr lang="lv-LV" i="1" dirty="0" err="1"/>
              <a:t>necessary</a:t>
            </a:r>
            <a:r>
              <a:rPr lang="lv-LV" i="1" dirty="0"/>
              <a:t> to </a:t>
            </a:r>
            <a:r>
              <a:rPr lang="lv-LV" i="1" dirty="0" err="1"/>
              <a:t>identify</a:t>
            </a:r>
            <a:r>
              <a:rPr lang="lv-LV" i="1" dirty="0"/>
              <a:t> </a:t>
            </a:r>
            <a:r>
              <a:rPr lang="lv-LV" i="1" dirty="0" err="1"/>
              <a:t>that</a:t>
            </a:r>
            <a:r>
              <a:rPr lang="lv-LV" i="1" dirty="0"/>
              <a:t> </a:t>
            </a:r>
            <a:r>
              <a:rPr lang="lv-LV" i="1" dirty="0" err="1"/>
              <a:t>person</a:t>
            </a:r>
            <a:r>
              <a:rPr lang="lv-LV" i="1" dirty="0"/>
              <a:t>. </a:t>
            </a:r>
            <a:r>
              <a:rPr lang="lv-LV" i="1" dirty="0" err="1"/>
              <a:t>Thirdly</a:t>
            </a:r>
            <a:r>
              <a:rPr lang="lv-LV" i="1" dirty="0"/>
              <a:t>, </a:t>
            </a:r>
            <a:r>
              <a:rPr lang="lv-LV" i="1" dirty="0" err="1"/>
              <a:t>the</a:t>
            </a:r>
            <a:r>
              <a:rPr lang="lv-LV" i="1" dirty="0"/>
              <a:t> </a:t>
            </a:r>
            <a:r>
              <a:rPr lang="lv-LV" i="1" dirty="0" err="1"/>
              <a:t>fundamental</a:t>
            </a:r>
            <a:r>
              <a:rPr lang="lv-LV" i="1" dirty="0"/>
              <a:t> </a:t>
            </a:r>
            <a:r>
              <a:rPr lang="lv-LV" i="1" dirty="0" err="1"/>
              <a:t>rights</a:t>
            </a:r>
            <a:r>
              <a:rPr lang="lv-LV" i="1" dirty="0"/>
              <a:t> </a:t>
            </a:r>
            <a:r>
              <a:rPr lang="lv-LV" i="1" dirty="0" err="1"/>
              <a:t>and</a:t>
            </a:r>
            <a:r>
              <a:rPr lang="lv-LV" i="1" dirty="0"/>
              <a:t> </a:t>
            </a:r>
            <a:r>
              <a:rPr lang="lv-LV" i="1" dirty="0" err="1"/>
              <a:t>freedoms</a:t>
            </a:r>
            <a:r>
              <a:rPr lang="lv-LV" i="1" dirty="0"/>
              <a:t> </a:t>
            </a:r>
            <a:r>
              <a:rPr lang="lv-LV" i="1" dirty="0" err="1"/>
              <a:t>of</a:t>
            </a:r>
            <a:r>
              <a:rPr lang="lv-LV" i="1" dirty="0"/>
              <a:t> </a:t>
            </a:r>
            <a:r>
              <a:rPr lang="lv-LV" i="1" dirty="0" err="1"/>
              <a:t>the</a:t>
            </a:r>
            <a:r>
              <a:rPr lang="lv-LV" i="1" dirty="0"/>
              <a:t> </a:t>
            </a:r>
            <a:r>
              <a:rPr lang="lv-LV" i="1" dirty="0" err="1"/>
              <a:t>data</a:t>
            </a:r>
            <a:r>
              <a:rPr lang="lv-LV" i="1" dirty="0"/>
              <a:t> </a:t>
            </a:r>
            <a:r>
              <a:rPr lang="lv-LV" i="1" dirty="0" err="1"/>
              <a:t>subject</a:t>
            </a:r>
            <a:r>
              <a:rPr lang="lv-LV" i="1" dirty="0"/>
              <a:t> </a:t>
            </a:r>
            <a:r>
              <a:rPr lang="lv-LV" i="1" dirty="0" err="1"/>
              <a:t>must</a:t>
            </a:r>
            <a:r>
              <a:rPr lang="lv-LV" i="1" dirty="0"/>
              <a:t> </a:t>
            </a:r>
            <a:r>
              <a:rPr lang="lv-LV" i="1" dirty="0" err="1"/>
              <a:t>not</a:t>
            </a:r>
            <a:r>
              <a:rPr lang="lv-LV" i="1" dirty="0"/>
              <a:t> </a:t>
            </a:r>
            <a:r>
              <a:rPr lang="lv-LV" i="1" dirty="0" err="1"/>
              <a:t>take</a:t>
            </a:r>
            <a:r>
              <a:rPr lang="lv-LV" i="1" dirty="0"/>
              <a:t> </a:t>
            </a:r>
            <a:r>
              <a:rPr lang="lv-LV" i="1" dirty="0" err="1"/>
              <a:t>precedence</a:t>
            </a:r>
            <a:r>
              <a:rPr lang="lv-LV" i="1" dirty="0"/>
              <a:t> </a:t>
            </a:r>
            <a:r>
              <a:rPr lang="lv-LV" i="1" dirty="0" err="1"/>
              <a:t>over</a:t>
            </a:r>
            <a:r>
              <a:rPr lang="lv-LV" i="1" dirty="0"/>
              <a:t> </a:t>
            </a:r>
            <a:r>
              <a:rPr lang="lv-LV" i="1" dirty="0" err="1"/>
              <a:t>the</a:t>
            </a:r>
            <a:r>
              <a:rPr lang="lv-LV" i="1" dirty="0"/>
              <a:t> </a:t>
            </a:r>
            <a:r>
              <a:rPr lang="lv-LV" i="1" dirty="0" err="1"/>
              <a:t>controller’s</a:t>
            </a:r>
            <a:r>
              <a:rPr lang="lv-LV" i="1" dirty="0"/>
              <a:t> </a:t>
            </a:r>
            <a:r>
              <a:rPr lang="lv-LV" i="1" dirty="0" err="1"/>
              <a:t>or</a:t>
            </a:r>
            <a:r>
              <a:rPr lang="lv-LV" i="1" dirty="0"/>
              <a:t> </a:t>
            </a:r>
            <a:r>
              <a:rPr lang="lv-LV" i="1" dirty="0" err="1"/>
              <a:t>third</a:t>
            </a:r>
            <a:r>
              <a:rPr lang="lv-LV" i="1" dirty="0"/>
              <a:t> </a:t>
            </a:r>
            <a:r>
              <a:rPr lang="lv-LV" i="1" dirty="0" err="1"/>
              <a:t>parties</a:t>
            </a:r>
            <a:r>
              <a:rPr lang="lv-LV" i="1" dirty="0"/>
              <a:t>’ </a:t>
            </a:r>
            <a:r>
              <a:rPr lang="lv-LV" i="1" dirty="0" err="1"/>
              <a:t>legitimate</a:t>
            </a:r>
            <a:r>
              <a:rPr lang="lv-LV" i="1" dirty="0"/>
              <a:t> </a:t>
            </a:r>
            <a:r>
              <a:rPr lang="en-US" i="1" dirty="0"/>
              <a:t>interests. The balance of interests must be done on a case-by-case basis, taking into account elements such as the severity of the infringement of the data subject’s rights or even the age of the data subject in certain circumstances. However, in this specific case the CJEU did not consider the refusal of disclosure to be justified simply because the data subject was a minor.</a:t>
            </a:r>
            <a:endParaRPr lang="lv-LV" i="1" dirty="0"/>
          </a:p>
          <a:p>
            <a:endParaRPr lang="lv-LV" dirty="0"/>
          </a:p>
          <a:p>
            <a:endParaRPr lang="hu-HU" dirty="0"/>
          </a:p>
          <a:p>
            <a:r>
              <a:rPr lang="es-ES" dirty="0"/>
              <a:t>CJEU, </a:t>
            </a:r>
            <a:r>
              <a:rPr lang="es-ES" dirty="0" err="1"/>
              <a:t>Joined</a:t>
            </a:r>
            <a:r>
              <a:rPr lang="es-ES" dirty="0"/>
              <a:t> cases C-468/10 and C-469/10, Asociación Nacional de Establecimientos Financieros de Crédito (ASNEF) and Federación de Comercio Electrónico y Marketing Directo (FECEMD) v. Administración del Estado, 24 </a:t>
            </a:r>
            <a:r>
              <a:rPr lang="es-ES" dirty="0" err="1"/>
              <a:t>November</a:t>
            </a:r>
            <a:r>
              <a:rPr lang="es-ES" dirty="0"/>
              <a:t> 2011. </a:t>
            </a:r>
            <a:endParaRPr lang="hu-HU" dirty="0"/>
          </a:p>
          <a:p>
            <a:r>
              <a:rPr lang="en-GB" dirty="0"/>
              <a:t>CJEU, Joined cases C-468/10 and C-469/10, </a:t>
            </a:r>
            <a:r>
              <a:rPr lang="en-GB" dirty="0" err="1"/>
              <a:t>Asociación</a:t>
            </a:r>
            <a:r>
              <a:rPr lang="en-GB" dirty="0"/>
              <a:t> Nacional de </a:t>
            </a:r>
            <a:r>
              <a:rPr lang="en-GB" dirty="0" err="1"/>
              <a:t>Establecimientos</a:t>
            </a:r>
            <a:r>
              <a:rPr lang="en-GB" dirty="0"/>
              <a:t> </a:t>
            </a:r>
            <a:r>
              <a:rPr lang="en-GB" dirty="0" err="1"/>
              <a:t>Financieros</a:t>
            </a:r>
            <a:r>
              <a:rPr lang="en-GB" dirty="0"/>
              <a:t> de </a:t>
            </a:r>
            <a:r>
              <a:rPr lang="en-GB" dirty="0" err="1"/>
              <a:t>Crédito</a:t>
            </a:r>
            <a:r>
              <a:rPr lang="en-GB" dirty="0"/>
              <a:t> (ASNEF) and </a:t>
            </a:r>
            <a:r>
              <a:rPr lang="en-GB" dirty="0" err="1"/>
              <a:t>Federación</a:t>
            </a:r>
            <a:r>
              <a:rPr lang="en-GB" dirty="0"/>
              <a:t> de Comercio </a:t>
            </a:r>
            <a:r>
              <a:rPr lang="en-GB" dirty="0" err="1"/>
              <a:t>Electrónico</a:t>
            </a:r>
            <a:r>
              <a:rPr lang="en-GB" dirty="0"/>
              <a:t> y Marketing </a:t>
            </a:r>
            <a:r>
              <a:rPr lang="en-GB" dirty="0" err="1"/>
              <a:t>Directo</a:t>
            </a:r>
            <a:r>
              <a:rPr lang="en-GB" dirty="0"/>
              <a:t> (FECEMD) v. </a:t>
            </a:r>
            <a:r>
              <a:rPr lang="en-GB" dirty="0" err="1"/>
              <a:t>Administración</a:t>
            </a:r>
            <a:r>
              <a:rPr lang="en-GB" dirty="0"/>
              <a:t> del Estado, 24 November 2011, para. 28. See Data Protection Directive, Recitals 8 and 10.</a:t>
            </a:r>
            <a:endParaRPr lang="hu-HU" b="1" dirty="0"/>
          </a:p>
          <a:p>
            <a:endParaRPr lang="hu-HU" b="1" dirty="0"/>
          </a:p>
          <a:p>
            <a:r>
              <a:rPr lang="en-GB" b="1" dirty="0"/>
              <a:t>Additional reading:</a:t>
            </a:r>
            <a:endParaRPr lang="hu-HU" b="1" dirty="0"/>
          </a:p>
          <a:p>
            <a:r>
              <a:rPr lang="en-GB" dirty="0"/>
              <a:t>Article 29 Working Party (2014), Opinion 06/2014 on the notion of legitimate interests of the data controller under Article 7 of Directive 95/46/EC, 4 April 2014.</a:t>
            </a:r>
            <a:endParaRPr lang="en-GB" b="1" dirty="0"/>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38</a:t>
            </a:fld>
            <a:endParaRPr lang="en-US"/>
          </a:p>
        </p:txBody>
      </p:sp>
    </p:spTree>
    <p:extLst>
      <p:ext uri="{BB962C8B-B14F-4D97-AF65-F5344CB8AC3E}">
        <p14:creationId xmlns:p14="http://schemas.microsoft.com/office/powerpoint/2010/main" val="42137818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b="0" dirty="0" err="1"/>
              <a:t>lawfulness</a:t>
            </a:r>
            <a:r>
              <a:rPr lang="hu-HU" b="0" dirty="0"/>
              <a:t> of </a:t>
            </a:r>
            <a:r>
              <a:rPr lang="hu-HU" b="0" dirty="0" err="1"/>
              <a:t>processing</a:t>
            </a:r>
            <a:r>
              <a:rPr lang="hu-HU" b="0" dirty="0"/>
              <a:t> </a:t>
            </a:r>
            <a:r>
              <a:rPr lang="hu-HU" b="0" dirty="0" err="1"/>
              <a:t>special</a:t>
            </a:r>
            <a:r>
              <a:rPr lang="hu-HU" b="0" dirty="0"/>
              <a:t> </a:t>
            </a:r>
            <a:r>
              <a:rPr lang="hu-HU" b="0" dirty="0" err="1"/>
              <a:t>categories</a:t>
            </a:r>
            <a:r>
              <a:rPr lang="hu-HU" b="0" dirty="0"/>
              <a:t> of </a:t>
            </a:r>
            <a:r>
              <a:rPr lang="hu-HU" b="0" dirty="0" err="1"/>
              <a:t>personal</a:t>
            </a:r>
            <a:r>
              <a:rPr lang="hu-HU" b="0" dirty="0"/>
              <a:t> </a:t>
            </a:r>
            <a:r>
              <a:rPr lang="hu-HU" b="0" dirty="0" err="1"/>
              <a:t>data</a:t>
            </a:r>
            <a:r>
              <a:rPr lang="en-GB" b="0" dirty="0"/>
              <a:t>. The objective is to </a:t>
            </a:r>
            <a:r>
              <a:rPr lang="hu-HU" b="0" dirty="0" err="1"/>
              <a:t>explain</a:t>
            </a:r>
            <a:r>
              <a:rPr lang="hu-HU" b="0" dirty="0"/>
              <a:t> </a:t>
            </a:r>
            <a:r>
              <a:rPr lang="hu-HU" b="0" dirty="0" err="1"/>
              <a:t>why</a:t>
            </a:r>
            <a:r>
              <a:rPr lang="hu-HU" b="0" dirty="0"/>
              <a:t> the </a:t>
            </a:r>
            <a:r>
              <a:rPr lang="hu-HU" b="0" dirty="0" err="1"/>
              <a:t>processing</a:t>
            </a:r>
            <a:r>
              <a:rPr lang="hu-HU" b="0" dirty="0"/>
              <a:t> of </a:t>
            </a:r>
            <a:r>
              <a:rPr lang="hu-HU" b="0" dirty="0" err="1"/>
              <a:t>these</a:t>
            </a:r>
            <a:r>
              <a:rPr lang="hu-HU" b="0" dirty="0"/>
              <a:t> </a:t>
            </a:r>
            <a:r>
              <a:rPr lang="hu-HU" b="0" dirty="0" err="1"/>
              <a:t>categories</a:t>
            </a:r>
            <a:r>
              <a:rPr lang="hu-HU" b="0" dirty="0"/>
              <a:t> of </a:t>
            </a:r>
            <a:r>
              <a:rPr lang="hu-HU" b="0" dirty="0" err="1"/>
              <a:t>personal</a:t>
            </a:r>
            <a:r>
              <a:rPr lang="hu-HU" b="0" dirty="0"/>
              <a:t> </a:t>
            </a:r>
            <a:r>
              <a:rPr lang="hu-HU" b="0" dirty="0" err="1"/>
              <a:t>data</a:t>
            </a:r>
            <a:r>
              <a:rPr lang="hu-HU" b="0" dirty="0"/>
              <a:t> is </a:t>
            </a:r>
            <a:r>
              <a:rPr lang="hu-HU" b="0" dirty="0" err="1"/>
              <a:t>prohibited</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r>
              <a:rPr lang="hu-HU" b="0" dirty="0"/>
              <a:t>Art. 9 (1)</a:t>
            </a:r>
            <a:endParaRPr lang="en-GB" b="0" dirty="0"/>
          </a:p>
          <a:p>
            <a:r>
              <a:rPr lang="en-GB" b="1" dirty="0"/>
              <a:t>Case law: </a:t>
            </a:r>
            <a:r>
              <a:rPr lang="en-GB" b="0" dirty="0"/>
              <a:t>-</a:t>
            </a:r>
            <a:endParaRPr lang="en-GB" b="1" dirty="0"/>
          </a:p>
          <a:p>
            <a:r>
              <a:rPr lang="en-GB" b="1" dirty="0"/>
              <a:t>Additional reading:</a:t>
            </a:r>
          </a:p>
          <a:p>
            <a:r>
              <a:rPr lang="en-GB" b="1" dirty="0"/>
              <a:t>Notes: </a:t>
            </a:r>
            <a:endParaRPr lang="en-GB" b="0" dirty="0"/>
          </a:p>
          <a:p>
            <a:pPr marL="171450" indent="-171450">
              <a:buFont typeface="Arial" panose="020B0604020202020204" pitchFamily="34" charset="0"/>
              <a:buChar char="•"/>
            </a:pPr>
            <a:r>
              <a:rPr lang="en-GB" dirty="0"/>
              <a:t>A legal concept reflecting concerns around the risk that certain categories of data pose .</a:t>
            </a:r>
          </a:p>
          <a:p>
            <a:pPr marL="171450" indent="-171450">
              <a:buFont typeface="Arial" panose="020B0604020202020204" pitchFamily="34" charset="0"/>
              <a:buChar char="•"/>
            </a:pPr>
            <a:r>
              <a:rPr lang="en-GB" dirty="0"/>
              <a:t>Sensitive data is everything that personal data is and more.</a:t>
            </a:r>
          </a:p>
          <a:p>
            <a:pPr marL="171450" indent="-171450">
              <a:buFont typeface="Arial" panose="020B0604020202020204" pitchFamily="34" charset="0"/>
              <a:buChar char="•"/>
            </a:pPr>
            <a:r>
              <a:rPr lang="en-GB" dirty="0"/>
              <a:t>Sensitive data must be personal data. Non-personal data can not be sensitive.</a:t>
            </a:r>
          </a:p>
          <a:p>
            <a:pPr marL="171450" indent="-171450">
              <a:buFont typeface="Arial" panose="020B0604020202020204" pitchFamily="34" charset="0"/>
              <a:buChar char="•"/>
            </a:pPr>
            <a:r>
              <a:rPr lang="en-GB" dirty="0"/>
              <a:t>The concept of sensitive data represents a recognition that some categories of data carry with them more risks than others</a:t>
            </a:r>
          </a:p>
          <a:p>
            <a:pPr marL="171450" indent="-171450">
              <a:buFont typeface="Arial" panose="020B0604020202020204" pitchFamily="34" charset="0"/>
              <a:buChar char="•"/>
            </a:pPr>
            <a:r>
              <a:rPr lang="en-GB" dirty="0"/>
              <a:t>Selected because historical experience has taught us that abuse of personal data in these categories is likely to lead to harmful consequences.</a:t>
            </a:r>
          </a:p>
          <a:p>
            <a:pPr marL="171450" indent="-171450">
              <a:buFont typeface="Arial" panose="020B0604020202020204" pitchFamily="34" charset="0"/>
              <a:buChar char="•"/>
            </a:pPr>
            <a:r>
              <a:rPr lang="en-GB" dirty="0"/>
              <a:t>Such consequences could involve, </a:t>
            </a:r>
            <a:r>
              <a:rPr lang="en-GB" dirty="0" err="1"/>
              <a:t>disrimination</a:t>
            </a:r>
            <a:r>
              <a:rPr lang="en-GB" dirty="0"/>
              <a:t>, stigmatisation and even physical violence. </a:t>
            </a:r>
          </a:p>
          <a:p>
            <a:pPr marL="171450" indent="-171450">
              <a:buFont typeface="Arial" panose="020B0604020202020204" pitchFamily="34" charset="0"/>
              <a:buChar char="•"/>
            </a:pPr>
            <a:r>
              <a:rPr lang="en-GB" dirty="0"/>
              <a:t>If one looks at anti-discrimination law one often sees the same categories.</a:t>
            </a:r>
          </a:p>
          <a:p>
            <a:endParaRPr lang="en-GB" b="1" dirty="0"/>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40</a:t>
            </a:fld>
            <a:endParaRPr lang="en-US"/>
          </a:p>
        </p:txBody>
      </p:sp>
    </p:spTree>
    <p:extLst>
      <p:ext uri="{BB962C8B-B14F-4D97-AF65-F5344CB8AC3E}">
        <p14:creationId xmlns:p14="http://schemas.microsoft.com/office/powerpoint/2010/main" val="38725998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b="0" dirty="0" err="1"/>
              <a:t>lawfulness</a:t>
            </a:r>
            <a:r>
              <a:rPr lang="hu-HU" b="0" dirty="0"/>
              <a:t> of </a:t>
            </a:r>
            <a:r>
              <a:rPr lang="hu-HU" b="0" dirty="0" err="1"/>
              <a:t>processing</a:t>
            </a:r>
            <a:r>
              <a:rPr lang="hu-HU" b="0" dirty="0"/>
              <a:t> </a:t>
            </a:r>
            <a:r>
              <a:rPr lang="hu-HU" b="0" dirty="0" err="1"/>
              <a:t>special</a:t>
            </a:r>
            <a:r>
              <a:rPr lang="hu-HU" b="0" dirty="0"/>
              <a:t> </a:t>
            </a:r>
            <a:r>
              <a:rPr lang="hu-HU" b="0" dirty="0" err="1"/>
              <a:t>categories</a:t>
            </a:r>
            <a:r>
              <a:rPr lang="hu-HU" b="0" dirty="0"/>
              <a:t> of </a:t>
            </a:r>
            <a:r>
              <a:rPr lang="hu-HU" b="0" dirty="0" err="1"/>
              <a:t>personal</a:t>
            </a:r>
            <a:r>
              <a:rPr lang="hu-HU" b="0" dirty="0"/>
              <a:t> </a:t>
            </a:r>
            <a:r>
              <a:rPr lang="hu-HU" b="0" dirty="0" err="1"/>
              <a:t>data</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r>
              <a:rPr lang="hu-HU" b="0" dirty="0"/>
              <a:t>Art. 9 para 2</a:t>
            </a:r>
            <a:endParaRPr lang="en-GB" b="0" dirty="0"/>
          </a:p>
          <a:p>
            <a:r>
              <a:rPr lang="en-GB" b="1" dirty="0"/>
              <a:t>Case law: </a:t>
            </a:r>
            <a:r>
              <a:rPr lang="en-GB" b="0" dirty="0"/>
              <a:t>-</a:t>
            </a:r>
            <a:endParaRPr lang="en-GB" b="1" dirty="0"/>
          </a:p>
          <a:p>
            <a:r>
              <a:rPr lang="en-GB" b="1" dirty="0"/>
              <a:t>Additional reading:</a:t>
            </a:r>
          </a:p>
          <a:p>
            <a:r>
              <a:rPr lang="en-GB" b="1" dirty="0"/>
              <a:t>Notes:</a:t>
            </a:r>
          </a:p>
          <a:p>
            <a:pPr marL="171450" indent="-171450">
              <a:buFont typeface="Arial" panose="020B0604020202020204" pitchFamily="34" charset="0"/>
              <a:buChar char="•"/>
            </a:pPr>
            <a:r>
              <a:rPr lang="en-GB" dirty="0"/>
              <a:t>The creation of a higher regulatory burden for those who process such data.</a:t>
            </a:r>
          </a:p>
          <a:p>
            <a:pPr marL="171450" indent="-171450">
              <a:buFont typeface="Arial" panose="020B0604020202020204" pitchFamily="34" charset="0"/>
              <a:buChar char="•"/>
            </a:pPr>
            <a:r>
              <a:rPr lang="en-GB" dirty="0"/>
              <a:t>Further hurdles to such processing.</a:t>
            </a:r>
          </a:p>
          <a:p>
            <a:pPr marL="171450" indent="-171450">
              <a:buFont typeface="Arial" panose="020B0604020202020204" pitchFamily="34" charset="0"/>
              <a:buChar char="•"/>
            </a:pPr>
            <a:r>
              <a:rPr lang="en-GB" dirty="0"/>
              <a:t>Processes that urge data processors to consider the harms that such processing can bring about.</a:t>
            </a:r>
            <a:endParaRPr lang="en-GB" b="0" dirty="0"/>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41</a:t>
            </a:fld>
            <a:endParaRPr lang="en-US"/>
          </a:p>
        </p:txBody>
      </p:sp>
    </p:spTree>
    <p:extLst>
      <p:ext uri="{BB962C8B-B14F-4D97-AF65-F5344CB8AC3E}">
        <p14:creationId xmlns:p14="http://schemas.microsoft.com/office/powerpoint/2010/main" val="4570756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dirty="0"/>
              <a:t>explicit </a:t>
            </a:r>
            <a:r>
              <a:rPr lang="hu-HU" dirty="0" err="1"/>
              <a:t>consent</a:t>
            </a:r>
            <a:r>
              <a:rPr lang="hu-HU" dirty="0"/>
              <a:t> of the </a:t>
            </a:r>
            <a:r>
              <a:rPr lang="hu-HU" dirty="0" err="1"/>
              <a:t>data</a:t>
            </a:r>
            <a:r>
              <a:rPr lang="hu-HU" dirty="0"/>
              <a:t> </a:t>
            </a:r>
            <a:r>
              <a:rPr lang="hu-HU" dirty="0" err="1"/>
              <a:t>subject</a:t>
            </a:r>
            <a:r>
              <a:rPr lang="hu-HU"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hu-HU"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a)</a:t>
            </a:r>
            <a:endParaRPr lang="en-GB" b="0"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42</a:t>
            </a:fld>
            <a:endParaRPr lang="en-US"/>
          </a:p>
        </p:txBody>
      </p:sp>
    </p:spTree>
    <p:extLst>
      <p:ext uri="{BB962C8B-B14F-4D97-AF65-F5344CB8AC3E}">
        <p14:creationId xmlns:p14="http://schemas.microsoft.com/office/powerpoint/2010/main" val="452855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STAR slides contain notes in this format, providing further information on how to use those slides: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Timing (importance):</a:t>
            </a:r>
            <a:endParaRPr lang="en-GB" b="0" dirty="0"/>
          </a:p>
          <a:p>
            <a:r>
              <a:rPr lang="en-US" sz="1200" b="1" kern="1200" dirty="0">
                <a:solidFill>
                  <a:schemeClr val="tx1"/>
                </a:solidFill>
                <a:effectLst/>
                <a:latin typeface="+mn-lt"/>
                <a:ea typeface="+mn-ea"/>
                <a:cs typeface="+mn-cs"/>
              </a:rPr>
              <a:t>Required level of experience of trainees: </a:t>
            </a:r>
          </a:p>
          <a:p>
            <a:r>
              <a:rPr lang="en-GB" b="1" dirty="0"/>
              <a:t>Relevant for: </a:t>
            </a:r>
          </a:p>
          <a:p>
            <a:r>
              <a:rPr lang="en-GB" b="1" dirty="0"/>
              <a:t>Legal provisions: </a:t>
            </a:r>
          </a:p>
          <a:p>
            <a:r>
              <a:rPr lang="en-GB" b="1" dirty="0"/>
              <a:t>Case law:</a:t>
            </a:r>
          </a:p>
          <a:p>
            <a:r>
              <a:rPr lang="en-GB" b="1" dirty="0"/>
              <a:t>Additional reading:</a:t>
            </a:r>
          </a:p>
          <a:p>
            <a:r>
              <a:rPr lang="en-GB" b="1" dirty="0"/>
              <a:t>Notes: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case summaries are excerpts from the </a:t>
            </a:r>
            <a:r>
              <a:rPr lang="en-US" sz="1200" b="1" i="0" kern="1200" dirty="0">
                <a:solidFill>
                  <a:schemeClr val="tx1"/>
                </a:solidFill>
                <a:effectLst/>
                <a:latin typeface="+mn-lt"/>
                <a:ea typeface="+mn-ea"/>
                <a:cs typeface="+mn-cs"/>
              </a:rPr>
              <a:t>Handbook on European data protection law - 2018 edition</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http://fra.europa.eu/en/publication/2018/handbook-european-data-protection-law</a:t>
            </a:r>
            <a:r>
              <a:rPr lang="hu-HU" b="0" dirty="0"/>
              <a:t> and </a:t>
            </a:r>
            <a:r>
              <a:rPr lang="hu-HU" b="0" dirty="0" err="1"/>
              <a:t>from</a:t>
            </a:r>
            <a:r>
              <a:rPr lang="hu-HU" b="0" dirty="0"/>
              <a:t> the </a:t>
            </a:r>
            <a:r>
              <a:rPr lang="hu-HU" sz="1200" b="1" kern="1200" dirty="0">
                <a:solidFill>
                  <a:schemeClr val="tx1"/>
                </a:solidFill>
                <a:effectLst/>
                <a:latin typeface="+mn-lt"/>
                <a:ea typeface="+mn-ea"/>
                <a:cs typeface="+mn-cs"/>
              </a:rPr>
              <a:t>European </a:t>
            </a:r>
            <a:r>
              <a:rPr lang="hu-HU" sz="1200" b="1" kern="1200" dirty="0" err="1">
                <a:solidFill>
                  <a:schemeClr val="tx1"/>
                </a:solidFill>
                <a:effectLst/>
                <a:latin typeface="+mn-lt"/>
                <a:ea typeface="+mn-ea"/>
                <a:cs typeface="+mn-cs"/>
              </a:rPr>
              <a:t>Court</a:t>
            </a:r>
            <a:r>
              <a:rPr lang="hu-HU" sz="1200" b="1" kern="1200" dirty="0">
                <a:solidFill>
                  <a:schemeClr val="tx1"/>
                </a:solidFill>
                <a:effectLst/>
                <a:latin typeface="+mn-lt"/>
                <a:ea typeface="+mn-ea"/>
                <a:cs typeface="+mn-cs"/>
              </a:rPr>
              <a:t> of Human </a:t>
            </a:r>
            <a:r>
              <a:rPr lang="hu-HU" sz="1200" b="1" kern="1200" dirty="0" err="1">
                <a:solidFill>
                  <a:schemeClr val="tx1"/>
                </a:solidFill>
                <a:effectLst/>
                <a:latin typeface="+mn-lt"/>
                <a:ea typeface="+mn-ea"/>
                <a:cs typeface="+mn-cs"/>
              </a:rPr>
              <a:t>Rights</a:t>
            </a:r>
            <a:r>
              <a:rPr lang="hu-HU" sz="1200" b="1" kern="1200" dirty="0">
                <a:solidFill>
                  <a:schemeClr val="tx1"/>
                </a:solidFill>
                <a:effectLst/>
                <a:latin typeface="+mn-lt"/>
                <a:ea typeface="+mn-ea"/>
                <a:cs typeface="+mn-cs"/>
              </a:rPr>
              <a:t>, Press Unit (2018) </a:t>
            </a:r>
            <a:r>
              <a:rPr lang="hu-HU" sz="1200" b="1" i="1" kern="1200" dirty="0" err="1">
                <a:solidFill>
                  <a:schemeClr val="tx1"/>
                </a:solidFill>
                <a:effectLst/>
                <a:latin typeface="+mn-lt"/>
                <a:ea typeface="+mn-ea"/>
                <a:cs typeface="+mn-cs"/>
              </a:rPr>
              <a:t>Factsheet</a:t>
            </a:r>
            <a:r>
              <a:rPr lang="hu-HU" sz="1200" b="1" i="1" kern="1200" dirty="0">
                <a:solidFill>
                  <a:schemeClr val="tx1"/>
                </a:solidFill>
                <a:effectLst/>
                <a:latin typeface="+mn-lt"/>
                <a:ea typeface="+mn-ea"/>
                <a:cs typeface="+mn-cs"/>
              </a:rPr>
              <a:t> – </a:t>
            </a:r>
            <a:r>
              <a:rPr lang="hu-HU" sz="1200" b="1" i="1" kern="1200" dirty="0" err="1">
                <a:solidFill>
                  <a:schemeClr val="tx1"/>
                </a:solidFill>
                <a:effectLst/>
                <a:latin typeface="+mn-lt"/>
                <a:ea typeface="+mn-ea"/>
                <a:cs typeface="+mn-cs"/>
              </a:rPr>
              <a:t>Personal</a:t>
            </a:r>
            <a:r>
              <a:rPr lang="hu-HU" sz="1200" b="1" i="1" kern="1200" dirty="0">
                <a:solidFill>
                  <a:schemeClr val="tx1"/>
                </a:solidFill>
                <a:effectLst/>
                <a:latin typeface="+mn-lt"/>
                <a:ea typeface="+mn-ea"/>
                <a:cs typeface="+mn-cs"/>
              </a:rPr>
              <a:t> Data Protection</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Council</a:t>
            </a:r>
            <a:r>
              <a:rPr lang="hu-HU" sz="1200" kern="1200" dirty="0">
                <a:solidFill>
                  <a:schemeClr val="tx1"/>
                </a:solidFill>
                <a:effectLst/>
                <a:latin typeface="+mn-lt"/>
                <a:ea typeface="+mn-ea"/>
                <a:cs typeface="+mn-cs"/>
              </a:rPr>
              <a:t> of Europe, Strasbourg; </a:t>
            </a:r>
            <a:r>
              <a:rPr lang="hu-HU" sz="1200" u="sng" kern="1200" dirty="0">
                <a:solidFill>
                  <a:schemeClr val="tx1"/>
                </a:solidFill>
                <a:effectLst/>
                <a:latin typeface="+mn-lt"/>
                <a:ea typeface="+mn-ea"/>
                <a:cs typeface="+mn-cs"/>
                <a:hlinkClick r:id="rId3"/>
              </a:rPr>
              <a:t>http://echr.coe.int/Documents/FS_Data_ENG.pdf</a:t>
            </a:r>
            <a:endParaRPr lang="en-GB" sz="1200" kern="1200" dirty="0">
              <a:solidFill>
                <a:schemeClr val="tx1"/>
              </a:solidFill>
              <a:effectLst/>
              <a:latin typeface="+mn-lt"/>
              <a:ea typeface="+mn-ea"/>
              <a:cs typeface="+mn-cs"/>
            </a:endParaRPr>
          </a:p>
          <a:p>
            <a:endParaRPr lang="en-GB" b="0" dirty="0"/>
          </a:p>
          <a:p>
            <a:r>
              <a:rPr lang="hu-HU" b="1" dirty="0"/>
              <a:t> </a:t>
            </a:r>
            <a:endParaRPr lang="en-GB" b="1" dirty="0"/>
          </a:p>
          <a:p>
            <a:endParaRPr lang="en-GB" dirty="0"/>
          </a:p>
        </p:txBody>
      </p:sp>
      <p:sp>
        <p:nvSpPr>
          <p:cNvPr id="4" name="Slide Number Placeholder 3"/>
          <p:cNvSpPr>
            <a:spLocks noGrp="1"/>
          </p:cNvSpPr>
          <p:nvPr>
            <p:ph type="sldNum" sz="quarter" idx="5"/>
          </p:nvPr>
        </p:nvSpPr>
        <p:spPr/>
        <p:txBody>
          <a:bodyPr/>
          <a:lstStyle/>
          <a:p>
            <a:fld id="{08354DD1-2611-4C94-BF96-173E74F837F6}" type="slidenum">
              <a:rPr lang="en-GB" smtClean="0"/>
              <a:t>3</a:t>
            </a:fld>
            <a:endParaRPr lang="en-GB"/>
          </a:p>
        </p:txBody>
      </p:sp>
    </p:spTree>
    <p:extLst>
      <p:ext uri="{BB962C8B-B14F-4D97-AF65-F5344CB8AC3E}">
        <p14:creationId xmlns:p14="http://schemas.microsoft.com/office/powerpoint/2010/main" val="34307668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a:t>
            </a:r>
            <a:r>
              <a:rPr lang="hu-HU" b="0" dirty="0" err="1"/>
              <a:t>carrying</a:t>
            </a:r>
            <a:r>
              <a:rPr lang="hu-HU" b="0" dirty="0"/>
              <a:t> out </a:t>
            </a:r>
            <a:r>
              <a:rPr lang="hu-HU" b="0" dirty="0" err="1"/>
              <a:t>obligations</a:t>
            </a:r>
            <a:r>
              <a:rPr lang="hu-HU" b="0" dirty="0"/>
              <a:t> and </a:t>
            </a:r>
            <a:r>
              <a:rPr lang="hu-HU" b="0" dirty="0" err="1"/>
              <a:t>exercising</a:t>
            </a:r>
            <a:r>
              <a:rPr lang="hu-HU" b="0" dirty="0"/>
              <a:t> </a:t>
            </a:r>
            <a:r>
              <a:rPr lang="hu-HU" b="0" dirty="0" err="1"/>
              <a:t>rights</a:t>
            </a:r>
            <a:r>
              <a:rPr lang="hu-HU" b="0"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everyone</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b)</a:t>
            </a:r>
            <a:endParaRPr lang="en-GB" b="0"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44</a:t>
            </a:fld>
            <a:endParaRPr lang="en-US"/>
          </a:p>
        </p:txBody>
      </p:sp>
    </p:spTree>
    <p:extLst>
      <p:ext uri="{BB962C8B-B14F-4D97-AF65-F5344CB8AC3E}">
        <p14:creationId xmlns:p14="http://schemas.microsoft.com/office/powerpoint/2010/main" val="4117006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r>
              <a:rPr lang="en-US" dirty="0"/>
              <a:t>Please use example from the respective national jurisdiction</a:t>
            </a:r>
          </a:p>
        </p:txBody>
      </p:sp>
      <p:sp>
        <p:nvSpPr>
          <p:cNvPr id="4" name="Slide Number Placeholder 3"/>
          <p:cNvSpPr>
            <a:spLocks noGrp="1"/>
          </p:cNvSpPr>
          <p:nvPr>
            <p:ph type="sldNum" sz="quarter" idx="5"/>
          </p:nvPr>
        </p:nvSpPr>
        <p:spPr/>
        <p:txBody>
          <a:bodyPr/>
          <a:lstStyle/>
          <a:p>
            <a:fld id="{6D0DB4E7-D023-9747-91D4-B0DA999C2A88}" type="slidenum">
              <a:rPr lang="en-US" smtClean="0"/>
              <a:t>45</a:t>
            </a:fld>
            <a:endParaRPr lang="en-US"/>
          </a:p>
        </p:txBody>
      </p:sp>
    </p:spTree>
    <p:extLst>
      <p:ext uri="{BB962C8B-B14F-4D97-AF65-F5344CB8AC3E}">
        <p14:creationId xmlns:p14="http://schemas.microsoft.com/office/powerpoint/2010/main" val="40295435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b="0" dirty="0" err="1"/>
              <a:t>vital</a:t>
            </a:r>
            <a:r>
              <a:rPr lang="hu-HU" b="0" dirty="0"/>
              <a:t> </a:t>
            </a:r>
            <a:r>
              <a:rPr lang="hu-HU" b="0" dirty="0" err="1"/>
              <a:t>interests</a:t>
            </a:r>
            <a:r>
              <a:rPr lang="hu-HU" b="0" dirty="0"/>
              <a:t> of the </a:t>
            </a:r>
            <a:r>
              <a:rPr lang="hu-HU" b="0" dirty="0" err="1"/>
              <a:t>data</a:t>
            </a:r>
            <a:r>
              <a:rPr lang="hu-HU" b="0" dirty="0"/>
              <a:t> </a:t>
            </a:r>
            <a:r>
              <a:rPr lang="hu-HU" b="0" dirty="0" err="1"/>
              <a:t>subject</a:t>
            </a:r>
            <a:r>
              <a:rPr lang="hu-HU" b="0" dirty="0"/>
              <a:t> </a:t>
            </a:r>
            <a:r>
              <a:rPr lang="hu-HU" b="0" dirty="0" err="1"/>
              <a:t>or</a:t>
            </a:r>
            <a:r>
              <a:rPr lang="hu-HU" b="0" dirty="0"/>
              <a:t> </a:t>
            </a:r>
            <a:r>
              <a:rPr lang="hu-HU" b="0" dirty="0" err="1"/>
              <a:t>another</a:t>
            </a:r>
            <a:r>
              <a:rPr lang="hu-HU" b="0" dirty="0"/>
              <a:t> </a:t>
            </a:r>
            <a:r>
              <a:rPr lang="hu-HU" b="0" dirty="0" err="1"/>
              <a:t>person</a:t>
            </a:r>
            <a:r>
              <a:rPr lang="hu-HU" b="0"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and judges</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c)</a:t>
            </a:r>
            <a:endParaRPr lang="en-GB" b="0"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46</a:t>
            </a:fld>
            <a:endParaRPr lang="en-US"/>
          </a:p>
        </p:txBody>
      </p:sp>
    </p:spTree>
    <p:extLst>
      <p:ext uri="{BB962C8B-B14F-4D97-AF65-F5344CB8AC3E}">
        <p14:creationId xmlns:p14="http://schemas.microsoft.com/office/powerpoint/2010/main" val="21556976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a:t>
            </a:r>
            <a:r>
              <a:rPr lang="hu-HU" b="0" dirty="0" err="1"/>
              <a:t>l</a:t>
            </a:r>
            <a:r>
              <a:rPr lang="hu-HU" dirty="0" err="1"/>
              <a:t>egitimate</a:t>
            </a:r>
            <a:r>
              <a:rPr lang="hu-HU" dirty="0"/>
              <a:t> </a:t>
            </a:r>
            <a:r>
              <a:rPr lang="hu-HU" dirty="0" err="1"/>
              <a:t>activities</a:t>
            </a:r>
            <a:r>
              <a:rPr lang="hu-HU" dirty="0"/>
              <a:t> </a:t>
            </a:r>
            <a:r>
              <a:rPr lang="hu-HU" dirty="0" err="1"/>
              <a:t>by</a:t>
            </a:r>
            <a:r>
              <a:rPr lang="hu-HU" dirty="0"/>
              <a:t> </a:t>
            </a:r>
            <a:r>
              <a:rPr lang="en-US" dirty="0"/>
              <a:t>not-for-profit bodies</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and judges</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d)</a:t>
            </a:r>
            <a:endParaRPr lang="en-GB" b="0"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48</a:t>
            </a:fld>
            <a:endParaRPr lang="en-US"/>
          </a:p>
        </p:txBody>
      </p:sp>
    </p:spTree>
    <p:extLst>
      <p:ext uri="{BB962C8B-B14F-4D97-AF65-F5344CB8AC3E}">
        <p14:creationId xmlns:p14="http://schemas.microsoft.com/office/powerpoint/2010/main" val="22866305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d</a:t>
            </a:r>
            <a:r>
              <a:rPr lang="en-US" dirty="0" err="1"/>
              <a:t>ata</a:t>
            </a:r>
            <a:r>
              <a:rPr lang="en-US" dirty="0"/>
              <a:t> manifestly made public by the data subject</a:t>
            </a:r>
            <a:r>
              <a:rPr lang="hu-HU"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and judges</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e)</a:t>
            </a:r>
            <a:endParaRPr lang="en-GB" b="0"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50</a:t>
            </a:fld>
            <a:endParaRPr lang="en-US"/>
          </a:p>
        </p:txBody>
      </p:sp>
    </p:spTree>
    <p:extLst>
      <p:ext uri="{BB962C8B-B14F-4D97-AF65-F5344CB8AC3E}">
        <p14:creationId xmlns:p14="http://schemas.microsoft.com/office/powerpoint/2010/main" val="26632140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a:t>
            </a:r>
            <a:r>
              <a:rPr lang="hu-HU" b="0" dirty="0" err="1"/>
              <a:t>legal</a:t>
            </a:r>
            <a:r>
              <a:rPr lang="hu-HU" b="0" dirty="0"/>
              <a:t> </a:t>
            </a:r>
            <a:r>
              <a:rPr lang="hu-HU" b="0" dirty="0" err="1"/>
              <a:t>claims</a:t>
            </a:r>
            <a:r>
              <a:rPr lang="hu-HU" b="0"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and judges</a:t>
            </a:r>
          </a:p>
          <a:p>
            <a:r>
              <a:rPr lang="en-GB" b="1" dirty="0"/>
              <a:t>Legal provisions: </a:t>
            </a:r>
            <a:r>
              <a:rPr lang="en-GB" b="0" dirty="0"/>
              <a:t>-</a:t>
            </a:r>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f)</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err="1"/>
              <a:t>Recital</a:t>
            </a:r>
            <a:r>
              <a:rPr lang="hu-HU" b="0" dirty="0"/>
              <a:t> 52</a:t>
            </a:r>
          </a:p>
          <a:p>
            <a:pPr marL="0" marR="0" lvl="0" indent="0" algn="l" defTabSz="914400" rtl="0" eaLnBrk="1" fontAlgn="auto" latinLnBrk="0" hangingPunct="1">
              <a:lnSpc>
                <a:spcPct val="100000"/>
              </a:lnSpc>
              <a:spcBef>
                <a:spcPts val="0"/>
              </a:spcBef>
              <a:spcAft>
                <a:spcPts val="0"/>
              </a:spcAft>
              <a:buClrTx/>
              <a:buSzTx/>
              <a:buFontTx/>
              <a:buNone/>
              <a:tabLst/>
              <a:defRPr/>
            </a:pPr>
            <a:endParaRPr lang="hu-HU"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Derogating from the prohibition on processing special categories of personal data should also be allowed when provided for in Union or Member State law and subject to suitable safeguards, so as to protect personal data and other fundamental rights, where it is in the public interest to do so, in particular processing personal data in the field of employment law, social protection law including pensions and for health security, monitoring and alert purposes, the prevention or control of communicable diseases and other serious threats to health. Such a derogation may be made for health purposes, including public health and the management of health-care services, especially in order to ensure the quality and cost-effectiveness of the procedures used for settling claims for benefits and services in the health insurance system, or for archiving purposes in the public interest, scientific or historical research purposes or statistical purposes. A derogation should also allow the processing of such personal data where necessary for the establishment, exercise or </a:t>
            </a:r>
            <a:r>
              <a:rPr lang="en-US" dirty="0" err="1"/>
              <a:t>defence</a:t>
            </a:r>
            <a:r>
              <a:rPr lang="en-US" dirty="0"/>
              <a:t> of legal claims, whether in court proceedings or in an administrative or out-of-court procedure.</a:t>
            </a:r>
            <a:endParaRPr lang="en-GB"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52</a:t>
            </a:fld>
            <a:endParaRPr lang="en-US"/>
          </a:p>
        </p:txBody>
      </p:sp>
    </p:spTree>
    <p:extLst>
      <p:ext uri="{BB962C8B-B14F-4D97-AF65-F5344CB8AC3E}">
        <p14:creationId xmlns:p14="http://schemas.microsoft.com/office/powerpoint/2010/main" val="17235460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r</a:t>
            </a:r>
            <a:r>
              <a:rPr lang="en-US" dirty="0" err="1"/>
              <a:t>easons</a:t>
            </a:r>
            <a:r>
              <a:rPr lang="en-US" dirty="0"/>
              <a:t> of substantial public interest</a:t>
            </a:r>
            <a:r>
              <a:rPr lang="hu-HU"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and judges</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g)</a:t>
            </a:r>
            <a:endParaRPr lang="en-GB" b="0" dirty="0"/>
          </a:p>
          <a:p>
            <a:endParaRPr lang="en-GB" b="0" dirty="0"/>
          </a:p>
          <a:p>
            <a:r>
              <a:rPr lang="en-GB" b="1" dirty="0"/>
              <a:t>Case law:</a:t>
            </a:r>
            <a:endParaRPr lang="hu-HU" b="1" dirty="0"/>
          </a:p>
          <a:p>
            <a:endParaRPr lang="en-GB" b="1" dirty="0"/>
          </a:p>
          <a:p>
            <a:r>
              <a:rPr lang="en-GB" b="1" dirty="0"/>
              <a:t>Additional reading:</a:t>
            </a:r>
            <a:endParaRPr lang="hu-HU" b="1" dirty="0"/>
          </a:p>
          <a:p>
            <a:r>
              <a:rPr lang="en-GB" dirty="0"/>
              <a:t>Article 29 Working Party (2007), Working Document on the processing of personal data relating to health in electronic health records (EHR), WP 131, Brussels, 15 February 2007. See also General Data Protection Regulation, Art. 9 (3).</a:t>
            </a:r>
            <a:endParaRPr lang="en-GB" b="1" dirty="0"/>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54</a:t>
            </a:fld>
            <a:endParaRPr lang="en-US"/>
          </a:p>
        </p:txBody>
      </p:sp>
    </p:spTree>
    <p:extLst>
      <p:ext uri="{BB962C8B-B14F-4D97-AF65-F5344CB8AC3E}">
        <p14:creationId xmlns:p14="http://schemas.microsoft.com/office/powerpoint/2010/main" val="11248506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p</a:t>
            </a:r>
            <a:r>
              <a:rPr lang="en-US" dirty="0" err="1"/>
              <a:t>reventative</a:t>
            </a:r>
            <a:r>
              <a:rPr lang="en-US" dirty="0"/>
              <a:t> or occupational medicine purposes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and judges</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h)</a:t>
            </a:r>
            <a:endParaRPr lang="en-GB" b="0"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56</a:t>
            </a:fld>
            <a:endParaRPr lang="en-US"/>
          </a:p>
        </p:txBody>
      </p:sp>
    </p:spTree>
    <p:extLst>
      <p:ext uri="{BB962C8B-B14F-4D97-AF65-F5344CB8AC3E}">
        <p14:creationId xmlns:p14="http://schemas.microsoft.com/office/powerpoint/2010/main" val="37725312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r</a:t>
            </a:r>
            <a:r>
              <a:rPr lang="en-US" dirty="0" err="1"/>
              <a:t>easons</a:t>
            </a:r>
            <a:r>
              <a:rPr lang="en-US" dirty="0"/>
              <a:t> of public interest in the area of public health</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and judges</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i)</a:t>
            </a:r>
            <a:endParaRPr lang="en-GB" b="0" dirty="0"/>
          </a:p>
          <a:p>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58</a:t>
            </a:fld>
            <a:endParaRPr lang="en-US"/>
          </a:p>
        </p:txBody>
      </p:sp>
    </p:spTree>
    <p:extLst>
      <p:ext uri="{BB962C8B-B14F-4D97-AF65-F5344CB8AC3E}">
        <p14:creationId xmlns:p14="http://schemas.microsoft.com/office/powerpoint/2010/main" val="10914460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a</a:t>
            </a:r>
            <a:r>
              <a:rPr lang="en-US" dirty="0" err="1"/>
              <a:t>rchiving</a:t>
            </a:r>
            <a:r>
              <a:rPr lang="en-US" dirty="0"/>
              <a:t>, scientific or historical research or statistical purposes</a:t>
            </a:r>
            <a:r>
              <a:rPr lang="hu-HU"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and judges</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h)</a:t>
            </a:r>
            <a:endParaRPr lang="en-GB" b="0" dirty="0"/>
          </a:p>
          <a:p>
            <a:endParaRPr lang="en-GB" b="0" dirty="0"/>
          </a:p>
          <a:p>
            <a:r>
              <a:rPr lang="en-GB" b="1" dirty="0"/>
              <a:t>Case law: </a:t>
            </a:r>
            <a:r>
              <a:rPr lang="en-GB" b="0" dirty="0"/>
              <a:t>-</a:t>
            </a:r>
            <a:endParaRPr lang="en-GB" b="1" dirty="0"/>
          </a:p>
          <a:p>
            <a:r>
              <a:rPr lang="en-GB" b="1" dirty="0"/>
              <a:t>Additional reading: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9 para 2 j)</a:t>
            </a:r>
            <a:endParaRPr lang="en-GB" b="0" dirty="0"/>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60</a:t>
            </a:fld>
            <a:endParaRPr lang="en-US"/>
          </a:p>
        </p:txBody>
      </p:sp>
    </p:spTree>
    <p:extLst>
      <p:ext uri="{BB962C8B-B14F-4D97-AF65-F5344CB8AC3E}">
        <p14:creationId xmlns:p14="http://schemas.microsoft.com/office/powerpoint/2010/main" val="4004244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9577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slide</a:t>
            </a:r>
            <a:r>
              <a:rPr lang="en-GB" b="0" dirty="0"/>
              <a:t> is to </a:t>
            </a:r>
            <a:r>
              <a:rPr lang="hu-HU" b="0" dirty="0" err="1"/>
              <a:t>elaborate</a:t>
            </a:r>
            <a:r>
              <a:rPr lang="hu-HU" b="0" dirty="0"/>
              <a:t> </a:t>
            </a:r>
            <a:r>
              <a:rPr lang="hu-HU" b="0" dirty="0" err="1"/>
              <a:t>on</a:t>
            </a:r>
            <a:r>
              <a:rPr lang="hu-HU" b="0" dirty="0"/>
              <a:t> the l</a:t>
            </a:r>
            <a:r>
              <a:rPr lang="en-US" dirty="0" err="1"/>
              <a:t>egitimate</a:t>
            </a:r>
            <a:r>
              <a:rPr lang="en-US" dirty="0"/>
              <a:t> interests pursued by the controller or by a third party</a:t>
            </a:r>
            <a:r>
              <a:rPr lang="hu-HU" dirty="0"/>
              <a:t> </a:t>
            </a:r>
            <a:r>
              <a:rPr lang="hu-HU" b="0" dirty="0" err="1"/>
              <a:t>as</a:t>
            </a:r>
            <a:r>
              <a:rPr lang="hu-HU" b="0" dirty="0"/>
              <a:t> a </a:t>
            </a:r>
            <a:r>
              <a:rPr lang="hu-HU" b="0" dirty="0" err="1"/>
              <a:t>legal</a:t>
            </a:r>
            <a:r>
              <a:rPr lang="hu-HU" b="0" dirty="0"/>
              <a:t> </a:t>
            </a:r>
            <a:r>
              <a:rPr lang="hu-HU" b="0" dirty="0" err="1"/>
              <a:t>basis</a:t>
            </a:r>
            <a:r>
              <a:rPr lang="hu-HU" b="0" dirty="0"/>
              <a:t> for </a:t>
            </a:r>
            <a:r>
              <a:rPr lang="hu-HU" b="0" dirty="0" err="1"/>
              <a:t>personal</a:t>
            </a:r>
            <a:r>
              <a:rPr lang="hu-HU" b="0" dirty="0"/>
              <a:t> </a:t>
            </a:r>
            <a:r>
              <a:rPr lang="hu-HU" b="0" dirty="0" err="1"/>
              <a:t>data</a:t>
            </a:r>
            <a:r>
              <a:rPr lang="hu-HU" b="0" dirty="0"/>
              <a:t> </a:t>
            </a:r>
            <a:r>
              <a:rPr lang="hu-HU" b="0" dirty="0" err="1"/>
              <a:t>processing</a:t>
            </a:r>
            <a:r>
              <a:rPr lang="en-GB" b="0" dirty="0"/>
              <a:t>. The objective is to </a:t>
            </a:r>
            <a:r>
              <a:rPr lang="hu-HU" b="0" dirty="0" err="1"/>
              <a:t>introduce</a:t>
            </a:r>
            <a:r>
              <a:rPr lang="hu-HU" b="0" dirty="0"/>
              <a:t> and </a:t>
            </a:r>
            <a:r>
              <a:rPr lang="hu-HU" b="0" dirty="0" err="1"/>
              <a:t>clarify</a:t>
            </a:r>
            <a:r>
              <a:rPr lang="hu-HU" b="0" dirty="0"/>
              <a:t> the </a:t>
            </a:r>
            <a:r>
              <a:rPr lang="hu-HU" b="0" dirty="0" err="1"/>
              <a:t>differences</a:t>
            </a:r>
            <a:r>
              <a:rPr lang="hu-HU" b="0" dirty="0"/>
              <a:t> between the </a:t>
            </a:r>
            <a:r>
              <a:rPr lang="hu-HU" b="0" dirty="0" err="1"/>
              <a:t>various</a:t>
            </a:r>
            <a:r>
              <a:rPr lang="hu-HU" b="0" dirty="0"/>
              <a:t> </a:t>
            </a:r>
            <a:r>
              <a:rPr lang="hu-HU" b="0" dirty="0" err="1"/>
              <a:t>legal</a:t>
            </a:r>
            <a:r>
              <a:rPr lang="hu-HU" b="0" dirty="0"/>
              <a:t> </a:t>
            </a:r>
            <a:r>
              <a:rPr lang="hu-HU" b="0" dirty="0" err="1"/>
              <a:t>grounds</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b="0" dirty="0"/>
              <a:t>Art. 8</a:t>
            </a:r>
            <a:endParaRPr lang="en-GB" b="0" dirty="0"/>
          </a:p>
          <a:p>
            <a:endParaRPr lang="en-GB" b="0" dirty="0"/>
          </a:p>
          <a:p>
            <a:r>
              <a:rPr lang="en-GB" b="1" dirty="0"/>
              <a:t>Case law: </a:t>
            </a:r>
            <a:r>
              <a:rPr lang="en-GB" b="0" dirty="0"/>
              <a:t>-</a:t>
            </a:r>
            <a:endParaRPr lang="en-GB" b="1" dirty="0"/>
          </a:p>
          <a:p>
            <a:r>
              <a:rPr lang="en-GB" b="1" dirty="0"/>
              <a:t>Additional reading:</a:t>
            </a:r>
          </a:p>
        </p:txBody>
      </p:sp>
      <p:sp>
        <p:nvSpPr>
          <p:cNvPr id="4" name="Dia számának helye 3"/>
          <p:cNvSpPr>
            <a:spLocks noGrp="1"/>
          </p:cNvSpPr>
          <p:nvPr>
            <p:ph type="sldNum" sz="quarter" idx="10"/>
          </p:nvPr>
        </p:nvSpPr>
        <p:spPr/>
        <p:txBody>
          <a:bodyPr/>
          <a:lstStyle/>
          <a:p>
            <a:fld id="{6D0DB4E7-D023-9747-91D4-B0DA999C2A88}" type="slidenum">
              <a:rPr lang="en-US" smtClean="0"/>
              <a:t>62</a:t>
            </a:fld>
            <a:endParaRPr lang="en-US"/>
          </a:p>
        </p:txBody>
      </p:sp>
    </p:spTree>
    <p:extLst>
      <p:ext uri="{BB962C8B-B14F-4D97-AF65-F5344CB8AC3E}">
        <p14:creationId xmlns:p14="http://schemas.microsoft.com/office/powerpoint/2010/main" val="15034693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p:txBody>
      </p:sp>
      <p:sp>
        <p:nvSpPr>
          <p:cNvPr id="4" name="Slide Number Placeholder 3"/>
          <p:cNvSpPr>
            <a:spLocks noGrp="1"/>
          </p:cNvSpPr>
          <p:nvPr>
            <p:ph type="sldNum" sz="quarter" idx="5"/>
          </p:nvPr>
        </p:nvSpPr>
        <p:spPr/>
        <p:txBody>
          <a:bodyPr/>
          <a:lstStyle/>
          <a:p>
            <a:fld id="{4614E237-3346-D848-BA28-F053412767AB}" type="slidenum">
              <a:rPr lang="en-US" smtClean="0"/>
              <a:t>63</a:t>
            </a:fld>
            <a:endParaRPr lang="en-US"/>
          </a:p>
        </p:txBody>
      </p:sp>
    </p:spTree>
    <p:extLst>
      <p:ext uri="{BB962C8B-B14F-4D97-AF65-F5344CB8AC3E}">
        <p14:creationId xmlns:p14="http://schemas.microsoft.com/office/powerpoint/2010/main" val="1242265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a:t>
            </a:r>
            <a:endParaRPr lang="en-GB" b="1" dirty="0"/>
          </a:p>
          <a:p>
            <a:r>
              <a:rPr lang="en-GB" b="1" dirty="0"/>
              <a:t>Timing (importance):</a:t>
            </a:r>
            <a:endParaRPr lang="en-GB" b="0" dirty="0"/>
          </a:p>
          <a:p>
            <a:r>
              <a:rPr lang="en-US" sz="1200" b="1" kern="1200" dirty="0">
                <a:solidFill>
                  <a:schemeClr val="tx1"/>
                </a:solidFill>
                <a:effectLst/>
                <a:latin typeface="+mn-lt"/>
                <a:ea typeface="+mn-ea"/>
                <a:cs typeface="+mn-cs"/>
              </a:rPr>
              <a:t>Required level of experience of trainees:</a:t>
            </a:r>
            <a:endParaRPr lang="en-GB" b="0" dirty="0"/>
          </a:p>
          <a:p>
            <a:r>
              <a:rPr lang="en-GB" b="1" dirty="0"/>
              <a:t>Relevant for:</a:t>
            </a:r>
            <a:endParaRPr lang="en-GB" b="0" dirty="0"/>
          </a:p>
          <a:p>
            <a:r>
              <a:rPr lang="en-GB" b="1" dirty="0"/>
              <a:t>Legal provisions: </a:t>
            </a:r>
            <a:endParaRPr lang="en-GB" b="0" dirty="0"/>
          </a:p>
          <a:p>
            <a:r>
              <a:rPr lang="en-GB" b="1" dirty="0"/>
              <a:t>Case law: </a:t>
            </a:r>
          </a:p>
          <a:p>
            <a:r>
              <a:rPr lang="en-GB" b="1" dirty="0"/>
              <a:t>Additional reading:</a:t>
            </a:r>
          </a:p>
          <a:p>
            <a:r>
              <a:rPr lang="en-GB" b="1" dirty="0"/>
              <a:t>Notes:</a:t>
            </a:r>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t>64</a:t>
            </a:fld>
            <a:endParaRPr lang="en-GB"/>
          </a:p>
        </p:txBody>
      </p:sp>
    </p:spTree>
    <p:extLst>
      <p:ext uri="{BB962C8B-B14F-4D97-AF65-F5344CB8AC3E}">
        <p14:creationId xmlns:p14="http://schemas.microsoft.com/office/powerpoint/2010/main" val="33215126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EEAE1ED8-A20A-47BF-AD6C-9B601BC3AB8D}" type="slidenum">
              <a:rPr lang="en-GB" smtClean="0"/>
              <a:t>65</a:t>
            </a:fld>
            <a:endParaRPr lang="en-GB"/>
          </a:p>
        </p:txBody>
      </p:sp>
    </p:spTree>
    <p:extLst>
      <p:ext uri="{BB962C8B-B14F-4D97-AF65-F5344CB8AC3E}">
        <p14:creationId xmlns:p14="http://schemas.microsoft.com/office/powerpoint/2010/main" val="2592777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Present the speaker to the audience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Assumed that the speaker will be a senior data protection contact, it is important that the audience knows that the speaker is a potential point of contact for the future</a:t>
            </a:r>
            <a:endParaRPr lang="en-GB" b="1" dirty="0"/>
          </a:p>
          <a:p>
            <a:r>
              <a:rPr lang="en-GB" b="1" dirty="0"/>
              <a:t>Timing (importance): </a:t>
            </a:r>
            <a:r>
              <a:rPr lang="en-GB" b="0" dirty="0"/>
              <a:t>medium</a:t>
            </a:r>
          </a:p>
          <a:p>
            <a:r>
              <a:rPr lang="en-US" sz="1200" b="1" kern="1200" dirty="0">
                <a:solidFill>
                  <a:schemeClr val="tx1"/>
                </a:solidFill>
                <a:effectLst/>
                <a:latin typeface="+mn-lt"/>
                <a:ea typeface="+mn-ea"/>
                <a:cs typeface="+mn-cs"/>
              </a:rPr>
              <a:t>Required level of experience of trainees: </a:t>
            </a:r>
            <a:r>
              <a:rPr lang="hu-HU" sz="1200" b="0" kern="1200" dirty="0" err="1">
                <a:solidFill>
                  <a:schemeClr val="tx1"/>
                </a:solidFill>
                <a:effectLst/>
                <a:latin typeface="+mn-lt"/>
                <a:ea typeface="+mn-ea"/>
                <a:cs typeface="+mn-cs"/>
              </a:rPr>
              <a:t>none</a:t>
            </a:r>
            <a:endParaRPr lang="en-GB" b="0" dirty="0"/>
          </a:p>
          <a:p>
            <a:r>
              <a:rPr lang="en-GB" b="1" dirty="0"/>
              <a:t>Relevant for: </a:t>
            </a:r>
            <a:r>
              <a:rPr lang="en-GB" b="0" dirty="0"/>
              <a:t>all</a:t>
            </a:r>
          </a:p>
          <a:p>
            <a:r>
              <a:rPr lang="en-GB" b="1" dirty="0"/>
              <a:t>Legal provisions: - </a:t>
            </a:r>
            <a:endParaRPr lang="en-GB" b="0" dirty="0"/>
          </a:p>
          <a:p>
            <a:r>
              <a:rPr lang="en-GB" b="1" dirty="0"/>
              <a:t>Case law:  -</a:t>
            </a:r>
          </a:p>
          <a:p>
            <a:r>
              <a:rPr lang="en-GB" b="1" dirty="0"/>
              <a:t>Additional reading: -</a:t>
            </a:r>
          </a:p>
          <a:p>
            <a:r>
              <a:rPr lang="en-GB" b="1" dirty="0"/>
              <a:t>Notes: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0581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a:t>Relevant</a:t>
            </a:r>
            <a:r>
              <a:rPr lang="hu-HU" dirty="0"/>
              <a:t> </a:t>
            </a:r>
            <a:r>
              <a:rPr lang="hu-HU" dirty="0" err="1"/>
              <a:t>provisions</a:t>
            </a:r>
            <a:r>
              <a:rPr lang="hu-HU" dirty="0"/>
              <a:t> of the GDPR:</a:t>
            </a:r>
          </a:p>
          <a:p>
            <a:pPr marL="171450" indent="-171450">
              <a:buFont typeface="Arial" panose="020B0604020202020204" pitchFamily="34" charset="0"/>
              <a:buChar char="•"/>
            </a:pPr>
            <a:r>
              <a:rPr lang="hu-HU" dirty="0"/>
              <a:t>Art 5-9</a:t>
            </a:r>
          </a:p>
          <a:p>
            <a:pPr marL="171450" indent="-171450">
              <a:buFont typeface="Arial" panose="020B0604020202020204" pitchFamily="34" charset="0"/>
              <a:buChar char="•"/>
            </a:pPr>
            <a:r>
              <a:rPr lang="hu-HU" dirty="0"/>
              <a:t>Art 23</a:t>
            </a:r>
          </a:p>
          <a:p>
            <a:pPr marL="171450" indent="-171450">
              <a:buFont typeface="Arial" panose="020B0604020202020204" pitchFamily="34" charset="0"/>
              <a:buChar char="•"/>
            </a:pPr>
            <a:r>
              <a:rPr lang="hu-HU" dirty="0"/>
              <a:t>Art 24</a:t>
            </a:r>
            <a:endParaRPr lang="en-GB" dirty="0"/>
          </a:p>
          <a:p>
            <a:r>
              <a:rPr lang="hu-HU" dirty="0" err="1"/>
              <a:t>Relevant</a:t>
            </a:r>
            <a:r>
              <a:rPr lang="hu-HU" dirty="0"/>
              <a:t> </a:t>
            </a:r>
            <a:r>
              <a:rPr lang="hu-HU" dirty="0" err="1"/>
              <a:t>provisions</a:t>
            </a:r>
            <a:r>
              <a:rPr lang="hu-HU" dirty="0"/>
              <a:t> of </a:t>
            </a:r>
            <a:r>
              <a:rPr lang="hu-HU" dirty="0" err="1"/>
              <a:t>other</a:t>
            </a:r>
            <a:r>
              <a:rPr lang="hu-HU" dirty="0"/>
              <a:t> </a:t>
            </a:r>
            <a:r>
              <a:rPr lang="hu-HU" dirty="0" err="1"/>
              <a:t>documents</a:t>
            </a:r>
            <a:r>
              <a:rPr lang="hu-HU" dirty="0"/>
              <a:t>:</a:t>
            </a:r>
          </a:p>
          <a:p>
            <a:pPr marL="171450" indent="-171450">
              <a:buFont typeface="Arial" panose="020B0604020202020204" pitchFamily="34" charset="0"/>
              <a:buChar char="•"/>
            </a:pPr>
            <a:r>
              <a:rPr lang="hu-HU" dirty="0"/>
              <a:t>UDHR art 12</a:t>
            </a:r>
          </a:p>
          <a:p>
            <a:pPr marL="171450" indent="-171450">
              <a:buFont typeface="Arial" panose="020B0604020202020204" pitchFamily="34" charset="0"/>
              <a:buChar char="•"/>
            </a:pPr>
            <a:r>
              <a:rPr lang="hu-HU" dirty="0"/>
              <a:t>ECHR art 8, art 10</a:t>
            </a:r>
          </a:p>
          <a:p>
            <a:pPr marL="171450" indent="-171450">
              <a:buFont typeface="Arial" panose="020B0604020202020204" pitchFamily="34" charset="0"/>
              <a:buChar char="•"/>
            </a:pPr>
            <a:r>
              <a:rPr lang="hu-HU" dirty="0"/>
              <a:t>CFR art 7-8, art 11</a:t>
            </a:r>
          </a:p>
          <a:p>
            <a:pPr marL="171450" indent="-171450">
              <a:buFont typeface="Arial" panose="020B0604020202020204" pitchFamily="34" charset="0"/>
              <a:buChar char="•"/>
            </a:pPr>
            <a:endParaRPr lang="hu-HU" dirty="0"/>
          </a:p>
          <a:p>
            <a:pPr marL="0" indent="0">
              <a:buFont typeface="Arial" panose="020B0604020202020204" pitchFamily="34" charset="0"/>
              <a:buNone/>
            </a:pPr>
            <a:r>
              <a:rPr lang="hu-HU" dirty="0" err="1"/>
              <a:t>Topics</a:t>
            </a:r>
            <a:r>
              <a:rPr lang="hu-HU" dirty="0"/>
              <a:t> </a:t>
            </a:r>
            <a:r>
              <a:rPr lang="hu-HU" dirty="0" err="1"/>
              <a:t>to</a:t>
            </a:r>
            <a:r>
              <a:rPr lang="hu-HU" dirty="0"/>
              <a:t> be </a:t>
            </a:r>
            <a:r>
              <a:rPr lang="hu-HU" dirty="0" err="1"/>
              <a:t>covered</a:t>
            </a:r>
            <a:r>
              <a:rPr lang="hu-HU" dirty="0"/>
              <a:t>:</a:t>
            </a:r>
          </a:p>
          <a:p>
            <a:pPr marL="171450" indent="-171450">
              <a:buFont typeface="Arial" panose="020B0604020202020204" pitchFamily="34" charset="0"/>
              <a:buChar char="•"/>
            </a:pPr>
            <a:r>
              <a:rPr lang="hu-HU" dirty="0" err="1"/>
              <a:t>Principles</a:t>
            </a:r>
            <a:r>
              <a:rPr lang="hu-HU" dirty="0"/>
              <a:t> </a:t>
            </a:r>
            <a:r>
              <a:rPr lang="hu-HU" dirty="0" err="1"/>
              <a:t>relating</a:t>
            </a:r>
            <a:r>
              <a:rPr lang="hu-HU" dirty="0"/>
              <a:t> </a:t>
            </a:r>
            <a:r>
              <a:rPr lang="hu-HU" dirty="0" err="1"/>
              <a:t>to</a:t>
            </a:r>
            <a:r>
              <a:rPr lang="hu-HU" dirty="0"/>
              <a:t> </a:t>
            </a:r>
            <a:r>
              <a:rPr lang="hu-HU" dirty="0" err="1"/>
              <a:t>processing</a:t>
            </a:r>
            <a:r>
              <a:rPr lang="hu-HU" dirty="0"/>
              <a:t> of </a:t>
            </a:r>
            <a:r>
              <a:rPr lang="hu-HU" dirty="0" err="1"/>
              <a:t>personal</a:t>
            </a:r>
            <a:r>
              <a:rPr lang="hu-HU" dirty="0"/>
              <a:t> </a:t>
            </a:r>
            <a:r>
              <a:rPr lang="hu-HU" dirty="0" err="1"/>
              <a:t>data</a:t>
            </a:r>
            <a:endParaRPr lang="hu-HU" dirty="0"/>
          </a:p>
          <a:p>
            <a:pPr marL="171450" indent="-171450">
              <a:buFont typeface="Arial" panose="020B0604020202020204" pitchFamily="34" charset="0"/>
              <a:buChar char="•"/>
            </a:pPr>
            <a:r>
              <a:rPr lang="hu-HU" dirty="0"/>
              <a:t>L</a:t>
            </a:r>
            <a:r>
              <a:rPr lang="en-GB" dirty="0"/>
              <a:t>awfulness of processing</a:t>
            </a:r>
            <a:endParaRPr lang="hu-HU" dirty="0"/>
          </a:p>
          <a:p>
            <a:pPr marL="171450" indent="-171450">
              <a:buFont typeface="Arial" panose="020B0604020202020204" pitchFamily="34" charset="0"/>
              <a:buChar char="•"/>
            </a:pPr>
            <a:r>
              <a:rPr lang="en-GB" dirty="0"/>
              <a:t>Processing of special categories of data, personal data regarding minors;</a:t>
            </a:r>
            <a:endParaRPr lang="hu-HU" dirty="0"/>
          </a:p>
          <a:p>
            <a:pPr marL="171450" indent="-171450">
              <a:buFont typeface="Arial" panose="020B0604020202020204" pitchFamily="34" charset="0"/>
              <a:buChar char="•"/>
            </a:pPr>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6</a:t>
            </a:fld>
            <a:endParaRPr lang="en-US"/>
          </a:p>
        </p:txBody>
      </p:sp>
    </p:spTree>
    <p:extLst>
      <p:ext uri="{BB962C8B-B14F-4D97-AF65-F5344CB8AC3E}">
        <p14:creationId xmlns:p14="http://schemas.microsoft.com/office/powerpoint/2010/main" val="813082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a:t>
            </a:r>
            <a:r>
              <a:rPr lang="hu-HU" b="0" dirty="0" err="1"/>
              <a:t>topic</a:t>
            </a:r>
            <a:r>
              <a:rPr lang="en-GB" b="0" dirty="0"/>
              <a:t> is to provide a</a:t>
            </a:r>
            <a:r>
              <a:rPr lang="hu-HU" b="0" dirty="0"/>
              <a:t>n </a:t>
            </a:r>
            <a:r>
              <a:rPr lang="en-GB" b="0" dirty="0"/>
              <a:t>overview of the</a:t>
            </a:r>
            <a:r>
              <a:rPr lang="hu-HU" b="0" dirty="0"/>
              <a:t> </a:t>
            </a:r>
            <a:r>
              <a:rPr lang="hu-HU" b="0" dirty="0" err="1"/>
              <a:t>requirements</a:t>
            </a:r>
            <a:r>
              <a:rPr lang="hu-HU" b="0" dirty="0"/>
              <a:t> of the </a:t>
            </a:r>
            <a:r>
              <a:rPr lang="hu-HU" b="0" dirty="0" err="1"/>
              <a:t>processing</a:t>
            </a:r>
            <a:r>
              <a:rPr lang="hu-HU" b="0" dirty="0"/>
              <a:t> of </a:t>
            </a:r>
            <a:r>
              <a:rPr lang="hu-HU" b="0" dirty="0" err="1"/>
              <a:t>personal</a:t>
            </a:r>
            <a:r>
              <a:rPr lang="hu-HU" b="0" dirty="0"/>
              <a:t> </a:t>
            </a:r>
            <a:r>
              <a:rPr lang="hu-HU" b="0" dirty="0" err="1"/>
              <a:t>data</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the main </a:t>
            </a:r>
            <a:r>
              <a:rPr lang="hu-HU" b="0" dirty="0" err="1"/>
              <a:t>pillars</a:t>
            </a:r>
            <a:r>
              <a:rPr lang="hu-HU" b="0" dirty="0"/>
              <a:t> of </a:t>
            </a:r>
            <a:r>
              <a:rPr lang="hu-HU" b="0" dirty="0" err="1"/>
              <a:t>data</a:t>
            </a:r>
            <a:r>
              <a:rPr lang="hu-HU" b="0" dirty="0"/>
              <a:t> </a:t>
            </a:r>
            <a:r>
              <a:rPr lang="hu-HU" b="0" dirty="0" err="1"/>
              <a:t>protection</a:t>
            </a:r>
            <a:r>
              <a:rPr lang="hu-HU" b="0" dirty="0"/>
              <a:t>. The </a:t>
            </a:r>
            <a:r>
              <a:rPr lang="hu-HU" b="0" dirty="0" err="1"/>
              <a:t>principles</a:t>
            </a:r>
            <a:r>
              <a:rPr lang="hu-HU" b="0" dirty="0"/>
              <a:t> </a:t>
            </a:r>
            <a:r>
              <a:rPr lang="hu-HU" b="0" dirty="0" err="1"/>
              <a:t>govern</a:t>
            </a:r>
            <a:r>
              <a:rPr lang="hu-HU" b="0" dirty="0"/>
              <a:t> </a:t>
            </a:r>
            <a:r>
              <a:rPr lang="hu-HU" b="0" dirty="0" err="1"/>
              <a:t>every</a:t>
            </a:r>
            <a:r>
              <a:rPr lang="hu-HU" b="0" dirty="0"/>
              <a:t> </a:t>
            </a:r>
            <a:r>
              <a:rPr lang="hu-HU" b="0" dirty="0" err="1"/>
              <a:t>data</a:t>
            </a:r>
            <a:r>
              <a:rPr lang="hu-HU" b="0" dirty="0"/>
              <a:t> </a:t>
            </a:r>
            <a:r>
              <a:rPr lang="hu-HU" b="0" dirty="0" err="1"/>
              <a:t>processing</a:t>
            </a:r>
            <a:r>
              <a:rPr lang="hu-HU" b="0" dirty="0"/>
              <a:t> </a:t>
            </a:r>
            <a:r>
              <a:rPr lang="hu-HU" b="0" dirty="0" err="1"/>
              <a:t>operation</a:t>
            </a:r>
            <a:r>
              <a:rPr lang="hu-HU" b="0" dirty="0"/>
              <a:t> and </a:t>
            </a:r>
            <a:r>
              <a:rPr lang="hu-HU" b="0" dirty="0" err="1"/>
              <a:t>should</a:t>
            </a:r>
            <a:r>
              <a:rPr lang="hu-HU" b="0" dirty="0"/>
              <a:t> be </a:t>
            </a:r>
            <a:r>
              <a:rPr lang="hu-HU" b="0" dirty="0" err="1"/>
              <a:t>considered</a:t>
            </a:r>
            <a:r>
              <a:rPr lang="hu-HU" b="0" dirty="0"/>
              <a:t>/</a:t>
            </a:r>
            <a:r>
              <a:rPr lang="hu-HU" b="0" dirty="0" err="1"/>
              <a:t>complied</a:t>
            </a:r>
            <a:r>
              <a:rPr lang="hu-HU" b="0" dirty="0"/>
              <a:t> </a:t>
            </a:r>
            <a:r>
              <a:rPr lang="hu-HU" b="0" dirty="0" err="1"/>
              <a:t>with</a:t>
            </a:r>
            <a:r>
              <a:rPr lang="hu-HU" b="0" dirty="0"/>
              <a: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t>
            </a:r>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8</a:t>
            </a:fld>
            <a:endParaRPr lang="en-US"/>
          </a:p>
        </p:txBody>
      </p:sp>
    </p:spTree>
    <p:extLst>
      <p:ext uri="{BB962C8B-B14F-4D97-AF65-F5344CB8AC3E}">
        <p14:creationId xmlns:p14="http://schemas.microsoft.com/office/powerpoint/2010/main" val="1229081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provide a</a:t>
            </a:r>
            <a:r>
              <a:rPr lang="hu-HU" b="0" dirty="0"/>
              <a:t>n </a:t>
            </a:r>
            <a:r>
              <a:rPr lang="en-GB" b="0" dirty="0"/>
              <a:t>overview of the</a:t>
            </a:r>
            <a:r>
              <a:rPr lang="hu-HU" b="0" dirty="0"/>
              <a:t> </a:t>
            </a:r>
            <a:r>
              <a:rPr lang="hu-HU" b="0" dirty="0" err="1"/>
              <a:t>requirements</a:t>
            </a:r>
            <a:r>
              <a:rPr lang="hu-HU" b="0" dirty="0"/>
              <a:t> of the </a:t>
            </a:r>
            <a:r>
              <a:rPr lang="hu-HU" b="0" dirty="0" err="1"/>
              <a:t>processing</a:t>
            </a:r>
            <a:r>
              <a:rPr lang="hu-HU" b="0" dirty="0"/>
              <a:t> of </a:t>
            </a:r>
            <a:r>
              <a:rPr lang="hu-HU" b="0" dirty="0" err="1"/>
              <a:t>personal</a:t>
            </a:r>
            <a:r>
              <a:rPr lang="hu-HU" b="0" dirty="0"/>
              <a:t> </a:t>
            </a:r>
            <a:r>
              <a:rPr lang="hu-HU" b="0" dirty="0" err="1"/>
              <a:t>data</a:t>
            </a:r>
            <a:r>
              <a:rPr lang="en-GB" b="0" dirty="0"/>
              <a:t>. The objective is to </a:t>
            </a:r>
            <a:r>
              <a:rPr lang="hu-HU" b="0" dirty="0" err="1"/>
              <a:t>clarify</a:t>
            </a:r>
            <a:r>
              <a:rPr lang="hu-HU" b="0" dirty="0"/>
              <a:t> and </a:t>
            </a:r>
            <a:r>
              <a:rPr lang="hu-HU" b="0" dirty="0" err="1"/>
              <a:t>elaborate</a:t>
            </a:r>
            <a:r>
              <a:rPr lang="hu-HU" b="0" dirty="0"/>
              <a:t> </a:t>
            </a:r>
            <a:r>
              <a:rPr lang="hu-HU" b="0" dirty="0" err="1"/>
              <a:t>on</a:t>
            </a:r>
            <a:r>
              <a:rPr lang="hu-HU" b="0" dirty="0"/>
              <a:t> the main </a:t>
            </a:r>
            <a:r>
              <a:rPr lang="hu-HU" b="0" dirty="0" err="1"/>
              <a:t>pillars</a:t>
            </a:r>
            <a:r>
              <a:rPr lang="hu-HU" b="0" dirty="0"/>
              <a:t> of </a:t>
            </a:r>
            <a:r>
              <a:rPr lang="hu-HU" b="0" dirty="0" err="1"/>
              <a:t>data</a:t>
            </a:r>
            <a:r>
              <a:rPr lang="hu-HU" b="0" dirty="0"/>
              <a:t> </a:t>
            </a:r>
            <a:r>
              <a:rPr lang="hu-HU" b="0" dirty="0" err="1"/>
              <a:t>protection</a:t>
            </a:r>
            <a:r>
              <a:rPr lang="hu-HU" b="0" dirty="0"/>
              <a:t>. The </a:t>
            </a:r>
            <a:r>
              <a:rPr lang="hu-HU" b="0" dirty="0" err="1"/>
              <a:t>principles</a:t>
            </a:r>
            <a:r>
              <a:rPr lang="hu-HU" b="0" dirty="0"/>
              <a:t> </a:t>
            </a:r>
            <a:r>
              <a:rPr lang="hu-HU" b="0" dirty="0" err="1"/>
              <a:t>govern</a:t>
            </a:r>
            <a:r>
              <a:rPr lang="hu-HU" b="0" dirty="0"/>
              <a:t> </a:t>
            </a:r>
            <a:r>
              <a:rPr lang="hu-HU" b="0" dirty="0" err="1"/>
              <a:t>every</a:t>
            </a:r>
            <a:r>
              <a:rPr lang="hu-HU" b="0" dirty="0"/>
              <a:t> </a:t>
            </a:r>
            <a:r>
              <a:rPr lang="hu-HU" b="0" dirty="0" err="1"/>
              <a:t>data</a:t>
            </a:r>
            <a:r>
              <a:rPr lang="hu-HU" b="0" dirty="0"/>
              <a:t> </a:t>
            </a:r>
            <a:r>
              <a:rPr lang="hu-HU" b="0" dirty="0" err="1"/>
              <a:t>processing</a:t>
            </a:r>
            <a:r>
              <a:rPr lang="hu-HU" b="0" dirty="0"/>
              <a:t> </a:t>
            </a:r>
            <a:r>
              <a:rPr lang="hu-HU" b="0" dirty="0" err="1"/>
              <a:t>operation</a:t>
            </a:r>
            <a:r>
              <a:rPr lang="hu-HU" b="0" dirty="0"/>
              <a:t> and </a:t>
            </a:r>
            <a:r>
              <a:rPr lang="hu-HU" b="0" dirty="0" err="1"/>
              <a:t>should</a:t>
            </a:r>
            <a:r>
              <a:rPr lang="hu-HU" b="0" dirty="0"/>
              <a:t> be </a:t>
            </a:r>
            <a:r>
              <a:rPr lang="hu-HU" b="0" dirty="0" err="1"/>
              <a:t>considered</a:t>
            </a:r>
            <a:r>
              <a:rPr lang="hu-HU" b="0" dirty="0"/>
              <a:t>/</a:t>
            </a:r>
            <a:r>
              <a:rPr lang="hu-HU" b="0" dirty="0" err="1"/>
              <a:t>complied</a:t>
            </a:r>
            <a:r>
              <a:rPr lang="hu-HU" b="0" dirty="0"/>
              <a:t> </a:t>
            </a:r>
            <a:r>
              <a:rPr lang="hu-HU" b="0" dirty="0" err="1"/>
              <a:t>with</a:t>
            </a:r>
            <a:r>
              <a:rPr lang="hu-HU" b="0" dirty="0"/>
              <a: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r>
              <a:rPr lang="hu-HU" b="1" dirty="0"/>
              <a:t> </a:t>
            </a:r>
            <a:r>
              <a:rPr lang="hu-HU" b="0" dirty="0"/>
              <a:t>art 5 GDPR</a:t>
            </a:r>
            <a:endParaRPr lang="en-GB" b="0" dirty="0"/>
          </a:p>
          <a:p>
            <a:r>
              <a:rPr lang="en-GB" b="1" dirty="0"/>
              <a:t>Case law: </a:t>
            </a:r>
            <a:r>
              <a:rPr lang="en-GB" b="0" dirty="0"/>
              <a:t>-</a:t>
            </a:r>
            <a:endParaRPr lang="en-GB" b="1" dirty="0"/>
          </a:p>
          <a:p>
            <a:r>
              <a:rPr lang="en-GB" b="1" dirty="0"/>
              <a:t>Additional reading:</a:t>
            </a:r>
          </a:p>
          <a:p>
            <a:endParaRPr lang="en-GB" dirty="0"/>
          </a:p>
        </p:txBody>
      </p:sp>
      <p:sp>
        <p:nvSpPr>
          <p:cNvPr id="4" name="Dia számának helye 3"/>
          <p:cNvSpPr>
            <a:spLocks noGrp="1"/>
          </p:cNvSpPr>
          <p:nvPr>
            <p:ph type="sldNum" sz="quarter" idx="10"/>
          </p:nvPr>
        </p:nvSpPr>
        <p:spPr/>
        <p:txBody>
          <a:bodyPr/>
          <a:lstStyle/>
          <a:p>
            <a:fld id="{6D0DB4E7-D023-9747-91D4-B0DA999C2A88}" type="slidenum">
              <a:rPr lang="en-US" smtClean="0"/>
              <a:t>9</a:t>
            </a:fld>
            <a:endParaRPr lang="en-US"/>
          </a:p>
        </p:txBody>
      </p:sp>
    </p:spTree>
    <p:extLst>
      <p:ext uri="{BB962C8B-B14F-4D97-AF65-F5344CB8AC3E}">
        <p14:creationId xmlns:p14="http://schemas.microsoft.com/office/powerpoint/2010/main" val="588781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a:t>
            </a:r>
            <a:r>
              <a:rPr lang="hu-HU" b="0" dirty="0" err="1"/>
              <a:t>point</a:t>
            </a:r>
            <a:r>
              <a:rPr lang="hu-HU" b="0" dirty="0"/>
              <a:t> out the </a:t>
            </a:r>
            <a:r>
              <a:rPr lang="hu-HU" b="0" dirty="0" err="1"/>
              <a:t>exceptions</a:t>
            </a:r>
            <a:r>
              <a:rPr lang="hu-HU" b="0" dirty="0"/>
              <a:t> </a:t>
            </a:r>
            <a:r>
              <a:rPr lang="hu-HU" b="0" dirty="0" err="1"/>
              <a:t>under</a:t>
            </a:r>
            <a:r>
              <a:rPr lang="hu-HU" b="0" dirty="0"/>
              <a:t> and </a:t>
            </a:r>
            <a:r>
              <a:rPr lang="hu-HU" b="0" dirty="0" err="1"/>
              <a:t>limitations</a:t>
            </a:r>
            <a:r>
              <a:rPr lang="hu-HU" b="0" dirty="0"/>
              <a:t> of the </a:t>
            </a:r>
            <a:r>
              <a:rPr lang="hu-HU" b="0" dirty="0" err="1"/>
              <a:t>principles</a:t>
            </a:r>
            <a:r>
              <a:rPr lang="en-GB" b="0" dirty="0"/>
              <a:t>. The objective is to </a:t>
            </a:r>
            <a:r>
              <a:rPr lang="hu-HU" b="0" dirty="0" err="1"/>
              <a:t>clarify</a:t>
            </a:r>
            <a:r>
              <a:rPr lang="hu-HU" b="0" dirty="0"/>
              <a:t> </a:t>
            </a:r>
            <a:r>
              <a:rPr lang="hu-HU" b="0" dirty="0" err="1"/>
              <a:t>that</a:t>
            </a:r>
            <a:r>
              <a:rPr lang="hu-HU" b="0" dirty="0"/>
              <a:t> the </a:t>
            </a:r>
            <a:r>
              <a:rPr lang="hu-HU" b="0" dirty="0" err="1"/>
              <a:t>principles</a:t>
            </a:r>
            <a:r>
              <a:rPr lang="hu-HU" b="0" dirty="0"/>
              <a:t> </a:t>
            </a:r>
            <a:r>
              <a:rPr lang="hu-HU" b="0" dirty="0" err="1"/>
              <a:t>are</a:t>
            </a:r>
            <a:r>
              <a:rPr lang="hu-HU" b="0" dirty="0"/>
              <a:t> </a:t>
            </a:r>
            <a:r>
              <a:rPr lang="hu-HU" b="0" dirty="0" err="1"/>
              <a:t>not</a:t>
            </a:r>
            <a:r>
              <a:rPr lang="hu-HU" b="0" dirty="0"/>
              <a:t> </a:t>
            </a:r>
            <a:r>
              <a:rPr lang="hu-HU" b="0" dirty="0" err="1"/>
              <a:t>absolute</a:t>
            </a:r>
            <a:r>
              <a:rPr lang="hu-HU" b="0" dirty="0"/>
              <a:t>, </a:t>
            </a:r>
            <a:r>
              <a:rPr lang="hu-HU" b="0" dirty="0" err="1"/>
              <a:t>they</a:t>
            </a:r>
            <a:r>
              <a:rPr lang="hu-HU" b="0" dirty="0"/>
              <a:t> </a:t>
            </a:r>
            <a:r>
              <a:rPr lang="hu-HU" b="0" dirty="0" err="1"/>
              <a:t>can</a:t>
            </a:r>
            <a:r>
              <a:rPr lang="hu-HU" b="0" dirty="0"/>
              <a:t> be </a:t>
            </a:r>
            <a:r>
              <a:rPr lang="hu-HU" b="0" dirty="0" err="1"/>
              <a:t>restricted</a:t>
            </a:r>
            <a:r>
              <a:rPr lang="hu-HU" b="0" dirty="0"/>
              <a:t> </a:t>
            </a:r>
            <a:r>
              <a:rPr lang="hu-HU" b="0" dirty="0" err="1"/>
              <a:t>under</a:t>
            </a:r>
            <a:r>
              <a:rPr lang="hu-HU" b="0" dirty="0"/>
              <a:t> </a:t>
            </a:r>
            <a:r>
              <a:rPr lang="hu-HU" b="0" dirty="0" err="1"/>
              <a:t>given</a:t>
            </a:r>
            <a:r>
              <a:rPr lang="hu-HU" b="0" dirty="0"/>
              <a:t> </a:t>
            </a:r>
            <a:r>
              <a:rPr lang="hu-HU" b="0" dirty="0" err="1"/>
              <a:t>circumstances</a:t>
            </a:r>
            <a:r>
              <a:rPr lang="hu-HU" b="0" dirty="0"/>
              <a: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a:t>
            </a:r>
            <a:r>
              <a:rPr lang="hu-HU" sz="1200" b="0" kern="1200" dirty="0" err="1">
                <a:solidFill>
                  <a:schemeClr val="tx1"/>
                </a:solidFill>
                <a:effectLst/>
                <a:latin typeface="+mn-lt"/>
                <a:ea typeface="+mn-ea"/>
                <a:cs typeface="+mn-cs"/>
              </a:rPr>
              <a:t>illustrative</a:t>
            </a:r>
            <a:r>
              <a:rPr lang="hu-HU" sz="1200" b="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and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filled</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with</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various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but</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simple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examples</a:t>
            </a:r>
            <a:r>
              <a:rPr lang="en-US" sz="1200" b="0" kern="1200" dirty="0">
                <a:solidFill>
                  <a:schemeClr val="tx1"/>
                </a:solidFill>
                <a:effectLst/>
                <a:latin typeface="+mn-lt"/>
                <a:ea typeface="+mn-ea"/>
                <a:cs typeface="+mn-cs"/>
              </a:rPr>
              <a:t>. Additional </a:t>
            </a:r>
            <a:r>
              <a:rPr lang="hu-HU" sz="1200" b="0" kern="1200" dirty="0" err="1">
                <a:solidFill>
                  <a:schemeClr val="tx1"/>
                </a:solidFill>
                <a:effectLst/>
                <a:latin typeface="+mn-lt"/>
                <a:ea typeface="+mn-ea"/>
                <a:cs typeface="+mn-cs"/>
              </a:rPr>
              <a:t>graphs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pictures</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are</a:t>
            </a:r>
            <a:r>
              <a:rPr lang="hu-HU" sz="1200" b="0" kern="1200" dirty="0">
                <a:solidFill>
                  <a:schemeClr val="tx1"/>
                </a:solidFill>
                <a:effectLst/>
                <a:latin typeface="+mn-lt"/>
                <a:ea typeface="+mn-ea"/>
                <a:cs typeface="+mn-cs"/>
              </a:rPr>
              <a:t> </a:t>
            </a:r>
            <a:r>
              <a:rPr lang="hu-HU" sz="1200" b="0" kern="1200" dirty="0" err="1">
                <a:solidFill>
                  <a:schemeClr val="tx1"/>
                </a:solidFill>
                <a:effectLst/>
                <a:latin typeface="+mn-lt"/>
                <a:ea typeface="+mn-ea"/>
                <a:cs typeface="+mn-cs"/>
              </a:rPr>
              <a:t>advised</a:t>
            </a:r>
            <a:endParaRPr lang="en-GB" b="1" dirty="0"/>
          </a:p>
          <a:p>
            <a:r>
              <a:rPr lang="en-GB" b="1" dirty="0"/>
              <a:t>Timing (importance): </a:t>
            </a:r>
            <a:r>
              <a:rPr lang="hu-HU" b="0" dirty="0" err="1"/>
              <a:t>medium</a:t>
            </a:r>
            <a:endParaRPr lang="en-GB" b="0" dirty="0"/>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hu-HU" b="0" dirty="0"/>
              <a:t>art. 23 GDPR</a:t>
            </a:r>
            <a:endParaRPr lang="en-GB" b="0" dirty="0"/>
          </a:p>
          <a:p>
            <a:r>
              <a:rPr lang="en-GB" b="1" dirty="0"/>
              <a:t>Case law: </a:t>
            </a:r>
            <a:r>
              <a:rPr lang="en-GB" b="0" dirty="0"/>
              <a:t>-</a:t>
            </a:r>
            <a:endParaRPr lang="en-GB" b="1" dirty="0"/>
          </a:p>
          <a:p>
            <a:r>
              <a:rPr lang="en-GB" b="1" dirty="0"/>
              <a:t>Additional reading:</a:t>
            </a:r>
            <a:endParaRPr lang="hu-HU" b="1" dirty="0"/>
          </a:p>
          <a:p>
            <a:r>
              <a:rPr lang="hu-HU" b="1" dirty="0" err="1"/>
              <a:t>Notes</a:t>
            </a:r>
            <a:r>
              <a:rPr lang="hu-HU" b="1" dirty="0"/>
              <a:t>:</a:t>
            </a:r>
          </a:p>
          <a:p>
            <a:r>
              <a:rPr lang="hu-HU" b="0" dirty="0" err="1"/>
              <a:t>As</a:t>
            </a:r>
            <a:r>
              <a:rPr lang="hu-HU" b="0" dirty="0"/>
              <a:t> </a:t>
            </a:r>
            <a:r>
              <a:rPr lang="hu-HU" b="0" dirty="0" err="1"/>
              <a:t>these</a:t>
            </a:r>
            <a:r>
              <a:rPr lang="hu-HU" b="0" dirty="0"/>
              <a:t> </a:t>
            </a:r>
            <a:r>
              <a:rPr lang="hu-HU" b="0" dirty="0" err="1"/>
              <a:t>restrictions</a:t>
            </a:r>
            <a:r>
              <a:rPr lang="hu-HU" b="0" dirty="0"/>
              <a:t> </a:t>
            </a:r>
            <a:r>
              <a:rPr lang="hu-HU" b="0" dirty="0" err="1"/>
              <a:t>are</a:t>
            </a:r>
            <a:r>
              <a:rPr lang="hu-HU" b="0" dirty="0"/>
              <a:t> </a:t>
            </a:r>
            <a:r>
              <a:rPr lang="hu-HU" b="0" dirty="0" err="1"/>
              <a:t>usually</a:t>
            </a:r>
            <a:r>
              <a:rPr lang="hu-HU" b="0" dirty="0"/>
              <a:t> </a:t>
            </a:r>
            <a:r>
              <a:rPr lang="hu-HU" b="0" dirty="0" err="1"/>
              <a:t>prescribed</a:t>
            </a:r>
            <a:r>
              <a:rPr lang="hu-HU" b="0" dirty="0"/>
              <a:t> </a:t>
            </a:r>
            <a:r>
              <a:rPr lang="hu-HU" b="0" dirty="0" err="1"/>
              <a:t>by</a:t>
            </a:r>
            <a:r>
              <a:rPr lang="hu-HU" b="0" dirty="0"/>
              <a:t> </a:t>
            </a:r>
            <a:r>
              <a:rPr lang="hu-HU" b="0" dirty="0" err="1"/>
              <a:t>national</a:t>
            </a:r>
            <a:r>
              <a:rPr lang="hu-HU" b="0" dirty="0"/>
              <a:t> law, </a:t>
            </a:r>
            <a:r>
              <a:rPr lang="hu-HU" b="0" dirty="0" err="1"/>
              <a:t>corresponding</a:t>
            </a:r>
            <a:r>
              <a:rPr lang="hu-HU" b="0" dirty="0"/>
              <a:t> </a:t>
            </a:r>
            <a:r>
              <a:rPr lang="hu-HU" b="0" dirty="0" err="1"/>
              <a:t>exampels</a:t>
            </a:r>
            <a:r>
              <a:rPr lang="hu-HU" b="0" dirty="0"/>
              <a:t> </a:t>
            </a:r>
            <a:r>
              <a:rPr lang="hu-HU" b="0" dirty="0" err="1"/>
              <a:t>from</a:t>
            </a:r>
            <a:r>
              <a:rPr lang="hu-HU" b="0" dirty="0"/>
              <a:t> the </a:t>
            </a:r>
            <a:r>
              <a:rPr lang="hu-HU" b="0" dirty="0" err="1"/>
              <a:t>national</a:t>
            </a:r>
            <a:r>
              <a:rPr lang="hu-HU" b="0" dirty="0"/>
              <a:t> </a:t>
            </a:r>
            <a:r>
              <a:rPr lang="hu-HU" b="0" dirty="0" err="1"/>
              <a:t>jurisdictions</a:t>
            </a:r>
            <a:r>
              <a:rPr lang="hu-HU" b="0" dirty="0"/>
              <a:t> </a:t>
            </a:r>
            <a:r>
              <a:rPr lang="hu-HU" b="0" dirty="0" err="1"/>
              <a:t>could</a:t>
            </a:r>
            <a:r>
              <a:rPr lang="hu-HU" b="0" dirty="0"/>
              <a:t> be </a:t>
            </a:r>
            <a:r>
              <a:rPr lang="hu-HU" b="0" dirty="0" err="1"/>
              <a:t>extracted</a:t>
            </a:r>
            <a:r>
              <a:rPr lang="hu-HU" b="0" dirty="0"/>
              <a:t> and </a:t>
            </a:r>
            <a:r>
              <a:rPr lang="hu-HU" b="0" dirty="0" err="1"/>
              <a:t>discussed</a:t>
            </a:r>
            <a:endParaRPr lang="en-GB" b="0" dirty="0"/>
          </a:p>
        </p:txBody>
      </p:sp>
      <p:sp>
        <p:nvSpPr>
          <p:cNvPr id="4" name="Dia számának helye 3"/>
          <p:cNvSpPr>
            <a:spLocks noGrp="1"/>
          </p:cNvSpPr>
          <p:nvPr>
            <p:ph type="sldNum" sz="quarter" idx="10"/>
          </p:nvPr>
        </p:nvSpPr>
        <p:spPr/>
        <p:txBody>
          <a:bodyPr/>
          <a:lstStyle/>
          <a:p>
            <a:fld id="{6D0DB4E7-D023-9747-91D4-B0DA999C2A88}" type="slidenum">
              <a:rPr lang="en-US" smtClean="0"/>
              <a:t>10</a:t>
            </a:fld>
            <a:endParaRPr lang="en-US"/>
          </a:p>
        </p:txBody>
      </p:sp>
    </p:spTree>
    <p:extLst>
      <p:ext uri="{BB962C8B-B14F-4D97-AF65-F5344CB8AC3E}">
        <p14:creationId xmlns:p14="http://schemas.microsoft.com/office/powerpoint/2010/main" val="3182073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842597" y="6109894"/>
            <a:ext cx="6610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sz="1000"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sz="1000" dirty="0">
                <a:latin typeface="Cambria" panose="02040503050406030204" pitchFamily="18" charset="0"/>
                <a:ea typeface="Cambria" panose="02040503050406030204" pitchFamily="18" charset="0"/>
                <a:cs typeface="Times New Roman" panose="02020603050405020304" pitchFamily="18" charset="0"/>
              </a:rPr>
              <a:t>(</a:t>
            </a:r>
            <a:r>
              <a:rPr lang="en-GB" altLang="en-US" sz="1000"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sz="1000"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a:t>
            </a:r>
          </a:p>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More information, and other GDPR training resources can be found at: </a:t>
            </a:r>
            <a:r>
              <a:rPr lang="en-GB" altLang="en-US" sz="1000" b="1" dirty="0" err="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800" dirty="0">
              <a:latin typeface="Arial" panose="020B0604020202020204" pitchFamily="34" charset="0"/>
            </a:endParaRP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2"/>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2586756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358580031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3468753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169067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806611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3374635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1007515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2/28/19</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309297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3214868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3586601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138343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409067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26681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3953708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36198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Tree>
    <p:extLst>
      <p:ext uri="{BB962C8B-B14F-4D97-AF65-F5344CB8AC3E}">
        <p14:creationId xmlns:p14="http://schemas.microsoft.com/office/powerpoint/2010/main" val="2392863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2/28/19</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6447878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fra.europa.eu/en/publication/2017/mapping-minimum-age-requirements/use-consent"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739C5-1266-8940-9C8C-B46AC89E1CBE}"/>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D8C2F108-6572-9343-A3B2-6E05823756CD}"/>
              </a:ext>
            </a:extLst>
          </p:cNvPr>
          <p:cNvSpPr>
            <a:spLocks noGrp="1"/>
          </p:cNvSpPr>
          <p:nvPr>
            <p:ph type="subTitle" idx="1"/>
          </p:nvPr>
        </p:nvSpPr>
        <p:spPr/>
        <p:txBody>
          <a:bodyPr/>
          <a:lstStyle/>
          <a:p>
            <a:r>
              <a:rPr lang="hu-HU" b="1" dirty="0" err="1"/>
              <a:t>Topic</a:t>
            </a:r>
            <a:r>
              <a:rPr lang="hu-HU" b="1" dirty="0"/>
              <a:t> 2 - </a:t>
            </a:r>
            <a:r>
              <a:rPr lang="en-US" b="1" dirty="0"/>
              <a:t>Purposes and legal grounds for processing personal data </a:t>
            </a:r>
          </a:p>
        </p:txBody>
      </p:sp>
    </p:spTree>
    <p:extLst>
      <p:ext uri="{BB962C8B-B14F-4D97-AF65-F5344CB8AC3E}">
        <p14:creationId xmlns:p14="http://schemas.microsoft.com/office/powerpoint/2010/main" val="246442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3BCD28B-406D-4B1A-AB8A-56FAB9754145}"/>
              </a:ext>
            </a:extLst>
          </p:cNvPr>
          <p:cNvSpPr>
            <a:spLocks noGrp="1"/>
          </p:cNvSpPr>
          <p:nvPr>
            <p:ph type="title"/>
          </p:nvPr>
        </p:nvSpPr>
        <p:spPr/>
        <p:txBody>
          <a:bodyPr/>
          <a:lstStyle/>
          <a:p>
            <a:endParaRPr lang="en-GB"/>
          </a:p>
        </p:txBody>
      </p:sp>
      <p:sp>
        <p:nvSpPr>
          <p:cNvPr id="3" name="Tartalom helye 2">
            <a:extLst>
              <a:ext uri="{FF2B5EF4-FFF2-40B4-BE49-F238E27FC236}">
                <a16:creationId xmlns:a16="http://schemas.microsoft.com/office/drawing/2014/main" id="{B88E6CDB-C204-4C1E-8439-B7AEE2241A0A}"/>
              </a:ext>
            </a:extLst>
          </p:cNvPr>
          <p:cNvSpPr>
            <a:spLocks noGrp="1"/>
          </p:cNvSpPr>
          <p:nvPr>
            <p:ph idx="1"/>
          </p:nvPr>
        </p:nvSpPr>
        <p:spPr/>
        <p:txBody>
          <a:bodyPr>
            <a:normAutofit/>
          </a:bodyPr>
          <a:lstStyle/>
          <a:p>
            <a:r>
              <a:rPr lang="hu-HU" dirty="0" err="1"/>
              <a:t>Restriction</a:t>
            </a:r>
            <a:r>
              <a:rPr lang="hu-HU" dirty="0"/>
              <a:t> of </a:t>
            </a:r>
            <a:r>
              <a:rPr lang="hu-HU" dirty="0" err="1"/>
              <a:t>principles</a:t>
            </a:r>
            <a:r>
              <a:rPr lang="hu-HU" dirty="0"/>
              <a:t>:</a:t>
            </a:r>
          </a:p>
          <a:p>
            <a:pPr lvl="1"/>
            <a:r>
              <a:rPr lang="hu-HU" dirty="0"/>
              <a:t>The </a:t>
            </a:r>
            <a:r>
              <a:rPr lang="hu-HU" dirty="0" err="1"/>
              <a:t>extent</a:t>
            </a:r>
            <a:r>
              <a:rPr lang="hu-HU" dirty="0"/>
              <a:t> </a:t>
            </a:r>
            <a:r>
              <a:rPr lang="en-GB" dirty="0"/>
              <a:t>correspond</a:t>
            </a:r>
            <a:r>
              <a:rPr lang="hu-HU" dirty="0"/>
              <a:t>s</a:t>
            </a:r>
            <a:r>
              <a:rPr lang="en-GB" dirty="0"/>
              <a:t> to rights and obligations provided for in Articles 12 to 22</a:t>
            </a:r>
            <a:endParaRPr lang="hu-HU" dirty="0"/>
          </a:p>
          <a:p>
            <a:pPr lvl="1"/>
            <a:r>
              <a:rPr lang="hu-HU" dirty="0"/>
              <a:t>r</a:t>
            </a:r>
            <a:r>
              <a:rPr lang="en-GB" dirty="0" err="1"/>
              <a:t>espect</a:t>
            </a:r>
            <a:r>
              <a:rPr lang="en-GB" dirty="0"/>
              <a:t> the essence of the fundamental rights and freedoms</a:t>
            </a:r>
            <a:endParaRPr lang="hu-HU" dirty="0"/>
          </a:p>
          <a:p>
            <a:r>
              <a:rPr lang="hu-HU" dirty="0" err="1"/>
              <a:t>Exemption</a:t>
            </a:r>
            <a:r>
              <a:rPr lang="hu-HU" dirty="0"/>
              <a:t> </a:t>
            </a:r>
            <a:r>
              <a:rPr lang="hu-HU" dirty="0" err="1"/>
              <a:t>from</a:t>
            </a:r>
            <a:r>
              <a:rPr lang="hu-HU" dirty="0"/>
              <a:t> </a:t>
            </a:r>
            <a:r>
              <a:rPr lang="hu-HU" dirty="0" err="1"/>
              <a:t>restriction</a:t>
            </a:r>
            <a:r>
              <a:rPr lang="hu-HU" dirty="0"/>
              <a:t>:</a:t>
            </a:r>
          </a:p>
          <a:p>
            <a:pPr lvl="1"/>
            <a:r>
              <a:rPr lang="en-GB" dirty="0"/>
              <a:t>at EU or national level</a:t>
            </a:r>
            <a:endParaRPr lang="hu-HU" dirty="0"/>
          </a:p>
          <a:p>
            <a:pPr lvl="1"/>
            <a:r>
              <a:rPr lang="en-GB" dirty="0"/>
              <a:t>provided for by law</a:t>
            </a:r>
            <a:endParaRPr lang="hu-HU" dirty="0"/>
          </a:p>
          <a:p>
            <a:pPr lvl="1"/>
            <a:r>
              <a:rPr lang="en-GB" dirty="0"/>
              <a:t>respects the essence of the fundamental rights and freedoms</a:t>
            </a:r>
            <a:endParaRPr lang="hu-HU" dirty="0"/>
          </a:p>
          <a:p>
            <a:pPr lvl="1"/>
            <a:r>
              <a:rPr lang="hu-HU" dirty="0" err="1"/>
              <a:t>necessary</a:t>
            </a:r>
            <a:r>
              <a:rPr lang="hu-HU" dirty="0"/>
              <a:t> in a </a:t>
            </a:r>
            <a:r>
              <a:rPr lang="hu-HU" dirty="0" err="1"/>
              <a:t>democratic</a:t>
            </a:r>
            <a:r>
              <a:rPr lang="hu-HU" dirty="0"/>
              <a:t> </a:t>
            </a:r>
            <a:r>
              <a:rPr lang="hu-HU" dirty="0" err="1"/>
              <a:t>society</a:t>
            </a:r>
            <a:endParaRPr lang="hu-HU" dirty="0"/>
          </a:p>
          <a:p>
            <a:pPr lvl="1"/>
            <a:r>
              <a:rPr lang="hu-HU" dirty="0" err="1"/>
              <a:t>pursue</a:t>
            </a:r>
            <a:r>
              <a:rPr lang="hu-HU" dirty="0"/>
              <a:t> a </a:t>
            </a:r>
            <a:r>
              <a:rPr lang="hu-HU" dirty="0" err="1"/>
              <a:t>legitimate</a:t>
            </a:r>
            <a:r>
              <a:rPr lang="hu-HU" dirty="0"/>
              <a:t> </a:t>
            </a:r>
            <a:r>
              <a:rPr lang="hu-HU" dirty="0" err="1"/>
              <a:t>goal</a:t>
            </a:r>
            <a:endParaRPr lang="hu-HU" dirty="0"/>
          </a:p>
          <a:p>
            <a:r>
              <a:rPr lang="hu-HU" dirty="0" err="1"/>
              <a:t>Example</a:t>
            </a:r>
            <a:r>
              <a:rPr lang="hu-HU" dirty="0"/>
              <a:t>: </a:t>
            </a:r>
            <a:r>
              <a:rPr lang="hu-HU" dirty="0" err="1"/>
              <a:t>seizing</a:t>
            </a:r>
            <a:r>
              <a:rPr lang="hu-HU" dirty="0"/>
              <a:t> and </a:t>
            </a:r>
            <a:r>
              <a:rPr lang="hu-HU" dirty="0" err="1"/>
              <a:t>accessing</a:t>
            </a:r>
            <a:r>
              <a:rPr lang="hu-HU" dirty="0"/>
              <a:t> </a:t>
            </a:r>
            <a:r>
              <a:rPr lang="hu-HU" dirty="0" err="1"/>
              <a:t>data</a:t>
            </a:r>
            <a:r>
              <a:rPr lang="hu-HU" dirty="0"/>
              <a:t> </a:t>
            </a:r>
            <a:r>
              <a:rPr lang="hu-HU" dirty="0" err="1"/>
              <a:t>storage</a:t>
            </a:r>
            <a:r>
              <a:rPr lang="hu-HU" dirty="0"/>
              <a:t> for </a:t>
            </a:r>
            <a:r>
              <a:rPr lang="hu-HU" dirty="0" err="1"/>
              <a:t>criminal</a:t>
            </a:r>
            <a:r>
              <a:rPr lang="hu-HU" dirty="0"/>
              <a:t> </a:t>
            </a:r>
            <a:r>
              <a:rPr lang="hu-HU" dirty="0" err="1"/>
              <a:t>investigation</a:t>
            </a:r>
            <a:endParaRPr lang="hu-HU" dirty="0"/>
          </a:p>
          <a:p>
            <a:pPr lvl="1"/>
            <a:endParaRPr lang="hu-HU" dirty="0"/>
          </a:p>
          <a:p>
            <a:endParaRPr lang="en-GB" dirty="0"/>
          </a:p>
        </p:txBody>
      </p:sp>
    </p:spTree>
    <p:extLst>
      <p:ext uri="{BB962C8B-B14F-4D97-AF65-F5344CB8AC3E}">
        <p14:creationId xmlns:p14="http://schemas.microsoft.com/office/powerpoint/2010/main" val="716376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9D278-1DAA-C647-85D3-06A90C622AEF}"/>
              </a:ext>
            </a:extLst>
          </p:cNvPr>
          <p:cNvSpPr>
            <a:spLocks noGrp="1"/>
          </p:cNvSpPr>
          <p:nvPr>
            <p:ph type="title"/>
          </p:nvPr>
        </p:nvSpPr>
        <p:spPr/>
        <p:txBody>
          <a:bodyPr/>
          <a:lstStyle/>
          <a:p>
            <a:r>
              <a:rPr lang="hu-HU" dirty="0"/>
              <a:t>L</a:t>
            </a:r>
            <a:r>
              <a:rPr lang="en-US" dirty="0"/>
              <a:t>awfulness</a:t>
            </a:r>
            <a:r>
              <a:rPr lang="hu-HU" dirty="0"/>
              <a:t>, </a:t>
            </a:r>
            <a:r>
              <a:rPr lang="hu-HU" dirty="0" err="1"/>
              <a:t>fairness</a:t>
            </a:r>
            <a:r>
              <a:rPr lang="en-US" dirty="0"/>
              <a:t> and transparency</a:t>
            </a:r>
          </a:p>
        </p:txBody>
      </p:sp>
      <p:sp>
        <p:nvSpPr>
          <p:cNvPr id="3" name="Content Placeholder 2">
            <a:extLst>
              <a:ext uri="{FF2B5EF4-FFF2-40B4-BE49-F238E27FC236}">
                <a16:creationId xmlns:a16="http://schemas.microsoft.com/office/drawing/2014/main" id="{54F8637F-9ECF-F141-A475-6FD6F41161BD}"/>
              </a:ext>
            </a:extLst>
          </p:cNvPr>
          <p:cNvSpPr>
            <a:spLocks noGrp="1"/>
          </p:cNvSpPr>
          <p:nvPr>
            <p:ph idx="1"/>
          </p:nvPr>
        </p:nvSpPr>
        <p:spPr>
          <a:xfrm>
            <a:off x="838200" y="1491449"/>
            <a:ext cx="10515600" cy="4685514"/>
          </a:xfrm>
        </p:spPr>
        <p:txBody>
          <a:bodyPr>
            <a:normAutofit/>
          </a:bodyPr>
          <a:lstStyle/>
          <a:p>
            <a:r>
              <a:rPr lang="en-US" dirty="0"/>
              <a:t>“personal data shall be processed </a:t>
            </a:r>
            <a:r>
              <a:rPr lang="en-US" b="1" dirty="0"/>
              <a:t>lawfully</a:t>
            </a:r>
            <a:r>
              <a:rPr lang="en-US" dirty="0"/>
              <a:t>, </a:t>
            </a:r>
            <a:r>
              <a:rPr lang="en-US" b="1" dirty="0"/>
              <a:t>fairly</a:t>
            </a:r>
            <a:r>
              <a:rPr lang="en-US" dirty="0"/>
              <a:t> and in a </a:t>
            </a:r>
            <a:r>
              <a:rPr lang="en-US" b="1" dirty="0"/>
              <a:t>transparent</a:t>
            </a:r>
            <a:r>
              <a:rPr lang="en-US" dirty="0"/>
              <a:t> manner in relation to the data subject” </a:t>
            </a:r>
          </a:p>
          <a:p>
            <a:pPr lvl="1"/>
            <a:r>
              <a:rPr lang="en-US" dirty="0"/>
              <a:t>Lawfulness</a:t>
            </a:r>
          </a:p>
          <a:p>
            <a:pPr lvl="2"/>
            <a:r>
              <a:rPr lang="en-US" dirty="0"/>
              <a:t>6 </a:t>
            </a:r>
            <a:r>
              <a:rPr lang="hu-HU" dirty="0" err="1"/>
              <a:t>legitimate</a:t>
            </a:r>
            <a:r>
              <a:rPr lang="en-US" dirty="0"/>
              <a:t> grounds – art. 6 GDPR</a:t>
            </a:r>
          </a:p>
          <a:p>
            <a:pPr lvl="1"/>
            <a:r>
              <a:rPr lang="en-US" dirty="0"/>
              <a:t>Fairness</a:t>
            </a:r>
          </a:p>
          <a:p>
            <a:pPr lvl="2"/>
            <a:r>
              <a:rPr lang="en-US" dirty="0"/>
              <a:t>Relationship between data controller and data subject</a:t>
            </a:r>
          </a:p>
          <a:p>
            <a:pPr lvl="2"/>
            <a:r>
              <a:rPr lang="en-US" dirty="0"/>
              <a:t>Notification, demonstration of compliance, understandability, compliance with the wishes of the data subject</a:t>
            </a:r>
            <a:endParaRPr lang="hu-HU" dirty="0"/>
          </a:p>
          <a:p>
            <a:pPr lvl="2"/>
            <a:r>
              <a:rPr lang="hu-HU" dirty="0" err="1"/>
              <a:t>Awareness</a:t>
            </a:r>
            <a:r>
              <a:rPr lang="hu-HU" dirty="0"/>
              <a:t> </a:t>
            </a:r>
            <a:r>
              <a:rPr lang="hu-HU" dirty="0" err="1"/>
              <a:t>concerning</a:t>
            </a:r>
            <a:r>
              <a:rPr lang="hu-HU" dirty="0"/>
              <a:t> </a:t>
            </a:r>
            <a:r>
              <a:rPr lang="hu-HU" dirty="0" err="1"/>
              <a:t>potential</a:t>
            </a:r>
            <a:r>
              <a:rPr lang="hu-HU" dirty="0"/>
              <a:t> </a:t>
            </a:r>
            <a:r>
              <a:rPr lang="hu-HU" dirty="0" err="1"/>
              <a:t>risks</a:t>
            </a:r>
            <a:endParaRPr lang="hu-HU" dirty="0"/>
          </a:p>
          <a:p>
            <a:pPr lvl="1"/>
            <a:r>
              <a:rPr lang="en-US" dirty="0"/>
              <a:t>Transparency</a:t>
            </a:r>
          </a:p>
          <a:p>
            <a:pPr lvl="2"/>
            <a:r>
              <a:rPr lang="en-US" dirty="0"/>
              <a:t>Keeping the data subjects informed about how their data is processed</a:t>
            </a:r>
          </a:p>
          <a:p>
            <a:pPr lvl="2"/>
            <a:r>
              <a:rPr lang="en-US" dirty="0"/>
              <a:t>Continuous process</a:t>
            </a:r>
            <a:r>
              <a:rPr lang="hu-HU" dirty="0"/>
              <a:t> (</a:t>
            </a:r>
            <a:r>
              <a:rPr lang="hu-HU" dirty="0" err="1"/>
              <a:t>e.g</a:t>
            </a:r>
            <a:r>
              <a:rPr lang="hu-HU" dirty="0"/>
              <a:t>. prior and </a:t>
            </a:r>
            <a:r>
              <a:rPr lang="hu-HU" dirty="0" err="1"/>
              <a:t>during</a:t>
            </a:r>
            <a:r>
              <a:rPr lang="hu-HU" dirty="0"/>
              <a:t> the </a:t>
            </a:r>
            <a:r>
              <a:rPr lang="hu-HU" dirty="0" err="1"/>
              <a:t>processing</a:t>
            </a:r>
            <a:r>
              <a:rPr lang="hu-HU" dirty="0"/>
              <a:t> </a:t>
            </a:r>
            <a:r>
              <a:rPr lang="hu-HU" dirty="0" err="1"/>
              <a:t>operation</a:t>
            </a:r>
            <a:r>
              <a:rPr lang="hu-HU" dirty="0"/>
              <a:t>)</a:t>
            </a:r>
            <a:endParaRPr lang="en-US" dirty="0"/>
          </a:p>
          <a:p>
            <a:pPr lvl="2"/>
            <a:r>
              <a:rPr lang="en-US" dirty="0"/>
              <a:t>Also functions as a right of the data subject</a:t>
            </a:r>
          </a:p>
          <a:p>
            <a:pPr lvl="2"/>
            <a:r>
              <a:rPr lang="en-US" dirty="0"/>
              <a:t>Clear</a:t>
            </a:r>
            <a:r>
              <a:rPr lang="hu-HU" dirty="0"/>
              <a:t> and </a:t>
            </a:r>
            <a:r>
              <a:rPr lang="en-US" dirty="0"/>
              <a:t>plain</a:t>
            </a:r>
            <a:r>
              <a:rPr lang="hu-HU" dirty="0"/>
              <a:t> </a:t>
            </a:r>
            <a:r>
              <a:rPr lang="en-US" dirty="0"/>
              <a:t>language</a:t>
            </a:r>
            <a:r>
              <a:rPr lang="hu-HU" dirty="0"/>
              <a:t>, </a:t>
            </a:r>
            <a:r>
              <a:rPr lang="hu-HU" dirty="0" err="1"/>
              <a:t>spoken</a:t>
            </a:r>
            <a:r>
              <a:rPr lang="hu-HU" dirty="0"/>
              <a:t> </a:t>
            </a:r>
            <a:r>
              <a:rPr lang="hu-HU" dirty="0" err="1"/>
              <a:t>by</a:t>
            </a:r>
            <a:r>
              <a:rPr lang="hu-HU" dirty="0"/>
              <a:t> the </a:t>
            </a:r>
            <a:r>
              <a:rPr lang="hu-HU" dirty="0" err="1"/>
              <a:t>data</a:t>
            </a:r>
            <a:r>
              <a:rPr lang="hu-HU" dirty="0"/>
              <a:t> </a:t>
            </a:r>
            <a:r>
              <a:rPr lang="hu-HU" dirty="0" err="1"/>
              <a:t>subject</a:t>
            </a:r>
            <a:endParaRPr lang="en-US" dirty="0"/>
          </a:p>
          <a:p>
            <a:pPr lvl="2"/>
            <a:endParaRPr lang="en-US" dirty="0"/>
          </a:p>
          <a:p>
            <a:endParaRPr lang="en-US" dirty="0"/>
          </a:p>
        </p:txBody>
      </p:sp>
    </p:spTree>
    <p:extLst>
      <p:ext uri="{BB962C8B-B14F-4D97-AF65-F5344CB8AC3E}">
        <p14:creationId xmlns:p14="http://schemas.microsoft.com/office/powerpoint/2010/main" val="3059777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5AF8AFF-2FA9-4313-959D-A4C44E445829}"/>
              </a:ext>
            </a:extLst>
          </p:cNvPr>
          <p:cNvSpPr>
            <a:spLocks noGrp="1"/>
          </p:cNvSpPr>
          <p:nvPr>
            <p:ph type="title"/>
          </p:nvPr>
        </p:nvSpPr>
        <p:spPr/>
        <p:txBody>
          <a:bodyPr/>
          <a:lstStyle/>
          <a:p>
            <a:r>
              <a:rPr lang="hu-HU" dirty="0" err="1"/>
              <a:t>Example</a:t>
            </a:r>
            <a:r>
              <a:rPr lang="hu-HU" dirty="0"/>
              <a:t> for l</a:t>
            </a:r>
            <a:r>
              <a:rPr lang="en-US" dirty="0"/>
              <a:t>awfulness</a:t>
            </a:r>
            <a:r>
              <a:rPr lang="hu-HU" dirty="0"/>
              <a:t>, </a:t>
            </a:r>
            <a:r>
              <a:rPr lang="hu-HU" dirty="0" err="1"/>
              <a:t>fairness</a:t>
            </a:r>
            <a:r>
              <a:rPr lang="en-US" dirty="0"/>
              <a:t> and transparency</a:t>
            </a:r>
            <a:r>
              <a:rPr lang="hu-HU" dirty="0"/>
              <a:t> </a:t>
            </a:r>
            <a:endParaRPr lang="en-GB" dirty="0"/>
          </a:p>
        </p:txBody>
      </p:sp>
      <p:sp>
        <p:nvSpPr>
          <p:cNvPr id="3" name="Tartalom helye 2">
            <a:extLst>
              <a:ext uri="{FF2B5EF4-FFF2-40B4-BE49-F238E27FC236}">
                <a16:creationId xmlns:a16="http://schemas.microsoft.com/office/drawing/2014/main" id="{85B83F8C-3504-4F33-BF1F-433A6C69C610}"/>
              </a:ext>
            </a:extLst>
          </p:cNvPr>
          <p:cNvSpPr>
            <a:spLocks noGrp="1"/>
          </p:cNvSpPr>
          <p:nvPr>
            <p:ph idx="1"/>
          </p:nvPr>
        </p:nvSpPr>
        <p:spPr/>
        <p:txBody>
          <a:bodyPr/>
          <a:lstStyle/>
          <a:p>
            <a:r>
              <a:rPr lang="hu-HU" dirty="0" err="1"/>
              <a:t>Lawfulness</a:t>
            </a:r>
            <a:r>
              <a:rPr lang="hu-HU" dirty="0"/>
              <a:t>: </a:t>
            </a:r>
            <a:r>
              <a:rPr lang="hu-HU" dirty="0" err="1"/>
              <a:t>taking</a:t>
            </a:r>
            <a:r>
              <a:rPr lang="hu-HU" dirty="0"/>
              <a:t> a video of </a:t>
            </a:r>
            <a:r>
              <a:rPr lang="hu-HU" dirty="0" err="1"/>
              <a:t>someone</a:t>
            </a:r>
            <a:r>
              <a:rPr lang="hu-HU" dirty="0"/>
              <a:t> </a:t>
            </a:r>
            <a:r>
              <a:rPr lang="hu-HU" dirty="0" err="1"/>
              <a:t>without</a:t>
            </a:r>
            <a:r>
              <a:rPr lang="hu-HU" dirty="0"/>
              <a:t> </a:t>
            </a:r>
            <a:r>
              <a:rPr lang="hu-HU" dirty="0" err="1"/>
              <a:t>his</a:t>
            </a:r>
            <a:r>
              <a:rPr lang="hu-HU" dirty="0"/>
              <a:t>/</a:t>
            </a:r>
            <a:r>
              <a:rPr lang="hu-HU" dirty="0" err="1"/>
              <a:t>her</a:t>
            </a:r>
            <a:r>
              <a:rPr lang="hu-HU" dirty="0"/>
              <a:t> </a:t>
            </a:r>
            <a:r>
              <a:rPr lang="hu-HU" dirty="0" err="1"/>
              <a:t>permission</a:t>
            </a:r>
            <a:r>
              <a:rPr lang="hu-HU" dirty="0"/>
              <a:t> and </a:t>
            </a:r>
            <a:r>
              <a:rPr lang="hu-HU" dirty="0" err="1"/>
              <a:t>sharing</a:t>
            </a:r>
            <a:r>
              <a:rPr lang="hu-HU" dirty="0"/>
              <a:t> </a:t>
            </a:r>
            <a:r>
              <a:rPr lang="hu-HU" dirty="0" err="1"/>
              <a:t>it</a:t>
            </a:r>
            <a:r>
              <a:rPr lang="hu-HU" dirty="0"/>
              <a:t> </a:t>
            </a:r>
            <a:r>
              <a:rPr lang="hu-HU" dirty="0" err="1"/>
              <a:t>on</a:t>
            </a:r>
            <a:r>
              <a:rPr lang="hu-HU" dirty="0"/>
              <a:t> </a:t>
            </a:r>
            <a:r>
              <a:rPr lang="hu-HU" dirty="0" err="1"/>
              <a:t>social</a:t>
            </a:r>
            <a:r>
              <a:rPr lang="hu-HU" dirty="0"/>
              <a:t> media</a:t>
            </a:r>
          </a:p>
          <a:p>
            <a:r>
              <a:rPr lang="hu-HU" dirty="0" err="1"/>
              <a:t>Fairness</a:t>
            </a:r>
            <a:r>
              <a:rPr lang="hu-HU" dirty="0"/>
              <a:t>: </a:t>
            </a:r>
            <a:r>
              <a:rPr lang="en-GB" dirty="0" err="1"/>
              <a:t>Haralambie</a:t>
            </a:r>
            <a:r>
              <a:rPr lang="en-GB" dirty="0"/>
              <a:t> v. Romania</a:t>
            </a:r>
            <a:r>
              <a:rPr lang="hu-HU" dirty="0"/>
              <a:t>, </a:t>
            </a:r>
            <a:r>
              <a:rPr lang="hu-HU" dirty="0" err="1"/>
              <a:t>reacting</a:t>
            </a:r>
            <a:r>
              <a:rPr lang="hu-HU" dirty="0"/>
              <a:t> 6 </a:t>
            </a:r>
            <a:r>
              <a:rPr lang="hu-HU" dirty="0" err="1"/>
              <a:t>years</a:t>
            </a:r>
            <a:r>
              <a:rPr lang="hu-HU" dirty="0"/>
              <a:t> </a:t>
            </a:r>
            <a:r>
              <a:rPr lang="hu-HU" dirty="0" err="1"/>
              <a:t>later</a:t>
            </a:r>
            <a:r>
              <a:rPr lang="hu-HU" dirty="0"/>
              <a:t> </a:t>
            </a:r>
            <a:r>
              <a:rPr lang="hu-HU" dirty="0" err="1"/>
              <a:t>to</a:t>
            </a:r>
            <a:r>
              <a:rPr lang="hu-HU" dirty="0"/>
              <a:t> a </a:t>
            </a:r>
            <a:r>
              <a:rPr lang="hu-HU" dirty="0" err="1"/>
              <a:t>request</a:t>
            </a:r>
            <a:r>
              <a:rPr lang="hu-HU" dirty="0"/>
              <a:t> of the </a:t>
            </a:r>
            <a:r>
              <a:rPr lang="hu-HU" dirty="0" err="1"/>
              <a:t>data</a:t>
            </a:r>
            <a:r>
              <a:rPr lang="hu-HU" dirty="0"/>
              <a:t> </a:t>
            </a:r>
            <a:r>
              <a:rPr lang="hu-HU" dirty="0" err="1"/>
              <a:t>subject</a:t>
            </a:r>
            <a:endParaRPr lang="hu-HU" dirty="0"/>
          </a:p>
          <a:p>
            <a:r>
              <a:rPr lang="hu-HU" dirty="0" err="1"/>
              <a:t>Transparency</a:t>
            </a:r>
            <a:r>
              <a:rPr lang="hu-HU" dirty="0"/>
              <a:t>: </a:t>
            </a:r>
            <a:r>
              <a:rPr lang="en-GB" dirty="0"/>
              <a:t>K.H. and Others v. Slovakia</a:t>
            </a:r>
            <a:r>
              <a:rPr lang="hu-HU" dirty="0"/>
              <a:t>, </a:t>
            </a:r>
            <a:r>
              <a:rPr lang="en-GB" dirty="0"/>
              <a:t>the applicants had not been allowed to photocopy their medical records</a:t>
            </a:r>
          </a:p>
        </p:txBody>
      </p:sp>
    </p:spTree>
    <p:extLst>
      <p:ext uri="{BB962C8B-B14F-4D97-AF65-F5344CB8AC3E}">
        <p14:creationId xmlns:p14="http://schemas.microsoft.com/office/powerpoint/2010/main" val="2985180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71405-D158-0446-86D0-6F00C5572BAD}"/>
              </a:ext>
            </a:extLst>
          </p:cNvPr>
          <p:cNvSpPr>
            <a:spLocks noGrp="1"/>
          </p:cNvSpPr>
          <p:nvPr>
            <p:ph type="title"/>
          </p:nvPr>
        </p:nvSpPr>
        <p:spPr/>
        <p:txBody>
          <a:bodyPr/>
          <a:lstStyle/>
          <a:p>
            <a:r>
              <a:rPr lang="en-US" dirty="0"/>
              <a:t>Purpose limitation</a:t>
            </a:r>
          </a:p>
        </p:txBody>
      </p:sp>
      <p:sp>
        <p:nvSpPr>
          <p:cNvPr id="3" name="Content Placeholder 2">
            <a:extLst>
              <a:ext uri="{FF2B5EF4-FFF2-40B4-BE49-F238E27FC236}">
                <a16:creationId xmlns:a16="http://schemas.microsoft.com/office/drawing/2014/main" id="{25006897-5D53-A14F-A711-78434B3E3888}"/>
              </a:ext>
            </a:extLst>
          </p:cNvPr>
          <p:cNvSpPr>
            <a:spLocks noGrp="1"/>
          </p:cNvSpPr>
          <p:nvPr>
            <p:ph idx="1"/>
          </p:nvPr>
        </p:nvSpPr>
        <p:spPr/>
        <p:txBody>
          <a:bodyPr>
            <a:normAutofit/>
          </a:bodyPr>
          <a:lstStyle/>
          <a:p>
            <a:r>
              <a:rPr lang="en-US" dirty="0"/>
              <a:t>“collected for specified, explicit and legitimate purposes and not further processed in a manner that is incompatible with those purposes…”</a:t>
            </a:r>
          </a:p>
          <a:p>
            <a:pPr lvl="1"/>
            <a:r>
              <a:rPr lang="en-US" dirty="0"/>
              <a:t>Specific, well-defined purpose</a:t>
            </a:r>
          </a:p>
          <a:p>
            <a:pPr lvl="1"/>
            <a:r>
              <a:rPr lang="en-US" dirty="0"/>
              <a:t>Explicit, specified, legitimate</a:t>
            </a:r>
          </a:p>
          <a:p>
            <a:pPr lvl="1"/>
            <a:r>
              <a:rPr lang="hu-HU" dirty="0" err="1"/>
              <a:t>Relates</a:t>
            </a:r>
            <a:r>
              <a:rPr lang="hu-HU" dirty="0"/>
              <a:t> </a:t>
            </a:r>
            <a:r>
              <a:rPr lang="hu-HU" dirty="0" err="1"/>
              <a:t>to</a:t>
            </a:r>
            <a:r>
              <a:rPr lang="hu-HU" dirty="0"/>
              <a:t> </a:t>
            </a:r>
            <a:r>
              <a:rPr lang="en-US" dirty="0"/>
              <a:t>transparency, predictability and user control</a:t>
            </a:r>
          </a:p>
          <a:p>
            <a:pPr lvl="1"/>
            <a:r>
              <a:rPr lang="en-US" dirty="0"/>
              <a:t>Every purpose must have a legal basis (further processing)</a:t>
            </a:r>
          </a:p>
          <a:p>
            <a:pPr lvl="1"/>
            <a:r>
              <a:rPr lang="en-US" dirty="0"/>
              <a:t>“further processing for archiving purposes in the public interest, scientific or historical research purposes or statistical purposes” </a:t>
            </a:r>
            <a:r>
              <a:rPr lang="hu-HU" dirty="0"/>
              <a:t>- </a:t>
            </a:r>
            <a:r>
              <a:rPr lang="en-US" dirty="0" err="1"/>
              <a:t>compatib</a:t>
            </a:r>
            <a:r>
              <a:rPr lang="hu-HU" dirty="0" err="1"/>
              <a:t>ility</a:t>
            </a:r>
            <a:r>
              <a:rPr lang="en-US" dirty="0"/>
              <a:t> with the initial purpose</a:t>
            </a:r>
            <a:endParaRPr lang="hu-HU" dirty="0"/>
          </a:p>
          <a:p>
            <a:pPr lvl="1"/>
            <a:r>
              <a:rPr lang="hu-HU" dirty="0" err="1"/>
              <a:t>Exception</a:t>
            </a:r>
            <a:r>
              <a:rPr lang="hu-HU" dirty="0"/>
              <a:t>: </a:t>
            </a:r>
            <a:r>
              <a:rPr lang="hu-HU" dirty="0" err="1"/>
              <a:t>general</a:t>
            </a:r>
            <a:r>
              <a:rPr lang="hu-HU" dirty="0"/>
              <a:t> </a:t>
            </a:r>
            <a:r>
              <a:rPr lang="hu-HU" dirty="0" err="1"/>
              <a:t>public</a:t>
            </a:r>
            <a:r>
              <a:rPr lang="hu-HU" dirty="0"/>
              <a:t> interest</a:t>
            </a:r>
            <a:endParaRPr lang="en-US" dirty="0"/>
          </a:p>
          <a:p>
            <a:pPr lvl="2"/>
            <a:endParaRPr lang="en-US" dirty="0"/>
          </a:p>
          <a:p>
            <a:endParaRPr lang="en-US" dirty="0"/>
          </a:p>
        </p:txBody>
      </p:sp>
    </p:spTree>
    <p:extLst>
      <p:ext uri="{BB962C8B-B14F-4D97-AF65-F5344CB8AC3E}">
        <p14:creationId xmlns:p14="http://schemas.microsoft.com/office/powerpoint/2010/main" val="3512607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4188515-E65C-49E4-93AE-21B5AA8CFEA2}"/>
              </a:ext>
            </a:extLst>
          </p:cNvPr>
          <p:cNvSpPr>
            <a:spLocks noGrp="1"/>
          </p:cNvSpPr>
          <p:nvPr>
            <p:ph type="title"/>
          </p:nvPr>
        </p:nvSpPr>
        <p:spPr/>
        <p:txBody>
          <a:bodyPr/>
          <a:lstStyle/>
          <a:p>
            <a:r>
              <a:rPr lang="hu-HU" dirty="0" err="1"/>
              <a:t>Example</a:t>
            </a:r>
            <a:r>
              <a:rPr lang="hu-HU" dirty="0"/>
              <a:t> for </a:t>
            </a:r>
            <a:r>
              <a:rPr lang="hu-HU" dirty="0" err="1"/>
              <a:t>purpose</a:t>
            </a:r>
            <a:r>
              <a:rPr lang="hu-HU" dirty="0"/>
              <a:t> </a:t>
            </a:r>
            <a:r>
              <a:rPr lang="hu-HU" dirty="0" err="1"/>
              <a:t>limitation</a:t>
            </a:r>
            <a:endParaRPr lang="en-GB" dirty="0"/>
          </a:p>
        </p:txBody>
      </p:sp>
      <p:sp>
        <p:nvSpPr>
          <p:cNvPr id="3" name="Tartalom helye 2">
            <a:extLst>
              <a:ext uri="{FF2B5EF4-FFF2-40B4-BE49-F238E27FC236}">
                <a16:creationId xmlns:a16="http://schemas.microsoft.com/office/drawing/2014/main" id="{80824483-4D9B-49F4-82E8-D3AD2FAE11E7}"/>
              </a:ext>
            </a:extLst>
          </p:cNvPr>
          <p:cNvSpPr>
            <a:spLocks noGrp="1"/>
          </p:cNvSpPr>
          <p:nvPr>
            <p:ph idx="1"/>
          </p:nvPr>
        </p:nvSpPr>
        <p:spPr/>
        <p:txBody>
          <a:bodyPr>
            <a:normAutofit/>
          </a:bodyPr>
          <a:lstStyle/>
          <a:p>
            <a:r>
              <a:rPr lang="en-GB" i="1" dirty="0"/>
              <a:t>An airline collects data from its passengers to make bookings to operate the flight properly. The airline will need data on: passengers’ seat numbers; special physical limitations, such as wheelchair needs; and special food requirements, such as kosher or halal food.</a:t>
            </a:r>
            <a:endParaRPr lang="hu-HU" i="1" dirty="0"/>
          </a:p>
          <a:p>
            <a:r>
              <a:rPr lang="en-GB" i="1" dirty="0"/>
              <a:t>If airlines are asked to transmit these data, which are contained in the Passenger Name Record, to the immigration authorities at the port of landing, these data are then being used for immigration control purposes, which differ from the initial data collection purpose.</a:t>
            </a:r>
            <a:endParaRPr lang="hu-HU" i="1" dirty="0"/>
          </a:p>
          <a:p>
            <a:r>
              <a:rPr lang="en-GB" i="1" dirty="0"/>
              <a:t>Transmission of these data to an immigration authority will therefore require a new and separate legal basis. </a:t>
            </a:r>
          </a:p>
        </p:txBody>
      </p:sp>
    </p:spTree>
    <p:extLst>
      <p:ext uri="{BB962C8B-B14F-4D97-AF65-F5344CB8AC3E}">
        <p14:creationId xmlns:p14="http://schemas.microsoft.com/office/powerpoint/2010/main" val="560142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DF42A-98B9-B147-AED3-F6C905D6E138}"/>
              </a:ext>
            </a:extLst>
          </p:cNvPr>
          <p:cNvSpPr>
            <a:spLocks noGrp="1"/>
          </p:cNvSpPr>
          <p:nvPr>
            <p:ph type="title"/>
          </p:nvPr>
        </p:nvSpPr>
        <p:spPr/>
        <p:txBody>
          <a:bodyPr/>
          <a:lstStyle/>
          <a:p>
            <a:r>
              <a:rPr lang="en-US" dirty="0"/>
              <a:t>Data minimization</a:t>
            </a:r>
          </a:p>
        </p:txBody>
      </p:sp>
      <p:sp>
        <p:nvSpPr>
          <p:cNvPr id="3" name="Content Placeholder 2">
            <a:extLst>
              <a:ext uri="{FF2B5EF4-FFF2-40B4-BE49-F238E27FC236}">
                <a16:creationId xmlns:a16="http://schemas.microsoft.com/office/drawing/2014/main" id="{05FC65AB-BF80-0B47-B78D-B94BC1EA9CB0}"/>
              </a:ext>
            </a:extLst>
          </p:cNvPr>
          <p:cNvSpPr>
            <a:spLocks noGrp="1"/>
          </p:cNvSpPr>
          <p:nvPr>
            <p:ph idx="1"/>
          </p:nvPr>
        </p:nvSpPr>
        <p:spPr/>
        <p:txBody>
          <a:bodyPr>
            <a:normAutofit/>
          </a:bodyPr>
          <a:lstStyle/>
          <a:p>
            <a:r>
              <a:rPr lang="en-US" dirty="0"/>
              <a:t>“adequate, relevant and limited to what is necessary in relation to the purposes for which they are processed”</a:t>
            </a:r>
          </a:p>
          <a:p>
            <a:pPr lvl="1"/>
            <a:r>
              <a:rPr lang="en-US" dirty="0"/>
              <a:t>Strictly limit the collection of data</a:t>
            </a:r>
            <a:endParaRPr lang="hu-HU" dirty="0"/>
          </a:p>
          <a:p>
            <a:pPr lvl="1"/>
            <a:r>
              <a:rPr lang="hu-HU" dirty="0" err="1"/>
              <a:t>Avoiding</a:t>
            </a:r>
            <a:r>
              <a:rPr lang="hu-HU" dirty="0"/>
              <a:t> the </a:t>
            </a:r>
            <a:r>
              <a:rPr lang="hu-HU" dirty="0" err="1"/>
              <a:t>processing</a:t>
            </a:r>
            <a:r>
              <a:rPr lang="hu-HU" dirty="0"/>
              <a:t> </a:t>
            </a:r>
            <a:r>
              <a:rPr lang="hu-HU" dirty="0" err="1"/>
              <a:t>personal</a:t>
            </a:r>
            <a:r>
              <a:rPr lang="hu-HU" dirty="0"/>
              <a:t> </a:t>
            </a:r>
            <a:r>
              <a:rPr lang="hu-HU" dirty="0" err="1"/>
              <a:t>data</a:t>
            </a:r>
            <a:r>
              <a:rPr lang="hu-HU" dirty="0"/>
              <a:t> </a:t>
            </a:r>
            <a:r>
              <a:rPr lang="hu-HU" dirty="0" err="1"/>
              <a:t>whenever</a:t>
            </a:r>
            <a:r>
              <a:rPr lang="hu-HU" dirty="0"/>
              <a:t> </a:t>
            </a:r>
            <a:r>
              <a:rPr lang="hu-HU" dirty="0" err="1"/>
              <a:t>possible</a:t>
            </a:r>
            <a:endParaRPr lang="en-US" dirty="0"/>
          </a:p>
          <a:p>
            <a:pPr lvl="1"/>
            <a:r>
              <a:rPr lang="en-US" dirty="0"/>
              <a:t>(pseudonymization/anonymization) </a:t>
            </a:r>
          </a:p>
          <a:p>
            <a:pPr lvl="1"/>
            <a:endParaRPr lang="en-US" dirty="0"/>
          </a:p>
          <a:p>
            <a:endParaRPr lang="en-US" dirty="0"/>
          </a:p>
          <a:p>
            <a:endParaRPr lang="en-US" dirty="0"/>
          </a:p>
        </p:txBody>
      </p:sp>
    </p:spTree>
    <p:extLst>
      <p:ext uri="{BB962C8B-B14F-4D97-AF65-F5344CB8AC3E}">
        <p14:creationId xmlns:p14="http://schemas.microsoft.com/office/powerpoint/2010/main" val="1268936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56896B5-AFF4-4620-A7B2-C43C737CCCB6}"/>
              </a:ext>
            </a:extLst>
          </p:cNvPr>
          <p:cNvSpPr>
            <a:spLocks noGrp="1"/>
          </p:cNvSpPr>
          <p:nvPr>
            <p:ph type="title"/>
          </p:nvPr>
        </p:nvSpPr>
        <p:spPr/>
        <p:txBody>
          <a:bodyPr/>
          <a:lstStyle/>
          <a:p>
            <a:r>
              <a:rPr lang="hu-HU" dirty="0" err="1"/>
              <a:t>Example</a:t>
            </a:r>
            <a:r>
              <a:rPr lang="hu-HU" dirty="0"/>
              <a:t> for </a:t>
            </a:r>
            <a:r>
              <a:rPr lang="hu-HU" dirty="0" err="1"/>
              <a:t>data</a:t>
            </a:r>
            <a:r>
              <a:rPr lang="hu-HU" dirty="0"/>
              <a:t> </a:t>
            </a:r>
            <a:r>
              <a:rPr lang="hu-HU" dirty="0" err="1"/>
              <a:t>minimization</a:t>
            </a:r>
            <a:endParaRPr lang="en-GB" dirty="0"/>
          </a:p>
        </p:txBody>
      </p:sp>
      <p:sp>
        <p:nvSpPr>
          <p:cNvPr id="3" name="Tartalom helye 2">
            <a:extLst>
              <a:ext uri="{FF2B5EF4-FFF2-40B4-BE49-F238E27FC236}">
                <a16:creationId xmlns:a16="http://schemas.microsoft.com/office/drawing/2014/main" id="{BE8AC195-28D8-4A82-BFBD-B50B7582DA3F}"/>
              </a:ext>
            </a:extLst>
          </p:cNvPr>
          <p:cNvSpPr>
            <a:spLocks noGrp="1"/>
          </p:cNvSpPr>
          <p:nvPr>
            <p:ph idx="1"/>
          </p:nvPr>
        </p:nvSpPr>
        <p:spPr/>
        <p:txBody>
          <a:bodyPr/>
          <a:lstStyle/>
          <a:p>
            <a:r>
              <a:rPr lang="hu-HU" dirty="0"/>
              <a:t>Big </a:t>
            </a:r>
            <a:r>
              <a:rPr lang="hu-HU" dirty="0" err="1"/>
              <a:t>data</a:t>
            </a:r>
            <a:r>
              <a:rPr lang="hu-HU" dirty="0"/>
              <a:t> </a:t>
            </a:r>
            <a:r>
              <a:rPr lang="hu-HU" dirty="0" err="1"/>
              <a:t>analytics</a:t>
            </a:r>
            <a:endParaRPr lang="hu-HU" dirty="0"/>
          </a:p>
          <a:p>
            <a:r>
              <a:rPr lang="hu-HU" dirty="0" err="1"/>
              <a:t>Large</a:t>
            </a:r>
            <a:r>
              <a:rPr lang="hu-HU" dirty="0"/>
              <a:t> </a:t>
            </a:r>
            <a:r>
              <a:rPr lang="hu-HU" dirty="0" err="1"/>
              <a:t>volume</a:t>
            </a:r>
            <a:r>
              <a:rPr lang="hu-HU" dirty="0"/>
              <a:t> of </a:t>
            </a:r>
            <a:r>
              <a:rPr lang="hu-HU" dirty="0" err="1"/>
              <a:t>data</a:t>
            </a:r>
            <a:r>
              <a:rPr lang="hu-HU" dirty="0"/>
              <a:t> is </a:t>
            </a:r>
            <a:r>
              <a:rPr lang="hu-HU" dirty="0" err="1"/>
              <a:t>processed</a:t>
            </a:r>
            <a:endParaRPr lang="hu-HU" dirty="0"/>
          </a:p>
          <a:p>
            <a:r>
              <a:rPr lang="hu-HU" dirty="0" err="1"/>
              <a:t>data</a:t>
            </a:r>
            <a:r>
              <a:rPr lang="hu-HU" dirty="0"/>
              <a:t> is </a:t>
            </a:r>
            <a:r>
              <a:rPr lang="hu-HU" dirty="0" err="1"/>
              <a:t>collected</a:t>
            </a:r>
            <a:r>
              <a:rPr lang="hu-HU" dirty="0"/>
              <a:t> </a:t>
            </a:r>
            <a:r>
              <a:rPr lang="hu-HU" dirty="0" err="1"/>
              <a:t>before</a:t>
            </a:r>
            <a:r>
              <a:rPr lang="hu-HU" dirty="0"/>
              <a:t> </a:t>
            </a:r>
            <a:r>
              <a:rPr lang="hu-HU" dirty="0" err="1"/>
              <a:t>selected</a:t>
            </a:r>
            <a:r>
              <a:rPr lang="hu-HU" dirty="0"/>
              <a:t> (</a:t>
            </a:r>
            <a:r>
              <a:rPr lang="hu-HU" i="1" dirty="0"/>
              <a:t>„</a:t>
            </a:r>
            <a:r>
              <a:rPr lang="hu-HU" i="1" dirty="0" err="1"/>
              <a:t>might</a:t>
            </a:r>
            <a:r>
              <a:rPr lang="hu-HU" i="1" dirty="0"/>
              <a:t> be </a:t>
            </a:r>
            <a:r>
              <a:rPr lang="hu-HU" i="1" dirty="0" err="1"/>
              <a:t>good</a:t>
            </a:r>
            <a:r>
              <a:rPr lang="hu-HU" i="1" dirty="0"/>
              <a:t> for </a:t>
            </a:r>
            <a:r>
              <a:rPr lang="hu-HU" i="1" dirty="0" err="1"/>
              <a:t>future</a:t>
            </a:r>
            <a:r>
              <a:rPr lang="hu-HU" i="1" dirty="0"/>
              <a:t> </a:t>
            </a:r>
            <a:r>
              <a:rPr lang="hu-HU" i="1" dirty="0" err="1"/>
              <a:t>processing</a:t>
            </a:r>
            <a:r>
              <a:rPr lang="hu-HU" i="1" dirty="0"/>
              <a:t> </a:t>
            </a:r>
            <a:r>
              <a:rPr lang="hu-HU" i="1" dirty="0" err="1"/>
              <a:t>operations</a:t>
            </a:r>
            <a:r>
              <a:rPr lang="hu-HU" i="1" dirty="0"/>
              <a:t>”</a:t>
            </a:r>
            <a:r>
              <a:rPr lang="hu-HU" dirty="0"/>
              <a:t>)</a:t>
            </a:r>
          </a:p>
          <a:p>
            <a:r>
              <a:rPr lang="hu-HU" dirty="0" err="1"/>
              <a:t>Adequacy</a:t>
            </a:r>
            <a:r>
              <a:rPr lang="hu-HU" dirty="0"/>
              <a:t>, </a:t>
            </a:r>
            <a:r>
              <a:rPr lang="hu-HU" dirty="0" err="1"/>
              <a:t>relevancy</a:t>
            </a:r>
            <a:r>
              <a:rPr lang="hu-HU" dirty="0"/>
              <a:t> and </a:t>
            </a:r>
            <a:r>
              <a:rPr lang="hu-HU" dirty="0" err="1"/>
              <a:t>necessity</a:t>
            </a:r>
            <a:r>
              <a:rPr lang="hu-HU" dirty="0"/>
              <a:t> </a:t>
            </a:r>
            <a:r>
              <a:rPr lang="hu-HU" dirty="0" err="1"/>
              <a:t>might</a:t>
            </a:r>
            <a:r>
              <a:rPr lang="hu-HU" dirty="0"/>
              <a:t> be </a:t>
            </a:r>
            <a:r>
              <a:rPr lang="hu-HU" dirty="0" err="1"/>
              <a:t>justified</a:t>
            </a:r>
            <a:r>
              <a:rPr lang="hu-HU" dirty="0"/>
              <a:t> </a:t>
            </a:r>
            <a:r>
              <a:rPr lang="hu-HU" dirty="0" err="1"/>
              <a:t>only</a:t>
            </a:r>
            <a:r>
              <a:rPr lang="hu-HU" dirty="0"/>
              <a:t> </a:t>
            </a:r>
            <a:r>
              <a:rPr lang="hu-HU" dirty="0" err="1"/>
              <a:t>later</a:t>
            </a:r>
            <a:r>
              <a:rPr lang="hu-HU" dirty="0"/>
              <a:t> </a:t>
            </a:r>
            <a:r>
              <a:rPr lang="hu-HU" dirty="0" err="1"/>
              <a:t>stages</a:t>
            </a:r>
            <a:endParaRPr lang="hu-HU" dirty="0"/>
          </a:p>
          <a:p>
            <a:endParaRPr lang="en-GB" dirty="0"/>
          </a:p>
        </p:txBody>
      </p:sp>
    </p:spTree>
    <p:extLst>
      <p:ext uri="{BB962C8B-B14F-4D97-AF65-F5344CB8AC3E}">
        <p14:creationId xmlns:p14="http://schemas.microsoft.com/office/powerpoint/2010/main" val="1751762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D0297-3B99-B94E-8223-BB5CF19FCBBE}"/>
              </a:ext>
            </a:extLst>
          </p:cNvPr>
          <p:cNvSpPr>
            <a:spLocks noGrp="1"/>
          </p:cNvSpPr>
          <p:nvPr>
            <p:ph type="title"/>
          </p:nvPr>
        </p:nvSpPr>
        <p:spPr/>
        <p:txBody>
          <a:bodyPr/>
          <a:lstStyle/>
          <a:p>
            <a:r>
              <a:rPr lang="en-US" dirty="0"/>
              <a:t>Accuracy</a:t>
            </a:r>
          </a:p>
        </p:txBody>
      </p:sp>
      <p:sp>
        <p:nvSpPr>
          <p:cNvPr id="3" name="Content Placeholder 2">
            <a:extLst>
              <a:ext uri="{FF2B5EF4-FFF2-40B4-BE49-F238E27FC236}">
                <a16:creationId xmlns:a16="http://schemas.microsoft.com/office/drawing/2014/main" id="{0B03587C-BF1A-1E4F-8FE1-1C0573400642}"/>
              </a:ext>
            </a:extLst>
          </p:cNvPr>
          <p:cNvSpPr>
            <a:spLocks noGrp="1"/>
          </p:cNvSpPr>
          <p:nvPr>
            <p:ph idx="1"/>
          </p:nvPr>
        </p:nvSpPr>
        <p:spPr/>
        <p:txBody>
          <a:bodyPr>
            <a:normAutofit/>
          </a:bodyPr>
          <a:lstStyle/>
          <a:p>
            <a:r>
              <a:rPr lang="en-US" dirty="0"/>
              <a:t>“accurate and, where necessary, kept up to date; every reasonable step must be taken to ensure that personal data that are inaccurate, having regard to the purposes for which they are processed, are erased or rectified without delay”</a:t>
            </a:r>
          </a:p>
          <a:p>
            <a:r>
              <a:rPr lang="en-US" dirty="0"/>
              <a:t>data must be</a:t>
            </a:r>
            <a:endParaRPr lang="hu-HU" dirty="0"/>
          </a:p>
          <a:p>
            <a:pPr lvl="1"/>
            <a:r>
              <a:rPr lang="en-US" dirty="0"/>
              <a:t>adequate,</a:t>
            </a:r>
            <a:endParaRPr lang="hu-HU" dirty="0"/>
          </a:p>
          <a:p>
            <a:pPr lvl="1"/>
            <a:r>
              <a:rPr lang="en-US" dirty="0"/>
              <a:t>up to date,</a:t>
            </a:r>
            <a:endParaRPr lang="hu-HU" dirty="0"/>
          </a:p>
          <a:p>
            <a:pPr lvl="1"/>
            <a:r>
              <a:rPr lang="hu-HU" dirty="0"/>
              <a:t>r</a:t>
            </a:r>
            <a:r>
              <a:rPr lang="en-US" dirty="0" err="1"/>
              <a:t>elevant</a:t>
            </a:r>
            <a:endParaRPr lang="hu-HU" dirty="0"/>
          </a:p>
          <a:p>
            <a:pPr lvl="1"/>
            <a:r>
              <a:rPr lang="en-US" dirty="0"/>
              <a:t>not excessive for the purposes for which it is collected</a:t>
            </a:r>
          </a:p>
          <a:p>
            <a:r>
              <a:rPr lang="hu-HU" dirty="0"/>
              <a:t>i</a:t>
            </a:r>
            <a:r>
              <a:rPr lang="en-US" dirty="0" err="1"/>
              <a:t>rrelevant</a:t>
            </a:r>
            <a:r>
              <a:rPr lang="en-US" dirty="0"/>
              <a:t> data must not be collected and if it has been collected it must be discarded</a:t>
            </a:r>
          </a:p>
          <a:p>
            <a:endParaRPr lang="en-US" dirty="0"/>
          </a:p>
        </p:txBody>
      </p:sp>
    </p:spTree>
    <p:extLst>
      <p:ext uri="{BB962C8B-B14F-4D97-AF65-F5344CB8AC3E}">
        <p14:creationId xmlns:p14="http://schemas.microsoft.com/office/powerpoint/2010/main" val="2137350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FBB60AF-F3B8-411A-BEC7-54E85881904E}"/>
              </a:ext>
            </a:extLst>
          </p:cNvPr>
          <p:cNvSpPr>
            <a:spLocks noGrp="1"/>
          </p:cNvSpPr>
          <p:nvPr>
            <p:ph type="title"/>
          </p:nvPr>
        </p:nvSpPr>
        <p:spPr/>
        <p:txBody>
          <a:bodyPr/>
          <a:lstStyle/>
          <a:p>
            <a:r>
              <a:rPr lang="hu-HU" dirty="0" err="1"/>
              <a:t>Example</a:t>
            </a:r>
            <a:r>
              <a:rPr lang="hu-HU" dirty="0"/>
              <a:t> for </a:t>
            </a:r>
            <a:r>
              <a:rPr lang="hu-HU" dirty="0" err="1"/>
              <a:t>accuracy</a:t>
            </a:r>
            <a:endParaRPr lang="en-GB" dirty="0"/>
          </a:p>
        </p:txBody>
      </p:sp>
      <p:sp>
        <p:nvSpPr>
          <p:cNvPr id="3" name="Tartalom helye 2">
            <a:extLst>
              <a:ext uri="{FF2B5EF4-FFF2-40B4-BE49-F238E27FC236}">
                <a16:creationId xmlns:a16="http://schemas.microsoft.com/office/drawing/2014/main" id="{56017D39-0740-4852-97D5-BF348374415B}"/>
              </a:ext>
            </a:extLst>
          </p:cNvPr>
          <p:cNvSpPr>
            <a:spLocks noGrp="1"/>
          </p:cNvSpPr>
          <p:nvPr>
            <p:ph idx="1"/>
          </p:nvPr>
        </p:nvSpPr>
        <p:spPr/>
        <p:txBody>
          <a:bodyPr/>
          <a:lstStyle/>
          <a:p>
            <a:r>
              <a:rPr lang="hu-HU" dirty="0" err="1"/>
              <a:t>Checking</a:t>
            </a:r>
            <a:r>
              <a:rPr lang="hu-HU" dirty="0"/>
              <a:t> the </a:t>
            </a:r>
            <a:r>
              <a:rPr lang="hu-HU" dirty="0" err="1"/>
              <a:t>accuracy</a:t>
            </a:r>
            <a:r>
              <a:rPr lang="hu-HU" dirty="0"/>
              <a:t> of </a:t>
            </a:r>
            <a:r>
              <a:rPr lang="hu-HU" dirty="0" err="1"/>
              <a:t>data</a:t>
            </a:r>
            <a:endParaRPr lang="hu-HU" dirty="0"/>
          </a:p>
          <a:p>
            <a:pPr lvl="1"/>
            <a:r>
              <a:rPr lang="hu-HU" dirty="0"/>
              <a:t>At the bank for </a:t>
            </a:r>
            <a:r>
              <a:rPr lang="hu-HU" dirty="0" err="1"/>
              <a:t>creditworthiness</a:t>
            </a:r>
            <a:endParaRPr lang="hu-HU" dirty="0"/>
          </a:p>
          <a:p>
            <a:pPr lvl="1"/>
            <a:r>
              <a:rPr lang="hu-HU" dirty="0"/>
              <a:t>For </a:t>
            </a:r>
            <a:r>
              <a:rPr lang="hu-HU" dirty="0" err="1"/>
              <a:t>public</a:t>
            </a:r>
            <a:r>
              <a:rPr lang="hu-HU" dirty="0"/>
              <a:t> </a:t>
            </a:r>
            <a:r>
              <a:rPr lang="hu-HU" dirty="0" err="1"/>
              <a:t>registers</a:t>
            </a:r>
            <a:endParaRPr lang="hu-HU" dirty="0"/>
          </a:p>
          <a:p>
            <a:pPr lvl="1"/>
            <a:r>
              <a:rPr lang="hu-HU" dirty="0"/>
              <a:t>For </a:t>
            </a:r>
            <a:r>
              <a:rPr lang="hu-HU" dirty="0" err="1"/>
              <a:t>security</a:t>
            </a:r>
            <a:r>
              <a:rPr lang="hu-HU" dirty="0"/>
              <a:t> </a:t>
            </a:r>
            <a:r>
              <a:rPr lang="hu-HU" dirty="0" err="1"/>
              <a:t>reasons</a:t>
            </a:r>
            <a:endParaRPr lang="hu-HU" dirty="0"/>
          </a:p>
          <a:p>
            <a:pPr lvl="1"/>
            <a:r>
              <a:rPr lang="hu-HU" dirty="0"/>
              <a:t>Etc.</a:t>
            </a:r>
            <a:endParaRPr lang="en-GB" dirty="0"/>
          </a:p>
        </p:txBody>
      </p:sp>
    </p:spTree>
    <p:extLst>
      <p:ext uri="{BB962C8B-B14F-4D97-AF65-F5344CB8AC3E}">
        <p14:creationId xmlns:p14="http://schemas.microsoft.com/office/powerpoint/2010/main" val="4060460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D461A-9B67-E14F-8B3C-A45ECDF19CEF}"/>
              </a:ext>
            </a:extLst>
          </p:cNvPr>
          <p:cNvSpPr>
            <a:spLocks noGrp="1"/>
          </p:cNvSpPr>
          <p:nvPr>
            <p:ph type="title"/>
          </p:nvPr>
        </p:nvSpPr>
        <p:spPr/>
        <p:txBody>
          <a:bodyPr/>
          <a:lstStyle/>
          <a:p>
            <a:r>
              <a:rPr lang="en-US" dirty="0"/>
              <a:t>Storage limitation</a:t>
            </a:r>
          </a:p>
        </p:txBody>
      </p:sp>
      <p:sp>
        <p:nvSpPr>
          <p:cNvPr id="3" name="Content Placeholder 2">
            <a:extLst>
              <a:ext uri="{FF2B5EF4-FFF2-40B4-BE49-F238E27FC236}">
                <a16:creationId xmlns:a16="http://schemas.microsoft.com/office/drawing/2014/main" id="{D7D2B58E-2A2B-7743-A97B-64F23E39F507}"/>
              </a:ext>
            </a:extLst>
          </p:cNvPr>
          <p:cNvSpPr>
            <a:spLocks noGrp="1"/>
          </p:cNvSpPr>
          <p:nvPr>
            <p:ph idx="1"/>
          </p:nvPr>
        </p:nvSpPr>
        <p:spPr/>
        <p:txBody>
          <a:bodyPr>
            <a:normAutofit/>
          </a:bodyPr>
          <a:lstStyle/>
          <a:p>
            <a:r>
              <a:rPr lang="en-US" dirty="0"/>
              <a:t>“kept in a form which permits identification of data subjects for no longer than is necessary for the purposes for which the personal data are processed…”</a:t>
            </a:r>
          </a:p>
          <a:p>
            <a:r>
              <a:rPr lang="en-US" dirty="0"/>
              <a:t>data must be erased or </a:t>
            </a:r>
            <a:r>
              <a:rPr lang="en-US" dirty="0" err="1"/>
              <a:t>anonymised</a:t>
            </a:r>
            <a:r>
              <a:rPr lang="en-US" dirty="0"/>
              <a:t> when the purposes have been served </a:t>
            </a:r>
          </a:p>
          <a:p>
            <a:r>
              <a:rPr lang="en-US" dirty="0"/>
              <a:t>Recital 39</a:t>
            </a:r>
            <a:r>
              <a:rPr lang="hu-HU" dirty="0"/>
              <a:t>:</a:t>
            </a:r>
            <a:r>
              <a:rPr lang="en-US" dirty="0"/>
              <a:t> “time limits should be established by the controller for erasure or for a periodic review” </a:t>
            </a:r>
          </a:p>
          <a:p>
            <a:r>
              <a:rPr lang="en-US" dirty="0"/>
              <a:t>Exception: archiving data for public interest, scientific or historical purposes, or for statistical use </a:t>
            </a:r>
            <a:endParaRPr lang="hu-HU" dirty="0"/>
          </a:p>
          <a:p>
            <a:r>
              <a:rPr lang="hu-HU" dirty="0" err="1"/>
              <a:t>Technical</a:t>
            </a:r>
            <a:r>
              <a:rPr lang="hu-HU" dirty="0"/>
              <a:t> and </a:t>
            </a:r>
            <a:r>
              <a:rPr lang="hu-HU" dirty="0" err="1"/>
              <a:t>organizational</a:t>
            </a:r>
            <a:r>
              <a:rPr lang="hu-HU" dirty="0"/>
              <a:t> </a:t>
            </a:r>
            <a:r>
              <a:rPr lang="hu-HU" dirty="0" err="1"/>
              <a:t>measures</a:t>
            </a:r>
            <a:r>
              <a:rPr lang="hu-HU" dirty="0"/>
              <a:t> </a:t>
            </a:r>
            <a:r>
              <a:rPr lang="hu-HU" dirty="0" err="1"/>
              <a:t>should</a:t>
            </a:r>
            <a:r>
              <a:rPr lang="hu-HU" dirty="0"/>
              <a:t> be </a:t>
            </a:r>
            <a:r>
              <a:rPr lang="hu-HU" dirty="0" err="1"/>
              <a:t>implemented</a:t>
            </a:r>
            <a:endParaRPr lang="en-US" dirty="0"/>
          </a:p>
          <a:p>
            <a:pPr lvl="1"/>
            <a:endParaRPr lang="en-US" dirty="0"/>
          </a:p>
          <a:p>
            <a:pPr lvl="1"/>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91080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63D8-A7EB-4F4D-A1D8-685EFBD81807}"/>
              </a:ext>
            </a:extLst>
          </p:cNvPr>
          <p:cNvSpPr>
            <a:spLocks noGrp="1"/>
          </p:cNvSpPr>
          <p:nvPr>
            <p:ph type="title"/>
          </p:nvPr>
        </p:nvSpPr>
        <p:spPr/>
        <p:txBody>
          <a:bodyPr/>
          <a:lstStyle/>
          <a:p>
            <a:r>
              <a:rPr lang="en-US" dirty="0"/>
              <a:t>Integrity and confidentiality</a:t>
            </a:r>
          </a:p>
        </p:txBody>
      </p:sp>
      <p:sp>
        <p:nvSpPr>
          <p:cNvPr id="3" name="Content Placeholder 2">
            <a:extLst>
              <a:ext uri="{FF2B5EF4-FFF2-40B4-BE49-F238E27FC236}">
                <a16:creationId xmlns:a16="http://schemas.microsoft.com/office/drawing/2014/main" id="{A1590F29-0EFD-DF44-B539-B3B18EB27CAA}"/>
              </a:ext>
            </a:extLst>
          </p:cNvPr>
          <p:cNvSpPr>
            <a:spLocks noGrp="1"/>
          </p:cNvSpPr>
          <p:nvPr>
            <p:ph idx="1"/>
          </p:nvPr>
        </p:nvSpPr>
        <p:spPr/>
        <p:txBody>
          <a:bodyPr>
            <a:normAutofit/>
          </a:bodyPr>
          <a:lstStyle/>
          <a:p>
            <a:r>
              <a:rPr lang="hu-HU" dirty="0"/>
              <a:t>„…</a:t>
            </a:r>
            <a:r>
              <a:rPr lang="en-US" dirty="0"/>
              <a:t>processed in a manner that ensures appropriate security of the personal data, including protection against </a:t>
            </a:r>
            <a:r>
              <a:rPr lang="en-US" dirty="0" err="1"/>
              <a:t>unauthorised</a:t>
            </a:r>
            <a:r>
              <a:rPr lang="en-US" dirty="0"/>
              <a:t> or unlawful processing and against accidental loss, destruction or damage, using appropriate technical or </a:t>
            </a:r>
            <a:r>
              <a:rPr lang="en-US" dirty="0" err="1"/>
              <a:t>organisational</a:t>
            </a:r>
            <a:r>
              <a:rPr lang="en-US" dirty="0"/>
              <a:t> measures</a:t>
            </a:r>
            <a:r>
              <a:rPr lang="hu-HU" dirty="0"/>
              <a:t>.”</a:t>
            </a:r>
            <a:endParaRPr lang="en-US" dirty="0"/>
          </a:p>
          <a:p>
            <a:r>
              <a:rPr lang="en-US" dirty="0"/>
              <a:t>Implementation of appropriate technical or </a:t>
            </a:r>
            <a:r>
              <a:rPr lang="en-US" dirty="0" err="1"/>
              <a:t>organisational</a:t>
            </a:r>
            <a:r>
              <a:rPr lang="en-US" dirty="0"/>
              <a:t> measures </a:t>
            </a:r>
          </a:p>
          <a:p>
            <a:r>
              <a:rPr lang="en-US" dirty="0"/>
              <a:t>against accidental, </a:t>
            </a:r>
            <a:r>
              <a:rPr lang="en-US" dirty="0" err="1"/>
              <a:t>unauthorised</a:t>
            </a:r>
            <a:r>
              <a:rPr lang="en-US" dirty="0"/>
              <a:t> or unlawful access, use, modification, disclosure, loss, destruction or damage </a:t>
            </a:r>
          </a:p>
          <a:p>
            <a:r>
              <a:rPr lang="en-US" dirty="0"/>
              <a:t>E.g. pseudonymization/anonymization</a:t>
            </a:r>
          </a:p>
        </p:txBody>
      </p:sp>
    </p:spTree>
    <p:extLst>
      <p:ext uri="{BB962C8B-B14F-4D97-AF65-F5344CB8AC3E}">
        <p14:creationId xmlns:p14="http://schemas.microsoft.com/office/powerpoint/2010/main" val="2732632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97BAD9A-FD67-4920-8866-3B451CA4B758}"/>
              </a:ext>
            </a:extLst>
          </p:cNvPr>
          <p:cNvSpPr>
            <a:spLocks noGrp="1"/>
          </p:cNvSpPr>
          <p:nvPr>
            <p:ph type="title"/>
          </p:nvPr>
        </p:nvSpPr>
        <p:spPr/>
        <p:txBody>
          <a:bodyPr/>
          <a:lstStyle/>
          <a:p>
            <a:r>
              <a:rPr lang="hu-HU" dirty="0" err="1"/>
              <a:t>Example</a:t>
            </a:r>
            <a:r>
              <a:rPr lang="hu-HU" dirty="0"/>
              <a:t> for </a:t>
            </a:r>
            <a:r>
              <a:rPr lang="hu-HU" dirty="0" err="1"/>
              <a:t>storage</a:t>
            </a:r>
            <a:r>
              <a:rPr lang="hu-HU" dirty="0"/>
              <a:t> </a:t>
            </a:r>
            <a:r>
              <a:rPr lang="hu-HU" dirty="0" err="1"/>
              <a:t>limitation</a:t>
            </a:r>
            <a:endParaRPr lang="en-GB" dirty="0"/>
          </a:p>
        </p:txBody>
      </p:sp>
      <p:sp>
        <p:nvSpPr>
          <p:cNvPr id="3" name="Tartalom helye 2">
            <a:extLst>
              <a:ext uri="{FF2B5EF4-FFF2-40B4-BE49-F238E27FC236}">
                <a16:creationId xmlns:a16="http://schemas.microsoft.com/office/drawing/2014/main" id="{0DD29FDA-AC28-4883-AC49-512D65A3837D}"/>
              </a:ext>
            </a:extLst>
          </p:cNvPr>
          <p:cNvSpPr>
            <a:spLocks noGrp="1"/>
          </p:cNvSpPr>
          <p:nvPr>
            <p:ph idx="1"/>
          </p:nvPr>
        </p:nvSpPr>
        <p:spPr/>
        <p:txBody>
          <a:bodyPr/>
          <a:lstStyle/>
          <a:p>
            <a:r>
              <a:rPr lang="hu-HU" dirty="0"/>
              <a:t>Research project</a:t>
            </a:r>
          </a:p>
          <a:p>
            <a:r>
              <a:rPr lang="hu-HU" dirty="0" err="1"/>
              <a:t>Pilots</a:t>
            </a:r>
            <a:r>
              <a:rPr lang="hu-HU" dirty="0"/>
              <a:t>, </a:t>
            </a:r>
            <a:r>
              <a:rPr lang="hu-HU" dirty="0" err="1"/>
              <a:t>tests</a:t>
            </a:r>
            <a:r>
              <a:rPr lang="hu-HU" dirty="0"/>
              <a:t> </a:t>
            </a:r>
            <a:r>
              <a:rPr lang="hu-HU" dirty="0" err="1"/>
              <a:t>with</a:t>
            </a:r>
            <a:r>
              <a:rPr lang="hu-HU" dirty="0"/>
              <a:t> </a:t>
            </a:r>
            <a:r>
              <a:rPr lang="hu-HU" dirty="0" err="1"/>
              <a:t>research</a:t>
            </a:r>
            <a:r>
              <a:rPr lang="hu-HU" dirty="0"/>
              <a:t> </a:t>
            </a:r>
            <a:r>
              <a:rPr lang="hu-HU" dirty="0" err="1"/>
              <a:t>participants</a:t>
            </a:r>
            <a:endParaRPr lang="hu-HU" dirty="0"/>
          </a:p>
          <a:p>
            <a:r>
              <a:rPr lang="hu-HU" dirty="0" err="1"/>
              <a:t>Their</a:t>
            </a:r>
            <a:r>
              <a:rPr lang="hu-HU" dirty="0"/>
              <a:t> </a:t>
            </a:r>
            <a:r>
              <a:rPr lang="hu-HU" dirty="0" err="1"/>
              <a:t>data</a:t>
            </a:r>
            <a:r>
              <a:rPr lang="hu-HU" dirty="0"/>
              <a:t> is </a:t>
            </a:r>
            <a:r>
              <a:rPr lang="hu-HU" dirty="0" err="1"/>
              <a:t>used</a:t>
            </a:r>
            <a:r>
              <a:rPr lang="hu-HU" dirty="0"/>
              <a:t> for </a:t>
            </a:r>
            <a:r>
              <a:rPr lang="hu-HU" dirty="0" err="1"/>
              <a:t>research</a:t>
            </a:r>
            <a:r>
              <a:rPr lang="hu-HU" dirty="0"/>
              <a:t> </a:t>
            </a:r>
            <a:r>
              <a:rPr lang="hu-HU" dirty="0" err="1"/>
              <a:t>purposes</a:t>
            </a:r>
            <a:endParaRPr lang="hu-HU" dirty="0"/>
          </a:p>
          <a:p>
            <a:r>
              <a:rPr lang="hu-HU" dirty="0"/>
              <a:t>Project is </a:t>
            </a:r>
            <a:r>
              <a:rPr lang="hu-HU" dirty="0" err="1"/>
              <a:t>concluding</a:t>
            </a:r>
            <a:r>
              <a:rPr lang="hu-HU" dirty="0"/>
              <a:t>: </a:t>
            </a:r>
            <a:r>
              <a:rPr lang="hu-HU" dirty="0" err="1"/>
              <a:t>data</a:t>
            </a:r>
            <a:r>
              <a:rPr lang="hu-HU" dirty="0"/>
              <a:t> must be </a:t>
            </a:r>
            <a:r>
              <a:rPr lang="hu-HU" dirty="0" err="1"/>
              <a:t>deleted</a:t>
            </a:r>
            <a:r>
              <a:rPr lang="hu-HU" dirty="0"/>
              <a:t> </a:t>
            </a:r>
            <a:r>
              <a:rPr lang="hu-HU" dirty="0" err="1"/>
              <a:t>or</a:t>
            </a:r>
            <a:r>
              <a:rPr lang="hu-HU" dirty="0"/>
              <a:t> </a:t>
            </a:r>
            <a:r>
              <a:rPr lang="hu-HU" dirty="0" err="1"/>
              <a:t>anonymised</a:t>
            </a:r>
            <a:endParaRPr lang="en-GB" dirty="0"/>
          </a:p>
        </p:txBody>
      </p:sp>
    </p:spTree>
    <p:extLst>
      <p:ext uri="{BB962C8B-B14F-4D97-AF65-F5344CB8AC3E}">
        <p14:creationId xmlns:p14="http://schemas.microsoft.com/office/powerpoint/2010/main" val="1890492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6CF0A09-B049-44F6-9A51-90F4F25A9D7C}"/>
              </a:ext>
            </a:extLst>
          </p:cNvPr>
          <p:cNvSpPr>
            <a:spLocks noGrp="1"/>
          </p:cNvSpPr>
          <p:nvPr>
            <p:ph type="title"/>
          </p:nvPr>
        </p:nvSpPr>
        <p:spPr/>
        <p:txBody>
          <a:bodyPr/>
          <a:lstStyle/>
          <a:p>
            <a:r>
              <a:rPr lang="hu-HU" dirty="0" err="1"/>
              <a:t>Example</a:t>
            </a:r>
            <a:r>
              <a:rPr lang="hu-HU" dirty="0"/>
              <a:t> for </a:t>
            </a:r>
            <a:r>
              <a:rPr lang="hu-HU" dirty="0" err="1"/>
              <a:t>integrity</a:t>
            </a:r>
            <a:r>
              <a:rPr lang="hu-HU" dirty="0"/>
              <a:t> and </a:t>
            </a:r>
            <a:r>
              <a:rPr lang="hu-HU" dirty="0" err="1"/>
              <a:t>confidentiality</a:t>
            </a:r>
            <a:endParaRPr lang="en-GB" dirty="0"/>
          </a:p>
        </p:txBody>
      </p:sp>
      <p:sp>
        <p:nvSpPr>
          <p:cNvPr id="3" name="Tartalom helye 2">
            <a:extLst>
              <a:ext uri="{FF2B5EF4-FFF2-40B4-BE49-F238E27FC236}">
                <a16:creationId xmlns:a16="http://schemas.microsoft.com/office/drawing/2014/main" id="{71C17B37-94BA-40A1-8EA8-B59BD40129EA}"/>
              </a:ext>
            </a:extLst>
          </p:cNvPr>
          <p:cNvSpPr>
            <a:spLocks noGrp="1"/>
          </p:cNvSpPr>
          <p:nvPr>
            <p:ph idx="1"/>
          </p:nvPr>
        </p:nvSpPr>
        <p:spPr/>
        <p:txBody>
          <a:bodyPr>
            <a:normAutofit/>
          </a:bodyPr>
          <a:lstStyle/>
          <a:p>
            <a:r>
              <a:rPr lang="en-US" dirty="0"/>
              <a:t>“Thomas Smith, born 24 June 1953, is the father of a family of three children, one boy and two girls”</a:t>
            </a:r>
          </a:p>
          <a:p>
            <a:r>
              <a:rPr lang="en-US" dirty="0" err="1"/>
              <a:t>pseudonymised</a:t>
            </a:r>
            <a:r>
              <a:rPr lang="en-US" dirty="0"/>
              <a:t> versions:</a:t>
            </a:r>
          </a:p>
          <a:p>
            <a:r>
              <a:rPr lang="en-US" dirty="0"/>
              <a:t>“T.S. 1953 is the father of a family of three children, ABC boys and XYZ girls”;</a:t>
            </a:r>
          </a:p>
          <a:p>
            <a:r>
              <a:rPr lang="en-US" dirty="0"/>
              <a:t>“1357 is the parent of a family of ABC children, XYZ boys and 123 girls”</a:t>
            </a:r>
          </a:p>
          <a:p>
            <a:r>
              <a:rPr lang="en-US" dirty="0"/>
              <a:t>If the encryption key is accessible, these information remain personal data</a:t>
            </a:r>
            <a:endParaRPr lang="en-GB" dirty="0"/>
          </a:p>
        </p:txBody>
      </p:sp>
    </p:spTree>
    <p:extLst>
      <p:ext uri="{BB962C8B-B14F-4D97-AF65-F5344CB8AC3E}">
        <p14:creationId xmlns:p14="http://schemas.microsoft.com/office/powerpoint/2010/main" val="3671616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1B91B-5864-7441-8480-D03455C67936}"/>
              </a:ext>
            </a:extLst>
          </p:cNvPr>
          <p:cNvSpPr>
            <a:spLocks noGrp="1"/>
          </p:cNvSpPr>
          <p:nvPr>
            <p:ph type="title"/>
          </p:nvPr>
        </p:nvSpPr>
        <p:spPr/>
        <p:txBody>
          <a:bodyPr/>
          <a:lstStyle/>
          <a:p>
            <a:r>
              <a:rPr lang="en-US" dirty="0"/>
              <a:t>The accountability principle</a:t>
            </a:r>
          </a:p>
        </p:txBody>
      </p:sp>
      <p:sp>
        <p:nvSpPr>
          <p:cNvPr id="3" name="Content Placeholder 2">
            <a:extLst>
              <a:ext uri="{FF2B5EF4-FFF2-40B4-BE49-F238E27FC236}">
                <a16:creationId xmlns:a16="http://schemas.microsoft.com/office/drawing/2014/main" id="{E95E1F34-A57F-6D45-9DE9-525D3EA2F0EC}"/>
              </a:ext>
            </a:extLst>
          </p:cNvPr>
          <p:cNvSpPr>
            <a:spLocks noGrp="1"/>
          </p:cNvSpPr>
          <p:nvPr>
            <p:ph idx="1"/>
          </p:nvPr>
        </p:nvSpPr>
        <p:spPr/>
        <p:txBody>
          <a:bodyPr>
            <a:normAutofit/>
          </a:bodyPr>
          <a:lstStyle/>
          <a:p>
            <a:r>
              <a:rPr lang="hu-HU" dirty="0"/>
              <a:t>„The </a:t>
            </a:r>
            <a:r>
              <a:rPr lang="en-US" dirty="0"/>
              <a:t>controller is responsible for, and be able to demonstrate compliance with, the personal data processing principles</a:t>
            </a:r>
            <a:r>
              <a:rPr lang="hu-HU" dirty="0"/>
              <a:t>.”</a:t>
            </a:r>
            <a:endParaRPr lang="en-US" dirty="0"/>
          </a:p>
          <a:p>
            <a:r>
              <a:rPr lang="en-US" dirty="0"/>
              <a:t>Active and continuous demonstration of compliance</a:t>
            </a:r>
          </a:p>
          <a:p>
            <a:r>
              <a:rPr lang="en-US" dirty="0"/>
              <a:t>Controller must implement the appropriate technical and organizational measures</a:t>
            </a:r>
          </a:p>
          <a:p>
            <a:pPr lvl="1"/>
            <a:r>
              <a:rPr lang="en-US" dirty="0"/>
              <a:t>Which guarantee that data protection rules are adhered to in the context of processing operations </a:t>
            </a:r>
          </a:p>
          <a:p>
            <a:pPr lvl="1"/>
            <a:r>
              <a:rPr lang="en-US" dirty="0"/>
              <a:t>Including documentation which demonstrates to data subjects and to supervisory authorities the measures that have been taken to achieve compliance with the data protection rules </a:t>
            </a:r>
          </a:p>
          <a:p>
            <a:r>
              <a:rPr lang="en-US" dirty="0"/>
              <a:t>Processors are also expected to be accountable</a:t>
            </a:r>
          </a:p>
          <a:p>
            <a:endParaRPr lang="en-US" dirty="0"/>
          </a:p>
        </p:txBody>
      </p:sp>
    </p:spTree>
    <p:extLst>
      <p:ext uri="{BB962C8B-B14F-4D97-AF65-F5344CB8AC3E}">
        <p14:creationId xmlns:p14="http://schemas.microsoft.com/office/powerpoint/2010/main" val="1430614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0C2A094-AA7C-4CA5-B00D-8E10F4CB13E5}"/>
              </a:ext>
            </a:extLst>
          </p:cNvPr>
          <p:cNvSpPr>
            <a:spLocks noGrp="1"/>
          </p:cNvSpPr>
          <p:nvPr>
            <p:ph type="title"/>
          </p:nvPr>
        </p:nvSpPr>
        <p:spPr/>
        <p:txBody>
          <a:bodyPr/>
          <a:lstStyle/>
          <a:p>
            <a:r>
              <a:rPr lang="hu-HU" dirty="0" err="1"/>
              <a:t>Example</a:t>
            </a:r>
            <a:r>
              <a:rPr lang="hu-HU" dirty="0"/>
              <a:t> for </a:t>
            </a:r>
            <a:r>
              <a:rPr lang="hu-HU" dirty="0" err="1"/>
              <a:t>accountability</a:t>
            </a:r>
            <a:endParaRPr lang="en-GB" dirty="0"/>
          </a:p>
        </p:txBody>
      </p:sp>
      <p:sp>
        <p:nvSpPr>
          <p:cNvPr id="3" name="Tartalom helye 2">
            <a:extLst>
              <a:ext uri="{FF2B5EF4-FFF2-40B4-BE49-F238E27FC236}">
                <a16:creationId xmlns:a16="http://schemas.microsoft.com/office/drawing/2014/main" id="{B256AB0D-D61D-481D-863C-328FA61674C5}"/>
              </a:ext>
            </a:extLst>
          </p:cNvPr>
          <p:cNvSpPr>
            <a:spLocks noGrp="1"/>
          </p:cNvSpPr>
          <p:nvPr>
            <p:ph idx="1"/>
          </p:nvPr>
        </p:nvSpPr>
        <p:spPr/>
        <p:txBody>
          <a:bodyPr>
            <a:normAutofit/>
          </a:bodyPr>
          <a:lstStyle/>
          <a:p>
            <a:r>
              <a:rPr lang="en-GB" dirty="0"/>
              <a:t>Maintaining proofs of compliance:</a:t>
            </a:r>
          </a:p>
          <a:p>
            <a:pPr lvl="1"/>
            <a:r>
              <a:rPr lang="en-GB" dirty="0"/>
              <a:t>Logs</a:t>
            </a:r>
          </a:p>
          <a:p>
            <a:pPr lvl="1"/>
            <a:r>
              <a:rPr lang="en-GB" dirty="0"/>
              <a:t>Reports</a:t>
            </a:r>
          </a:p>
          <a:p>
            <a:pPr lvl="1"/>
            <a:r>
              <a:rPr lang="en-GB" dirty="0"/>
              <a:t>Policies</a:t>
            </a:r>
          </a:p>
          <a:p>
            <a:pPr lvl="1"/>
            <a:r>
              <a:rPr lang="en-GB" dirty="0"/>
              <a:t>DPIA reports</a:t>
            </a:r>
          </a:p>
          <a:p>
            <a:r>
              <a:rPr lang="en-GB" dirty="0"/>
              <a:t>Engagement of a DPO</a:t>
            </a:r>
          </a:p>
          <a:p>
            <a:r>
              <a:rPr lang="en-GB" dirty="0"/>
              <a:t>Data protection by design and by default</a:t>
            </a:r>
          </a:p>
          <a:p>
            <a:r>
              <a:rPr lang="en-GB" dirty="0"/>
              <a:t>Codes of conduct</a:t>
            </a:r>
          </a:p>
          <a:p>
            <a:r>
              <a:rPr lang="en-GB" dirty="0"/>
              <a:t>Etc.</a:t>
            </a:r>
          </a:p>
        </p:txBody>
      </p:sp>
    </p:spTree>
    <p:extLst>
      <p:ext uri="{BB962C8B-B14F-4D97-AF65-F5344CB8AC3E}">
        <p14:creationId xmlns:p14="http://schemas.microsoft.com/office/powerpoint/2010/main" val="3631956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D0E7D87-C881-154B-8CAE-65ED3088CB8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37597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normAutofit fontScale="92500" lnSpcReduction="10000"/>
          </a:bodyPr>
          <a:lstStyle/>
          <a:p>
            <a:pPr marL="514350" indent="-514350">
              <a:buFont typeface="+mj-lt"/>
              <a:buAutoNum type="arabicPeriod"/>
            </a:pPr>
            <a:r>
              <a:rPr lang="hu-HU" dirty="0" err="1">
                <a:solidFill>
                  <a:srgbClr val="00B050"/>
                </a:solidFill>
              </a:rPr>
              <a:t>Principles</a:t>
            </a:r>
            <a:r>
              <a:rPr lang="hu-HU" dirty="0">
                <a:solidFill>
                  <a:srgbClr val="00B050"/>
                </a:solidFill>
              </a:rPr>
              <a:t> of </a:t>
            </a:r>
            <a:r>
              <a:rPr lang="hu-HU" dirty="0" err="1">
                <a:solidFill>
                  <a:srgbClr val="00B050"/>
                </a:solidFill>
              </a:rPr>
              <a:t>data</a:t>
            </a:r>
            <a:r>
              <a:rPr lang="hu-HU" dirty="0">
                <a:solidFill>
                  <a:srgbClr val="00B050"/>
                </a:solidFill>
              </a:rPr>
              <a:t> </a:t>
            </a:r>
            <a:r>
              <a:rPr lang="hu-HU" dirty="0" err="1">
                <a:solidFill>
                  <a:srgbClr val="00B050"/>
                </a:solidFill>
              </a:rPr>
              <a:t>processing</a:t>
            </a:r>
            <a:endParaRPr lang="hu-HU" dirty="0">
              <a:solidFill>
                <a:srgbClr val="00B050"/>
              </a:solidFill>
            </a:endParaRPr>
          </a:p>
          <a:p>
            <a:pPr marL="971550" lvl="1" indent="-514350">
              <a:buFont typeface="+mj-lt"/>
              <a:buAutoNum type="alphaLcParenR"/>
            </a:pPr>
            <a:r>
              <a:rPr lang="hu-HU" dirty="0" err="1">
                <a:solidFill>
                  <a:srgbClr val="00B050"/>
                </a:solidFill>
              </a:rPr>
              <a:t>Lawfulness</a:t>
            </a:r>
            <a:r>
              <a:rPr lang="hu-HU" dirty="0">
                <a:solidFill>
                  <a:srgbClr val="00B050"/>
                </a:solidFill>
              </a:rPr>
              <a:t>, </a:t>
            </a:r>
            <a:r>
              <a:rPr lang="hu-HU" dirty="0" err="1">
                <a:solidFill>
                  <a:srgbClr val="00B050"/>
                </a:solidFill>
              </a:rPr>
              <a:t>fairness</a:t>
            </a:r>
            <a:r>
              <a:rPr lang="hu-HU" dirty="0">
                <a:solidFill>
                  <a:srgbClr val="00B050"/>
                </a:solidFill>
              </a:rPr>
              <a:t> and </a:t>
            </a:r>
            <a:r>
              <a:rPr lang="hu-HU" dirty="0" err="1">
                <a:solidFill>
                  <a:srgbClr val="00B050"/>
                </a:solidFill>
              </a:rPr>
              <a:t>transparency</a:t>
            </a:r>
            <a:endParaRPr lang="hu-HU" dirty="0">
              <a:solidFill>
                <a:srgbClr val="00B050"/>
              </a:solidFill>
            </a:endParaRPr>
          </a:p>
          <a:p>
            <a:pPr marL="971550" lvl="1" indent="-514350">
              <a:buFont typeface="+mj-lt"/>
              <a:buAutoNum type="alphaLcParenR"/>
            </a:pPr>
            <a:r>
              <a:rPr lang="hu-HU" dirty="0" err="1">
                <a:solidFill>
                  <a:srgbClr val="00B050"/>
                </a:solidFill>
              </a:rPr>
              <a:t>Purpose</a:t>
            </a:r>
            <a:r>
              <a:rPr lang="hu-HU" dirty="0">
                <a:solidFill>
                  <a:srgbClr val="00B050"/>
                </a:solidFill>
              </a:rPr>
              <a:t> </a:t>
            </a:r>
            <a:r>
              <a:rPr lang="hu-HU" dirty="0" err="1">
                <a:solidFill>
                  <a:srgbClr val="00B050"/>
                </a:solidFill>
              </a:rPr>
              <a:t>limitation</a:t>
            </a:r>
            <a:endParaRPr lang="hu-HU" dirty="0">
              <a:solidFill>
                <a:srgbClr val="00B050"/>
              </a:solidFill>
            </a:endParaRPr>
          </a:p>
          <a:p>
            <a:pPr marL="971550" lvl="1" indent="-514350">
              <a:buFont typeface="+mj-lt"/>
              <a:buAutoNum type="alphaLcParenR"/>
            </a:pPr>
            <a:r>
              <a:rPr lang="hu-HU" dirty="0">
                <a:solidFill>
                  <a:srgbClr val="00B050"/>
                </a:solidFill>
              </a:rPr>
              <a:t>Data </a:t>
            </a:r>
            <a:r>
              <a:rPr lang="hu-HU" dirty="0" err="1">
                <a:solidFill>
                  <a:srgbClr val="00B050"/>
                </a:solidFill>
              </a:rPr>
              <a:t>minimisation</a:t>
            </a:r>
            <a:endParaRPr lang="hu-HU" dirty="0">
              <a:solidFill>
                <a:srgbClr val="00B050"/>
              </a:solidFill>
            </a:endParaRPr>
          </a:p>
          <a:p>
            <a:pPr marL="971550" lvl="1" indent="-514350">
              <a:buFont typeface="+mj-lt"/>
              <a:buAutoNum type="alphaLcParenR"/>
            </a:pPr>
            <a:r>
              <a:rPr lang="hu-HU" dirty="0" err="1">
                <a:solidFill>
                  <a:srgbClr val="00B050"/>
                </a:solidFill>
              </a:rPr>
              <a:t>Accuracy</a:t>
            </a:r>
            <a:endParaRPr lang="hu-HU" dirty="0">
              <a:solidFill>
                <a:srgbClr val="00B050"/>
              </a:solidFill>
            </a:endParaRPr>
          </a:p>
          <a:p>
            <a:pPr marL="971550" lvl="1" indent="-514350">
              <a:buFont typeface="+mj-lt"/>
              <a:buAutoNum type="alphaLcParenR"/>
            </a:pPr>
            <a:r>
              <a:rPr lang="hu-HU" dirty="0">
                <a:solidFill>
                  <a:srgbClr val="00B050"/>
                </a:solidFill>
              </a:rPr>
              <a:t>Storage </a:t>
            </a:r>
            <a:r>
              <a:rPr lang="hu-HU" dirty="0" err="1">
                <a:solidFill>
                  <a:srgbClr val="00B050"/>
                </a:solidFill>
              </a:rPr>
              <a:t>limitation</a:t>
            </a:r>
            <a:endParaRPr lang="hu-HU" dirty="0">
              <a:solidFill>
                <a:srgbClr val="00B050"/>
              </a:solidFill>
            </a:endParaRPr>
          </a:p>
          <a:p>
            <a:pPr marL="971550" lvl="1" indent="-514350">
              <a:buFont typeface="+mj-lt"/>
              <a:buAutoNum type="alphaLcParenR"/>
            </a:pPr>
            <a:r>
              <a:rPr lang="hu-HU" dirty="0" err="1">
                <a:solidFill>
                  <a:srgbClr val="00B050"/>
                </a:solidFill>
              </a:rPr>
              <a:t>Integrity</a:t>
            </a:r>
            <a:r>
              <a:rPr lang="hu-HU" dirty="0">
                <a:solidFill>
                  <a:srgbClr val="00B050"/>
                </a:solidFill>
              </a:rPr>
              <a:t> and </a:t>
            </a:r>
            <a:r>
              <a:rPr lang="hu-HU" dirty="0" err="1">
                <a:solidFill>
                  <a:srgbClr val="00B050"/>
                </a:solidFill>
              </a:rPr>
              <a:t>confidentiality</a:t>
            </a:r>
            <a:endParaRPr lang="hu-HU" dirty="0">
              <a:solidFill>
                <a:srgbClr val="00B050"/>
              </a:solidFill>
            </a:endParaRPr>
          </a:p>
          <a:p>
            <a:pPr marL="971550" lvl="1" indent="-514350">
              <a:buFont typeface="+mj-lt"/>
              <a:buAutoNum type="alphaLcParenR"/>
            </a:pPr>
            <a:r>
              <a:rPr lang="hu-HU" dirty="0" err="1">
                <a:solidFill>
                  <a:srgbClr val="00B050"/>
                </a:solidFill>
              </a:rPr>
              <a:t>Accountability</a:t>
            </a:r>
            <a:endParaRPr lang="hu-HU" dirty="0">
              <a:solidFill>
                <a:srgbClr val="00B050"/>
              </a:solidFill>
            </a:endParaRPr>
          </a:p>
          <a:p>
            <a:pPr marL="514350" indent="-514350">
              <a:buFont typeface="+mj-lt"/>
              <a:buAutoNum type="arabicPeriod"/>
            </a:pPr>
            <a:r>
              <a:rPr lang="hu-HU" dirty="0" err="1">
                <a:solidFill>
                  <a:srgbClr val="FF0000"/>
                </a:solidFill>
              </a:rPr>
              <a:t>Lawfulness</a:t>
            </a:r>
            <a:r>
              <a:rPr lang="hu-HU" dirty="0">
                <a:solidFill>
                  <a:srgbClr val="FF0000"/>
                </a:solidFill>
              </a:rPr>
              <a:t> of </a:t>
            </a:r>
            <a:r>
              <a:rPr lang="hu-HU" dirty="0" err="1">
                <a:solidFill>
                  <a:srgbClr val="FF0000"/>
                </a:solidFill>
              </a:rPr>
              <a:t>processing</a:t>
            </a:r>
            <a:endParaRPr lang="hu-HU" dirty="0">
              <a:solidFill>
                <a:srgbClr val="FF0000"/>
              </a:solidFill>
            </a:endParaRPr>
          </a:p>
          <a:p>
            <a:pPr marL="971550" lvl="1" indent="-514350">
              <a:buFont typeface="+mj-lt"/>
              <a:buAutoNum type="alphaLcParenR"/>
            </a:pPr>
            <a:r>
              <a:rPr lang="hu-HU" dirty="0" err="1"/>
              <a:t>Personal</a:t>
            </a:r>
            <a:r>
              <a:rPr lang="hu-HU" dirty="0"/>
              <a:t> </a:t>
            </a:r>
            <a:r>
              <a:rPr lang="hu-HU" dirty="0" err="1"/>
              <a:t>data</a:t>
            </a:r>
            <a:endParaRPr lang="hu-HU" dirty="0"/>
          </a:p>
          <a:p>
            <a:pPr marL="971550" lvl="1" indent="-514350">
              <a:buFont typeface="+mj-lt"/>
              <a:buAutoNum type="alphaLcParenR"/>
            </a:pPr>
            <a:r>
              <a:rPr lang="hu-HU" dirty="0" err="1"/>
              <a:t>Sensitive</a:t>
            </a:r>
            <a:r>
              <a:rPr lang="hu-HU" dirty="0"/>
              <a:t> </a:t>
            </a:r>
            <a:r>
              <a:rPr lang="hu-HU" dirty="0" err="1"/>
              <a:t>data</a:t>
            </a:r>
            <a:endParaRPr lang="hu-HU" dirty="0"/>
          </a:p>
          <a:p>
            <a:pPr marL="971550" lvl="1" indent="-514350">
              <a:buFont typeface="+mj-lt"/>
              <a:buAutoNum type="alphaLcParenR"/>
            </a:pPr>
            <a:endParaRPr lang="hu-HU" dirty="0">
              <a:solidFill>
                <a:srgbClr val="FF0000"/>
              </a:solidFill>
            </a:endParaRPr>
          </a:p>
        </p:txBody>
      </p:sp>
    </p:spTree>
    <p:extLst>
      <p:ext uri="{BB962C8B-B14F-4D97-AF65-F5344CB8AC3E}">
        <p14:creationId xmlns:p14="http://schemas.microsoft.com/office/powerpoint/2010/main" val="737198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71C5F-08AF-AD4A-AA1B-3A77ECF2D1AA}"/>
              </a:ext>
            </a:extLst>
          </p:cNvPr>
          <p:cNvSpPr>
            <a:spLocks noGrp="1"/>
          </p:cNvSpPr>
          <p:nvPr>
            <p:ph type="title"/>
          </p:nvPr>
        </p:nvSpPr>
        <p:spPr/>
        <p:txBody>
          <a:bodyPr/>
          <a:lstStyle/>
          <a:p>
            <a:r>
              <a:rPr lang="en-US" dirty="0"/>
              <a:t>2. </a:t>
            </a:r>
            <a:r>
              <a:rPr lang="hu-HU" dirty="0" err="1"/>
              <a:t>Lawfulness</a:t>
            </a:r>
            <a:r>
              <a:rPr lang="hu-HU" dirty="0"/>
              <a:t> of </a:t>
            </a:r>
            <a:r>
              <a:rPr lang="hu-HU" dirty="0" err="1"/>
              <a:t>processing</a:t>
            </a:r>
            <a:endParaRPr lang="en-US" dirty="0"/>
          </a:p>
        </p:txBody>
      </p:sp>
    </p:spTree>
    <p:extLst>
      <p:ext uri="{BB962C8B-B14F-4D97-AF65-F5344CB8AC3E}">
        <p14:creationId xmlns:p14="http://schemas.microsoft.com/office/powerpoint/2010/main" val="1132374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D37E1E7-CD39-4129-82E6-8B67FBC2F674}"/>
              </a:ext>
            </a:extLst>
          </p:cNvPr>
          <p:cNvSpPr>
            <a:spLocks noGrp="1"/>
          </p:cNvSpPr>
          <p:nvPr>
            <p:ph type="title"/>
          </p:nvPr>
        </p:nvSpPr>
        <p:spPr/>
        <p:txBody>
          <a:bodyPr/>
          <a:lstStyle/>
          <a:p>
            <a:r>
              <a:rPr lang="hu-HU"/>
              <a:t>Legal bases of processing personal data</a:t>
            </a:r>
            <a:endParaRPr lang="en-GB" dirty="0"/>
          </a:p>
        </p:txBody>
      </p:sp>
      <p:sp>
        <p:nvSpPr>
          <p:cNvPr id="3" name="Tartalom helye 2">
            <a:extLst>
              <a:ext uri="{FF2B5EF4-FFF2-40B4-BE49-F238E27FC236}">
                <a16:creationId xmlns:a16="http://schemas.microsoft.com/office/drawing/2014/main" id="{6BD7010D-1712-4BCC-AB61-7FBD454D17D2}"/>
              </a:ext>
            </a:extLst>
          </p:cNvPr>
          <p:cNvSpPr>
            <a:spLocks noGrp="1"/>
          </p:cNvSpPr>
          <p:nvPr>
            <p:ph idx="1"/>
          </p:nvPr>
        </p:nvSpPr>
        <p:spPr/>
        <p:txBody>
          <a:bodyPr>
            <a:normAutofit fontScale="85000" lnSpcReduction="20000"/>
          </a:bodyPr>
          <a:lstStyle/>
          <a:p>
            <a:r>
              <a:rPr lang="en-US" dirty="0"/>
              <a:t>Processing shall be lawful only if and to the extent that at least one of the following applies </a:t>
            </a:r>
            <a:r>
              <a:rPr lang="hu-HU" dirty="0"/>
              <a:t> (6 </a:t>
            </a:r>
            <a:r>
              <a:rPr lang="hu-HU" dirty="0" err="1"/>
              <a:t>legal</a:t>
            </a:r>
            <a:r>
              <a:rPr lang="hu-HU" dirty="0"/>
              <a:t> </a:t>
            </a:r>
            <a:r>
              <a:rPr lang="hu-HU" dirty="0" err="1"/>
              <a:t>grounds</a:t>
            </a:r>
            <a:r>
              <a:rPr lang="hu-HU" dirty="0"/>
              <a:t>)</a:t>
            </a:r>
          </a:p>
          <a:p>
            <a:pPr marL="914400" lvl="1" indent="-457200">
              <a:buFont typeface="+mj-lt"/>
              <a:buAutoNum type="arabicPeriod"/>
            </a:pPr>
            <a:r>
              <a:rPr lang="en-US" dirty="0"/>
              <a:t>the data subject has given </a:t>
            </a:r>
            <a:r>
              <a:rPr lang="en-US" b="1" dirty="0"/>
              <a:t>consent</a:t>
            </a:r>
            <a:r>
              <a:rPr lang="en-US" dirty="0"/>
              <a:t> to the processing of his or her personal data for one or more specific purposes;</a:t>
            </a:r>
            <a:endParaRPr lang="hu-HU" dirty="0"/>
          </a:p>
          <a:p>
            <a:pPr marL="914400" lvl="1" indent="-457200">
              <a:buFont typeface="+mj-lt"/>
              <a:buAutoNum type="arabicPeriod"/>
            </a:pPr>
            <a:r>
              <a:rPr lang="en-US" dirty="0"/>
              <a:t>processing is necessary for the </a:t>
            </a:r>
            <a:r>
              <a:rPr lang="en-US" b="1" dirty="0"/>
              <a:t>performance of a contract </a:t>
            </a:r>
            <a:r>
              <a:rPr lang="en-US" dirty="0"/>
              <a:t>to which the data subject is party or in order to take steps at the request of the data subject prior to entering into a contract;</a:t>
            </a:r>
            <a:endParaRPr lang="hu-HU" dirty="0"/>
          </a:p>
          <a:p>
            <a:pPr marL="914400" lvl="1" indent="-457200">
              <a:buFont typeface="+mj-lt"/>
              <a:buAutoNum type="arabicPeriod"/>
            </a:pPr>
            <a:r>
              <a:rPr lang="en-US" dirty="0"/>
              <a:t>processing is necessary for </a:t>
            </a:r>
            <a:r>
              <a:rPr lang="en-US" b="1" dirty="0"/>
              <a:t>compliance with a legal obligation </a:t>
            </a:r>
            <a:r>
              <a:rPr lang="en-US" dirty="0"/>
              <a:t>to which the controller is subject;</a:t>
            </a:r>
            <a:endParaRPr lang="hu-HU" dirty="0"/>
          </a:p>
          <a:p>
            <a:pPr marL="914400" lvl="1" indent="-457200">
              <a:buFont typeface="+mj-lt"/>
              <a:buAutoNum type="arabicPeriod"/>
            </a:pPr>
            <a:r>
              <a:rPr lang="en-US" dirty="0"/>
              <a:t>processing is necessary in order to protect the </a:t>
            </a:r>
            <a:r>
              <a:rPr lang="en-US" b="1" dirty="0"/>
              <a:t>vital interests of the data subject </a:t>
            </a:r>
            <a:r>
              <a:rPr lang="en-US" dirty="0"/>
              <a:t>or of another natural person;</a:t>
            </a:r>
            <a:endParaRPr lang="hu-HU" dirty="0"/>
          </a:p>
          <a:p>
            <a:pPr marL="914400" lvl="1" indent="-457200">
              <a:buFont typeface="+mj-lt"/>
              <a:buAutoNum type="arabicPeriod"/>
            </a:pPr>
            <a:r>
              <a:rPr lang="en-US" dirty="0"/>
              <a:t>processing is necessary for the performance of a task carried out in the </a:t>
            </a:r>
            <a:r>
              <a:rPr lang="en-US" b="1" dirty="0"/>
              <a:t>public interest </a:t>
            </a:r>
            <a:r>
              <a:rPr lang="en-US" dirty="0"/>
              <a:t>or in the exercise of official authority vested in the controller;</a:t>
            </a:r>
            <a:endParaRPr lang="hu-HU" dirty="0"/>
          </a:p>
          <a:p>
            <a:pPr marL="914400" lvl="1" indent="-457200">
              <a:buFont typeface="+mj-lt"/>
              <a:buAutoNum type="arabicPeriod"/>
            </a:pPr>
            <a:r>
              <a:rPr lang="en-US" dirty="0"/>
              <a:t>processing is necessary for the purposes of the </a:t>
            </a:r>
            <a:r>
              <a:rPr lang="en-US" b="1" dirty="0"/>
              <a:t>legitimate interests</a:t>
            </a:r>
            <a:r>
              <a:rPr lang="en-US" dirty="0"/>
              <a:t> pursued by the controller or by a third party, except where such interests are overridden by the interests or fundamental rights and freedoms of the data subject which require protection of personal data, in particular where the data subject is a child </a:t>
            </a:r>
            <a:endParaRPr lang="hu-HU" dirty="0"/>
          </a:p>
          <a:p>
            <a:pPr lvl="1"/>
            <a:endParaRPr lang="en-GB" dirty="0"/>
          </a:p>
        </p:txBody>
      </p:sp>
    </p:spTree>
    <p:extLst>
      <p:ext uri="{BB962C8B-B14F-4D97-AF65-F5344CB8AC3E}">
        <p14:creationId xmlns:p14="http://schemas.microsoft.com/office/powerpoint/2010/main" val="1677490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0DC3440-DB5B-428D-9490-9C26B34E5D62}"/>
              </a:ext>
            </a:extLst>
          </p:cNvPr>
          <p:cNvSpPr>
            <a:spLocks noGrp="1"/>
          </p:cNvSpPr>
          <p:nvPr>
            <p:ph type="title"/>
          </p:nvPr>
        </p:nvSpPr>
        <p:spPr>
          <a:xfrm>
            <a:off x="838200" y="69371"/>
            <a:ext cx="10515600" cy="1325563"/>
          </a:xfrm>
        </p:spPr>
        <p:txBody>
          <a:bodyPr/>
          <a:lstStyle/>
          <a:p>
            <a:r>
              <a:rPr lang="hu-HU" dirty="0" err="1"/>
              <a:t>Consent</a:t>
            </a:r>
            <a:endParaRPr lang="en-GB" dirty="0"/>
          </a:p>
        </p:txBody>
      </p:sp>
      <p:sp>
        <p:nvSpPr>
          <p:cNvPr id="3" name="Tartalom helye 2">
            <a:extLst>
              <a:ext uri="{FF2B5EF4-FFF2-40B4-BE49-F238E27FC236}">
                <a16:creationId xmlns:a16="http://schemas.microsoft.com/office/drawing/2014/main" id="{E62A4B71-5FD0-4D77-A999-814BDCA33587}"/>
              </a:ext>
            </a:extLst>
          </p:cNvPr>
          <p:cNvSpPr>
            <a:spLocks noGrp="1"/>
          </p:cNvSpPr>
          <p:nvPr>
            <p:ph idx="1"/>
          </p:nvPr>
        </p:nvSpPr>
        <p:spPr>
          <a:xfrm>
            <a:off x="838200" y="1358283"/>
            <a:ext cx="10515600" cy="5326602"/>
          </a:xfrm>
        </p:spPr>
        <p:txBody>
          <a:bodyPr>
            <a:normAutofit fontScale="85000" lnSpcReduction="20000"/>
          </a:bodyPr>
          <a:lstStyle/>
          <a:p>
            <a:r>
              <a:rPr lang="hu-HU" dirty="0"/>
              <a:t>„</a:t>
            </a:r>
            <a:r>
              <a:rPr lang="en-US" dirty="0"/>
              <a:t>the data subject has given consent to the processing of his or her personal data for one or more specific purposes </a:t>
            </a:r>
            <a:r>
              <a:rPr lang="hu-HU" dirty="0"/>
              <a:t>”</a:t>
            </a:r>
          </a:p>
          <a:p>
            <a:pPr lvl="0"/>
            <a:r>
              <a:rPr lang="hu-HU" dirty="0" err="1"/>
              <a:t>Conditions</a:t>
            </a:r>
            <a:r>
              <a:rPr lang="hu-HU" dirty="0"/>
              <a:t> for </a:t>
            </a:r>
            <a:r>
              <a:rPr lang="hu-HU" dirty="0" err="1"/>
              <a:t>consent</a:t>
            </a:r>
            <a:r>
              <a:rPr lang="hu-HU" dirty="0"/>
              <a:t>:</a:t>
            </a:r>
          </a:p>
          <a:p>
            <a:pPr lvl="1"/>
            <a:r>
              <a:rPr lang="hu-HU" dirty="0" err="1"/>
              <a:t>Informed</a:t>
            </a:r>
            <a:endParaRPr lang="hu-HU" dirty="0"/>
          </a:p>
          <a:p>
            <a:pPr lvl="2"/>
            <a:r>
              <a:rPr lang="hu-HU" dirty="0"/>
              <a:t>„</a:t>
            </a:r>
            <a:r>
              <a:rPr lang="en-GB" dirty="0"/>
              <a:t>[t]he individual concerned must be given, in a clear and understandable manner, accurate and full information of all relevant issues</a:t>
            </a:r>
            <a:r>
              <a:rPr lang="hu-HU" dirty="0"/>
              <a:t>…”</a:t>
            </a:r>
          </a:p>
          <a:p>
            <a:pPr lvl="1"/>
            <a:r>
              <a:rPr lang="hu-HU" dirty="0" err="1"/>
              <a:t>Specific</a:t>
            </a:r>
            <a:endParaRPr lang="hu-HU" dirty="0"/>
          </a:p>
          <a:p>
            <a:pPr lvl="2"/>
            <a:r>
              <a:rPr lang="en-US" dirty="0"/>
              <a:t>to the processing purpose, which must be described clearly, and in unambiguous terms </a:t>
            </a:r>
            <a:endParaRPr lang="hu-HU" dirty="0"/>
          </a:p>
          <a:p>
            <a:pPr lvl="1"/>
            <a:r>
              <a:rPr lang="hu-HU" dirty="0" err="1"/>
              <a:t>Freely</a:t>
            </a:r>
            <a:r>
              <a:rPr lang="hu-HU" dirty="0"/>
              <a:t> </a:t>
            </a:r>
            <a:r>
              <a:rPr lang="hu-HU" dirty="0" err="1"/>
              <a:t>given</a:t>
            </a:r>
            <a:endParaRPr lang="hu-HU" dirty="0"/>
          </a:p>
          <a:p>
            <a:pPr lvl="2"/>
            <a:r>
              <a:rPr lang="hu-HU" dirty="0"/>
              <a:t>(</a:t>
            </a:r>
            <a:r>
              <a:rPr lang="hu-HU" dirty="0" err="1"/>
              <a:t>Recital</a:t>
            </a:r>
            <a:r>
              <a:rPr lang="hu-HU" dirty="0"/>
              <a:t> 42)</a:t>
            </a:r>
          </a:p>
          <a:p>
            <a:pPr lvl="2"/>
            <a:r>
              <a:rPr lang="hu-HU" dirty="0" err="1"/>
              <a:t>not</a:t>
            </a:r>
            <a:r>
              <a:rPr lang="hu-HU" dirty="0"/>
              <a:t> </a:t>
            </a:r>
            <a:r>
              <a:rPr lang="hu-HU" dirty="0" err="1"/>
              <a:t>freely</a:t>
            </a:r>
            <a:r>
              <a:rPr lang="hu-HU" dirty="0"/>
              <a:t> </a:t>
            </a:r>
            <a:r>
              <a:rPr lang="hu-HU" dirty="0" err="1"/>
              <a:t>given</a:t>
            </a:r>
            <a:r>
              <a:rPr lang="hu-HU" dirty="0"/>
              <a:t> </a:t>
            </a:r>
            <a:r>
              <a:rPr lang="hu-HU" dirty="0" err="1"/>
              <a:t>if</a:t>
            </a:r>
            <a:r>
              <a:rPr lang="hu-HU" dirty="0"/>
              <a:t> the </a:t>
            </a:r>
            <a:r>
              <a:rPr lang="en-US" dirty="0"/>
              <a:t>data subject has no genuine or free choice or is unable to refuse or withdraw consent without detriment</a:t>
            </a:r>
            <a:r>
              <a:rPr lang="hu-HU" dirty="0"/>
              <a:t> </a:t>
            </a:r>
          </a:p>
          <a:p>
            <a:pPr lvl="1"/>
            <a:r>
              <a:rPr lang="hu-HU" dirty="0" err="1"/>
              <a:t>Unambiguous</a:t>
            </a:r>
            <a:endParaRPr lang="hu-HU" dirty="0"/>
          </a:p>
          <a:p>
            <a:pPr lvl="2"/>
            <a:r>
              <a:rPr lang="hu-HU" dirty="0" err="1"/>
              <a:t>Without</a:t>
            </a:r>
            <a:r>
              <a:rPr lang="hu-HU" dirty="0"/>
              <a:t> </a:t>
            </a:r>
            <a:r>
              <a:rPr lang="hu-HU" dirty="0" err="1"/>
              <a:t>reasonable</a:t>
            </a:r>
            <a:r>
              <a:rPr lang="hu-HU" dirty="0"/>
              <a:t> </a:t>
            </a:r>
            <a:r>
              <a:rPr lang="hu-HU" dirty="0" err="1"/>
              <a:t>doubt</a:t>
            </a:r>
            <a:endParaRPr lang="hu-HU" dirty="0"/>
          </a:p>
          <a:p>
            <a:pPr lvl="2"/>
            <a:r>
              <a:rPr lang="hu-HU" dirty="0" err="1"/>
              <a:t>Inactivity</a:t>
            </a:r>
            <a:r>
              <a:rPr lang="hu-HU" dirty="0"/>
              <a:t> </a:t>
            </a:r>
            <a:r>
              <a:rPr lang="hu-HU" dirty="0" err="1"/>
              <a:t>does</a:t>
            </a:r>
            <a:r>
              <a:rPr lang="hu-HU" dirty="0"/>
              <a:t> </a:t>
            </a:r>
            <a:r>
              <a:rPr lang="hu-HU" dirty="0" err="1"/>
              <a:t>not</a:t>
            </a:r>
            <a:r>
              <a:rPr lang="hu-HU" dirty="0"/>
              <a:t> </a:t>
            </a:r>
            <a:r>
              <a:rPr lang="hu-HU" dirty="0" err="1"/>
              <a:t>indicate</a:t>
            </a:r>
            <a:r>
              <a:rPr lang="hu-HU" dirty="0"/>
              <a:t> </a:t>
            </a:r>
            <a:r>
              <a:rPr lang="hu-HU" dirty="0" err="1"/>
              <a:t>consent</a:t>
            </a:r>
            <a:endParaRPr lang="hu-HU" dirty="0"/>
          </a:p>
          <a:p>
            <a:pPr lvl="1"/>
            <a:r>
              <a:rPr lang="hu-HU" dirty="0"/>
              <a:t>Art. 7 GDPR</a:t>
            </a:r>
          </a:p>
          <a:p>
            <a:pPr lvl="2"/>
            <a:r>
              <a:rPr lang="hu-HU" dirty="0" err="1"/>
              <a:t>Option</a:t>
            </a:r>
            <a:r>
              <a:rPr lang="hu-HU" dirty="0"/>
              <a:t> </a:t>
            </a:r>
            <a:r>
              <a:rPr lang="hu-HU" dirty="0" err="1"/>
              <a:t>to</a:t>
            </a:r>
            <a:r>
              <a:rPr lang="hu-HU" dirty="0"/>
              <a:t> </a:t>
            </a:r>
            <a:r>
              <a:rPr lang="hu-HU" dirty="0" err="1"/>
              <a:t>withdraw</a:t>
            </a:r>
            <a:endParaRPr lang="hu-HU" dirty="0"/>
          </a:p>
          <a:p>
            <a:pPr lvl="2"/>
            <a:r>
              <a:rPr lang="hu-HU" dirty="0" err="1"/>
              <a:t>Quality</a:t>
            </a:r>
            <a:r>
              <a:rPr lang="hu-HU" dirty="0"/>
              <a:t> of </a:t>
            </a:r>
            <a:r>
              <a:rPr lang="hu-HU" dirty="0" err="1"/>
              <a:t>information</a:t>
            </a:r>
            <a:r>
              <a:rPr lang="hu-HU" dirty="0"/>
              <a:t> – </a:t>
            </a:r>
            <a:r>
              <a:rPr lang="hu-HU" dirty="0" err="1"/>
              <a:t>clear</a:t>
            </a:r>
            <a:r>
              <a:rPr lang="hu-HU" dirty="0"/>
              <a:t> and </a:t>
            </a:r>
            <a:r>
              <a:rPr lang="hu-HU" dirty="0" err="1"/>
              <a:t>plain</a:t>
            </a:r>
            <a:r>
              <a:rPr lang="hu-HU" dirty="0"/>
              <a:t> </a:t>
            </a:r>
            <a:r>
              <a:rPr lang="hu-HU" dirty="0" err="1"/>
              <a:t>language</a:t>
            </a:r>
            <a:endParaRPr lang="hu-HU" dirty="0"/>
          </a:p>
          <a:p>
            <a:pPr lvl="2"/>
            <a:r>
              <a:rPr lang="en-US" dirty="0" err="1"/>
              <a:t>Unambigouous</a:t>
            </a:r>
            <a:r>
              <a:rPr lang="en-US" dirty="0"/>
              <a:t> - no reasonable doubt that the data subject wanted to express his or her agreement to allow the processing of his or her data. </a:t>
            </a:r>
            <a:endParaRPr lang="hu-HU" dirty="0"/>
          </a:p>
          <a:p>
            <a:endParaRPr lang="en-GB" dirty="0"/>
          </a:p>
        </p:txBody>
      </p:sp>
    </p:spTree>
    <p:extLst>
      <p:ext uri="{BB962C8B-B14F-4D97-AF65-F5344CB8AC3E}">
        <p14:creationId xmlns:p14="http://schemas.microsoft.com/office/powerpoint/2010/main" val="3897515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7B18A6F-2F60-4425-B722-C1FB963415FC}"/>
              </a:ext>
            </a:extLst>
          </p:cNvPr>
          <p:cNvSpPr>
            <a:spLocks noGrp="1"/>
          </p:cNvSpPr>
          <p:nvPr>
            <p:ph type="title"/>
          </p:nvPr>
        </p:nvSpPr>
        <p:spPr/>
        <p:txBody>
          <a:bodyPr/>
          <a:lstStyle/>
          <a:p>
            <a:r>
              <a:rPr lang="hu-HU" dirty="0" err="1"/>
              <a:t>Example</a:t>
            </a:r>
            <a:r>
              <a:rPr lang="hu-HU" dirty="0"/>
              <a:t> for </a:t>
            </a:r>
            <a:r>
              <a:rPr lang="hu-HU" dirty="0" err="1"/>
              <a:t>consent</a:t>
            </a:r>
            <a:endParaRPr lang="en-GB" dirty="0"/>
          </a:p>
        </p:txBody>
      </p:sp>
      <p:sp>
        <p:nvSpPr>
          <p:cNvPr id="3" name="Tartalom helye 2">
            <a:extLst>
              <a:ext uri="{FF2B5EF4-FFF2-40B4-BE49-F238E27FC236}">
                <a16:creationId xmlns:a16="http://schemas.microsoft.com/office/drawing/2014/main" id="{E8A81151-A439-4EC3-AB50-A90D18164D24}"/>
              </a:ext>
            </a:extLst>
          </p:cNvPr>
          <p:cNvSpPr>
            <a:spLocks noGrp="1"/>
          </p:cNvSpPr>
          <p:nvPr>
            <p:ph idx="1"/>
          </p:nvPr>
        </p:nvSpPr>
        <p:spPr/>
        <p:txBody>
          <a:bodyPr>
            <a:normAutofit/>
          </a:bodyPr>
          <a:lstStyle/>
          <a:p>
            <a:r>
              <a:rPr lang="en-GB" dirty="0"/>
              <a:t>Buying a house through an agency:</a:t>
            </a:r>
          </a:p>
          <a:p>
            <a:pPr lvl="1"/>
            <a:r>
              <a:rPr lang="en-US" dirty="0"/>
              <a:t>Data necessary to buy the house (i.e. draft a contract): Article 6 (1) b),</a:t>
            </a:r>
          </a:p>
          <a:p>
            <a:pPr lvl="1"/>
            <a:r>
              <a:rPr lang="en-US" dirty="0"/>
              <a:t>To process the house’s documents: Article 6 (1) c),</a:t>
            </a:r>
          </a:p>
          <a:p>
            <a:pPr lvl="1"/>
            <a:r>
              <a:rPr lang="en-US" dirty="0"/>
              <a:t>For client management services (e.g. to have the house repaired by different affiliate companies): Article 6 (1) f),</a:t>
            </a:r>
          </a:p>
          <a:p>
            <a:pPr lvl="1"/>
            <a:r>
              <a:rPr lang="en-US" b="1" dirty="0"/>
              <a:t>To announce the (details of the) purchase on the agency’s website: Article 6 (1) a)</a:t>
            </a:r>
          </a:p>
          <a:p>
            <a:pPr lvl="1"/>
            <a:r>
              <a:rPr lang="en-US" dirty="0"/>
              <a:t>To transfer the data to third parties for their own marketing activities: Article 7(a). </a:t>
            </a:r>
          </a:p>
          <a:p>
            <a:pPr lvl="1"/>
            <a:r>
              <a:rPr lang="en-US" dirty="0"/>
              <a:t>The agency is contacted by the police during an investigation: Article 6 (1) e)</a:t>
            </a:r>
          </a:p>
          <a:p>
            <a:pPr lvl="1"/>
            <a:r>
              <a:rPr lang="en-US" dirty="0"/>
              <a:t>The agency is contacted by the ambulance after an emergency call: Article 6 (1) d)</a:t>
            </a:r>
            <a:endParaRPr lang="en-GB" dirty="0"/>
          </a:p>
        </p:txBody>
      </p:sp>
    </p:spTree>
    <p:extLst>
      <p:ext uri="{BB962C8B-B14F-4D97-AF65-F5344CB8AC3E}">
        <p14:creationId xmlns:p14="http://schemas.microsoft.com/office/powerpoint/2010/main" val="208610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p:txBody>
          <a:bodyPr/>
          <a:lstStyle/>
          <a:p>
            <a:r>
              <a:rPr lang="en-GB" dirty="0"/>
              <a:t>Guidance for using these slides</a:t>
            </a:r>
            <a:r>
              <a:rPr lang="hu-HU" dirty="0"/>
              <a:t> (</a:t>
            </a:r>
            <a:r>
              <a:rPr lang="hu-HU" dirty="0" err="1"/>
              <a:t>remove</a:t>
            </a:r>
            <a:r>
              <a:rPr lang="hu-HU" dirty="0"/>
              <a:t> </a:t>
            </a:r>
            <a:r>
              <a:rPr lang="hu-HU" dirty="0" err="1"/>
              <a:t>before</a:t>
            </a:r>
            <a:r>
              <a:rPr lang="hu-HU" dirty="0"/>
              <a:t> </a:t>
            </a:r>
            <a:r>
              <a:rPr lang="hu-HU" dirty="0" err="1"/>
              <a:t>delivering</a:t>
            </a:r>
            <a:r>
              <a:rPr lang="hu-HU" dirty="0"/>
              <a:t>)</a:t>
            </a:r>
            <a:endParaRPr lang="en-GB" dirty="0"/>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p:txBody>
          <a:bodyPr>
            <a:normAutofit fontScale="77500" lnSpcReduction="20000"/>
          </a:bodyPr>
          <a:lstStyle/>
          <a:p>
            <a:pPr marL="0" indent="0" algn="just">
              <a:buNone/>
            </a:pPr>
            <a:r>
              <a:rPr lang="en-GB" dirty="0"/>
              <a:t>These slides are meant to be </a:t>
            </a:r>
            <a:r>
              <a:rPr lang="en-GB" dirty="0" err="1"/>
              <a:t>eas</a:t>
            </a:r>
            <a:r>
              <a:rPr lang="hu-HU" dirty="0"/>
              <a:t>ily</a:t>
            </a:r>
            <a:r>
              <a:rPr lang="en-GB" dirty="0"/>
              <a:t> adapt</a:t>
            </a:r>
            <a:r>
              <a:rPr lang="hu-HU" dirty="0" err="1"/>
              <a:t>able</a:t>
            </a:r>
            <a:r>
              <a:rPr lang="en-GB" dirty="0"/>
              <a:t> to different audiences. To facilitate this, each slide is </a:t>
            </a:r>
            <a:r>
              <a:rPr lang="hu-HU" dirty="0" err="1"/>
              <a:t>assigned</a:t>
            </a:r>
            <a:r>
              <a:rPr lang="hu-HU" dirty="0"/>
              <a:t> </a:t>
            </a:r>
            <a:r>
              <a:rPr lang="hu-HU" dirty="0" err="1"/>
              <a:t>to</a:t>
            </a:r>
            <a:r>
              <a:rPr lang="hu-HU" dirty="0"/>
              <a:t> a </a:t>
            </a:r>
            <a:r>
              <a:rPr lang="hu-HU" dirty="0" err="1"/>
              <a:t>specific</a:t>
            </a:r>
            <a:r>
              <a:rPr lang="hu-HU" dirty="0"/>
              <a:t> </a:t>
            </a:r>
            <a:r>
              <a:rPr lang="hu-HU" dirty="0" err="1"/>
              <a:t>audience</a:t>
            </a:r>
            <a:r>
              <a:rPr lang="hu-HU" dirty="0"/>
              <a:t> (</a:t>
            </a:r>
            <a:r>
              <a:rPr lang="hu-HU" dirty="0" err="1"/>
              <a:t>see</a:t>
            </a:r>
            <a:r>
              <a:rPr lang="hu-HU" dirty="0"/>
              <a:t> „</a:t>
            </a:r>
            <a:r>
              <a:rPr lang="hu-HU" dirty="0" err="1"/>
              <a:t>relevant</a:t>
            </a:r>
            <a:r>
              <a:rPr lang="hu-HU" dirty="0"/>
              <a:t> for:” in the </a:t>
            </a:r>
            <a:r>
              <a:rPr lang="hu-HU" dirty="0" err="1"/>
              <a:t>notes</a:t>
            </a:r>
            <a:r>
              <a:rPr lang="hu-HU" dirty="0"/>
              <a:t>)</a:t>
            </a:r>
            <a:r>
              <a:rPr lang="en-GB" dirty="0"/>
              <a:t>.</a:t>
            </a:r>
          </a:p>
          <a:p>
            <a:pPr marL="0" indent="0" algn="just">
              <a:buNone/>
            </a:pPr>
            <a:r>
              <a:rPr lang="en-GB" dirty="0"/>
              <a:t>In the notes-section below each slide, you find an indication of the slide’s degree of difficulty [i.e. whether it is suited for data protection beginners or not], its target audience [everyone vs authorities, lawyers, data protection officers</a:t>
            </a:r>
            <a:r>
              <a:rPr lang="hu-HU" dirty="0"/>
              <a:t>, etc.</a:t>
            </a:r>
            <a:r>
              <a:rPr lang="en-GB" dirty="0"/>
              <a:t>], and its degree of importance [whether it is essential that you deliver it, or if it can be removed without impacting the effectiveness of the training].</a:t>
            </a:r>
          </a:p>
          <a:p>
            <a:pPr marL="0" indent="0">
              <a:buNone/>
            </a:pPr>
            <a:r>
              <a:rPr lang="en-GB" dirty="0"/>
              <a:t>Prior to training delivery, please:</a:t>
            </a:r>
          </a:p>
          <a:p>
            <a:r>
              <a:rPr lang="en-GB" dirty="0"/>
              <a:t>Read the slides </a:t>
            </a:r>
            <a:r>
              <a:rPr lang="hu-HU" dirty="0"/>
              <a:t>and the </a:t>
            </a:r>
            <a:r>
              <a:rPr lang="hu-HU" dirty="0" err="1"/>
              <a:t>notes</a:t>
            </a:r>
            <a:r>
              <a:rPr lang="hu-HU" dirty="0"/>
              <a:t> </a:t>
            </a:r>
            <a:r>
              <a:rPr lang="en-GB" dirty="0"/>
              <a:t>thoroughly</a:t>
            </a:r>
            <a:endParaRPr lang="hu-HU" dirty="0"/>
          </a:p>
          <a:p>
            <a:r>
              <a:rPr lang="hu-HU" dirty="0" err="1"/>
              <a:t>Take</a:t>
            </a:r>
            <a:r>
              <a:rPr lang="hu-HU" dirty="0"/>
              <a:t> a </a:t>
            </a:r>
            <a:r>
              <a:rPr lang="hu-HU" dirty="0" err="1"/>
              <a:t>look</a:t>
            </a:r>
            <a:r>
              <a:rPr lang="hu-HU" dirty="0"/>
              <a:t> at the </a:t>
            </a:r>
            <a:r>
              <a:rPr lang="hu-HU" dirty="0" err="1"/>
              <a:t>reading</a:t>
            </a:r>
            <a:r>
              <a:rPr lang="hu-HU" dirty="0"/>
              <a:t> </a:t>
            </a:r>
            <a:r>
              <a:rPr lang="hu-HU" dirty="0" err="1"/>
              <a:t>materials</a:t>
            </a:r>
            <a:r>
              <a:rPr lang="hu-HU" dirty="0"/>
              <a:t> – </a:t>
            </a:r>
            <a:r>
              <a:rPr lang="hu-HU" dirty="0" err="1"/>
              <a:t>they</a:t>
            </a:r>
            <a:r>
              <a:rPr lang="hu-HU" dirty="0"/>
              <a:t> </a:t>
            </a:r>
            <a:r>
              <a:rPr lang="hu-HU" dirty="0" err="1"/>
              <a:t>also</a:t>
            </a:r>
            <a:r>
              <a:rPr lang="hu-HU" dirty="0"/>
              <a:t> </a:t>
            </a:r>
            <a:r>
              <a:rPr lang="hu-HU" dirty="0" err="1"/>
              <a:t>serve</a:t>
            </a:r>
            <a:r>
              <a:rPr lang="hu-HU" dirty="0"/>
              <a:t> </a:t>
            </a:r>
            <a:r>
              <a:rPr lang="hu-HU" dirty="0" err="1"/>
              <a:t>to</a:t>
            </a:r>
            <a:r>
              <a:rPr lang="hu-HU" dirty="0"/>
              <a:t> </a:t>
            </a:r>
            <a:r>
              <a:rPr lang="hu-HU" dirty="0" err="1"/>
              <a:t>assist</a:t>
            </a:r>
            <a:r>
              <a:rPr lang="hu-HU" dirty="0"/>
              <a:t> </a:t>
            </a:r>
            <a:r>
              <a:rPr lang="hu-HU" dirty="0" err="1"/>
              <a:t>you</a:t>
            </a:r>
            <a:r>
              <a:rPr lang="hu-HU" dirty="0"/>
              <a:t> in your preparation</a:t>
            </a:r>
            <a:endParaRPr lang="en-GB" dirty="0"/>
          </a:p>
          <a:p>
            <a:r>
              <a:rPr lang="en-GB" dirty="0"/>
              <a:t>Remove/hide the slides that you consider unnecessary [right click on the slide miniature on the left and click ‘hide slide’]</a:t>
            </a:r>
            <a:r>
              <a:rPr lang="hu-HU" dirty="0"/>
              <a:t>. A </a:t>
            </a:r>
            <a:r>
              <a:rPr lang="hu-HU" dirty="0" err="1"/>
              <a:t>provisional</a:t>
            </a:r>
            <a:r>
              <a:rPr lang="hu-HU" dirty="0"/>
              <a:t> </a:t>
            </a:r>
            <a:r>
              <a:rPr lang="hu-HU" dirty="0" err="1"/>
              <a:t>categorisation</a:t>
            </a:r>
            <a:r>
              <a:rPr lang="hu-HU" dirty="0"/>
              <a:t> has </a:t>
            </a:r>
            <a:r>
              <a:rPr lang="hu-HU" dirty="0" err="1"/>
              <a:t>been</a:t>
            </a:r>
            <a:r>
              <a:rPr lang="hu-HU" dirty="0"/>
              <a:t> </a:t>
            </a:r>
            <a:r>
              <a:rPr lang="hu-HU" dirty="0" err="1"/>
              <a:t>made</a:t>
            </a:r>
            <a:r>
              <a:rPr lang="hu-HU" dirty="0"/>
              <a:t> </a:t>
            </a:r>
            <a:r>
              <a:rPr lang="hu-HU" dirty="0" err="1"/>
              <a:t>based</a:t>
            </a:r>
            <a:r>
              <a:rPr lang="hu-HU" dirty="0"/>
              <a:t> </a:t>
            </a:r>
            <a:r>
              <a:rPr lang="hu-HU" dirty="0" err="1"/>
              <a:t>on</a:t>
            </a:r>
            <a:r>
              <a:rPr lang="hu-HU" dirty="0"/>
              <a:t> the </a:t>
            </a:r>
            <a:r>
              <a:rPr lang="hu-HU" dirty="0" err="1"/>
              <a:t>depth</a:t>
            </a:r>
            <a:r>
              <a:rPr lang="hu-HU" dirty="0"/>
              <a:t> and </a:t>
            </a:r>
            <a:r>
              <a:rPr lang="hu-HU" dirty="0" err="1"/>
              <a:t>importance</a:t>
            </a:r>
            <a:r>
              <a:rPr lang="hu-HU" dirty="0"/>
              <a:t> of the </a:t>
            </a:r>
            <a:r>
              <a:rPr lang="hu-HU" dirty="0" err="1"/>
              <a:t>respective</a:t>
            </a:r>
            <a:r>
              <a:rPr lang="hu-HU" dirty="0"/>
              <a:t> </a:t>
            </a:r>
            <a:r>
              <a:rPr lang="hu-HU" dirty="0" err="1"/>
              <a:t>content</a:t>
            </a:r>
            <a:endParaRPr lang="en-GB" dirty="0"/>
          </a:p>
          <a:p>
            <a:r>
              <a:rPr lang="en-GB" dirty="0"/>
              <a:t>Adjust slides to national or sectoral requirements</a:t>
            </a:r>
            <a:endParaRPr lang="hu-HU" dirty="0"/>
          </a:p>
          <a:p>
            <a:r>
              <a:rPr lang="en-GB" dirty="0"/>
              <a:t>Add content that you consider essential for your particular audience</a:t>
            </a:r>
          </a:p>
          <a:p>
            <a:r>
              <a:rPr lang="en-GB" dirty="0"/>
              <a:t>Feel free to </a:t>
            </a:r>
            <a:r>
              <a:rPr lang="hu-HU" dirty="0" err="1"/>
              <a:t>replace</a:t>
            </a:r>
            <a:r>
              <a:rPr lang="en-GB" dirty="0"/>
              <a:t> the default </a:t>
            </a:r>
            <a:r>
              <a:rPr lang="hu-HU" dirty="0" err="1"/>
              <a:t>layout</a:t>
            </a:r>
            <a:r>
              <a:rPr lang="en-GB" dirty="0"/>
              <a:t> with your organisation’s layout</a:t>
            </a:r>
            <a:endParaRPr lang="hu-HU" dirty="0"/>
          </a:p>
        </p:txBody>
      </p:sp>
    </p:spTree>
    <p:extLst>
      <p:ext uri="{BB962C8B-B14F-4D97-AF65-F5344CB8AC3E}">
        <p14:creationId xmlns:p14="http://schemas.microsoft.com/office/powerpoint/2010/main" val="21428778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5510FE2-9E33-489A-8198-83CEB9343B33}"/>
              </a:ext>
            </a:extLst>
          </p:cNvPr>
          <p:cNvSpPr>
            <a:spLocks noGrp="1"/>
          </p:cNvSpPr>
          <p:nvPr>
            <p:ph type="title"/>
          </p:nvPr>
        </p:nvSpPr>
        <p:spPr/>
        <p:txBody>
          <a:bodyPr/>
          <a:lstStyle/>
          <a:p>
            <a:r>
              <a:rPr lang="en-US" dirty="0"/>
              <a:t>Necessity for the performance of a contract </a:t>
            </a:r>
            <a:endParaRPr lang="en-GB" dirty="0"/>
          </a:p>
        </p:txBody>
      </p:sp>
      <p:sp>
        <p:nvSpPr>
          <p:cNvPr id="3" name="Tartalom helye 2">
            <a:extLst>
              <a:ext uri="{FF2B5EF4-FFF2-40B4-BE49-F238E27FC236}">
                <a16:creationId xmlns:a16="http://schemas.microsoft.com/office/drawing/2014/main" id="{8AD86784-7BD8-4CE1-BE0D-A0E82CAAA6E1}"/>
              </a:ext>
            </a:extLst>
          </p:cNvPr>
          <p:cNvSpPr>
            <a:spLocks noGrp="1"/>
          </p:cNvSpPr>
          <p:nvPr>
            <p:ph idx="1"/>
          </p:nvPr>
        </p:nvSpPr>
        <p:spPr/>
        <p:txBody>
          <a:bodyPr/>
          <a:lstStyle/>
          <a:p>
            <a:r>
              <a:rPr lang="en-US" dirty="0"/>
              <a:t>“necessary for the performance of a contract to which the data subject is party</a:t>
            </a:r>
            <a:r>
              <a:rPr lang="en-GB" dirty="0"/>
              <a:t> or in order to take steps at the request of the data subject prior to entering into a contract</a:t>
            </a:r>
            <a:r>
              <a:rPr lang="hu-HU" dirty="0"/>
              <a:t>”</a:t>
            </a:r>
          </a:p>
          <a:p>
            <a:r>
              <a:rPr lang="hu-HU" dirty="0" err="1"/>
              <a:t>Contractual</a:t>
            </a:r>
            <a:r>
              <a:rPr lang="hu-HU" dirty="0"/>
              <a:t> and </a:t>
            </a:r>
            <a:r>
              <a:rPr lang="hu-HU" dirty="0" err="1"/>
              <a:t>pre-contractual</a:t>
            </a:r>
            <a:r>
              <a:rPr lang="hu-HU" dirty="0"/>
              <a:t> </a:t>
            </a:r>
            <a:r>
              <a:rPr lang="hu-HU" dirty="0" err="1"/>
              <a:t>relationships</a:t>
            </a:r>
            <a:endParaRPr lang="hu-HU" dirty="0"/>
          </a:p>
          <a:p>
            <a:endParaRPr lang="en-GB" dirty="0"/>
          </a:p>
        </p:txBody>
      </p:sp>
    </p:spTree>
    <p:extLst>
      <p:ext uri="{BB962C8B-B14F-4D97-AF65-F5344CB8AC3E}">
        <p14:creationId xmlns:p14="http://schemas.microsoft.com/office/powerpoint/2010/main" val="177659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D3603EC-730F-412F-816E-991F4AB83123}"/>
              </a:ext>
            </a:extLst>
          </p:cNvPr>
          <p:cNvSpPr>
            <a:spLocks noGrp="1"/>
          </p:cNvSpPr>
          <p:nvPr>
            <p:ph type="title"/>
          </p:nvPr>
        </p:nvSpPr>
        <p:spPr/>
        <p:txBody>
          <a:bodyPr/>
          <a:lstStyle/>
          <a:p>
            <a:r>
              <a:rPr lang="hu-HU" dirty="0" err="1"/>
              <a:t>Example</a:t>
            </a:r>
            <a:r>
              <a:rPr lang="hu-HU" dirty="0"/>
              <a:t> </a:t>
            </a:r>
            <a:r>
              <a:rPr lang="hu-HU" dirty="0" err="1"/>
              <a:t>for</a:t>
            </a:r>
            <a:r>
              <a:rPr lang="hu-HU" dirty="0"/>
              <a:t> the </a:t>
            </a:r>
            <a:r>
              <a:rPr lang="hu-HU" dirty="0" err="1"/>
              <a:t>necessity</a:t>
            </a:r>
            <a:r>
              <a:rPr lang="hu-HU" dirty="0"/>
              <a:t> for the performance of a </a:t>
            </a:r>
            <a:r>
              <a:rPr lang="hu-HU" dirty="0" err="1"/>
              <a:t>contract</a:t>
            </a:r>
            <a:endParaRPr lang="en-GB" dirty="0"/>
          </a:p>
        </p:txBody>
      </p:sp>
      <p:sp>
        <p:nvSpPr>
          <p:cNvPr id="3" name="Tartalom helye 2">
            <a:extLst>
              <a:ext uri="{FF2B5EF4-FFF2-40B4-BE49-F238E27FC236}">
                <a16:creationId xmlns:a16="http://schemas.microsoft.com/office/drawing/2014/main" id="{6CB3E4D6-38A4-436A-879A-484CA1EDF48F}"/>
              </a:ext>
            </a:extLst>
          </p:cNvPr>
          <p:cNvSpPr>
            <a:spLocks noGrp="1"/>
          </p:cNvSpPr>
          <p:nvPr>
            <p:ph idx="1"/>
          </p:nvPr>
        </p:nvSpPr>
        <p:spPr/>
        <p:txBody>
          <a:bodyPr>
            <a:normAutofit/>
          </a:bodyPr>
          <a:lstStyle/>
          <a:p>
            <a:r>
              <a:rPr lang="en-GB" dirty="0"/>
              <a:t>Buying a house through an agency:</a:t>
            </a:r>
          </a:p>
          <a:p>
            <a:pPr lvl="1"/>
            <a:r>
              <a:rPr lang="en-US" b="1" dirty="0"/>
              <a:t>Data necessary to buy the house (i.e. draft a contract): Article 6 (1) b),</a:t>
            </a:r>
          </a:p>
          <a:p>
            <a:pPr lvl="1"/>
            <a:r>
              <a:rPr lang="en-US" dirty="0"/>
              <a:t>To process the house’s documents: Article 6 (1) c),</a:t>
            </a:r>
          </a:p>
          <a:p>
            <a:pPr lvl="1"/>
            <a:r>
              <a:rPr lang="en-US" dirty="0"/>
              <a:t>For client management services (e.g. to have the house repaired by different affiliate companies): Article 6 (1) f),</a:t>
            </a:r>
          </a:p>
          <a:p>
            <a:pPr lvl="1"/>
            <a:r>
              <a:rPr lang="en-US" dirty="0"/>
              <a:t>To announce the (details of the) purchase on the agency’s website: Article 6 (1) a)</a:t>
            </a:r>
          </a:p>
          <a:p>
            <a:pPr lvl="1"/>
            <a:r>
              <a:rPr lang="en-US" dirty="0"/>
              <a:t>To transfer the data to third parties for their own marketing activities: Article 7(a). </a:t>
            </a:r>
          </a:p>
          <a:p>
            <a:pPr lvl="1"/>
            <a:r>
              <a:rPr lang="en-US" dirty="0"/>
              <a:t>The agency is contacted by the police during an investigation: Article 6 (1) e)</a:t>
            </a:r>
          </a:p>
          <a:p>
            <a:pPr lvl="1"/>
            <a:r>
              <a:rPr lang="en-US" dirty="0"/>
              <a:t>The agency is contacted by the ambulance after an emergency call: Article 6 (1) d)</a:t>
            </a:r>
            <a:endParaRPr lang="en-GB" dirty="0"/>
          </a:p>
          <a:p>
            <a:endParaRPr lang="en-GB" dirty="0"/>
          </a:p>
        </p:txBody>
      </p:sp>
    </p:spTree>
    <p:extLst>
      <p:ext uri="{BB962C8B-B14F-4D97-AF65-F5344CB8AC3E}">
        <p14:creationId xmlns:p14="http://schemas.microsoft.com/office/powerpoint/2010/main" val="3370361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EDDAD23-4F07-4972-BEAB-0430FE7A29F1}"/>
              </a:ext>
            </a:extLst>
          </p:cNvPr>
          <p:cNvSpPr>
            <a:spLocks noGrp="1"/>
          </p:cNvSpPr>
          <p:nvPr>
            <p:ph type="title"/>
          </p:nvPr>
        </p:nvSpPr>
        <p:spPr/>
        <p:txBody>
          <a:bodyPr/>
          <a:lstStyle/>
          <a:p>
            <a:r>
              <a:rPr lang="en-US" dirty="0"/>
              <a:t>Legal duties of the controller </a:t>
            </a:r>
            <a:endParaRPr lang="en-GB" dirty="0"/>
          </a:p>
        </p:txBody>
      </p:sp>
      <p:sp>
        <p:nvSpPr>
          <p:cNvPr id="3" name="Tartalom helye 2">
            <a:extLst>
              <a:ext uri="{FF2B5EF4-FFF2-40B4-BE49-F238E27FC236}">
                <a16:creationId xmlns:a16="http://schemas.microsoft.com/office/drawing/2014/main" id="{A0852B67-2BB4-4CC4-9F6C-D4B870A1527E}"/>
              </a:ext>
            </a:extLst>
          </p:cNvPr>
          <p:cNvSpPr>
            <a:spLocks noGrp="1"/>
          </p:cNvSpPr>
          <p:nvPr>
            <p:ph idx="1"/>
          </p:nvPr>
        </p:nvSpPr>
        <p:spPr/>
        <p:txBody>
          <a:bodyPr>
            <a:normAutofit/>
          </a:bodyPr>
          <a:lstStyle/>
          <a:p>
            <a:r>
              <a:rPr lang="en-US" dirty="0"/>
              <a:t>processing is necessary for compliance with a legal obligation to which the controller is subject </a:t>
            </a:r>
            <a:r>
              <a:rPr lang="hu-HU" dirty="0"/>
              <a:t>;</a:t>
            </a:r>
          </a:p>
          <a:p>
            <a:r>
              <a:rPr lang="en-US" dirty="0"/>
              <a:t>controllers acting in both the private and public sector (public sector data controllers can also fall under Article 6 (1) (e))</a:t>
            </a:r>
            <a:endParaRPr lang="hu-HU" dirty="0"/>
          </a:p>
          <a:p>
            <a:pPr lvl="0"/>
            <a:r>
              <a:rPr lang="hu-HU" dirty="0"/>
              <a:t>National </a:t>
            </a:r>
            <a:r>
              <a:rPr lang="hu-HU" dirty="0" err="1"/>
              <a:t>jurisdiction</a:t>
            </a:r>
            <a:r>
              <a:rPr lang="hu-HU" dirty="0"/>
              <a:t> </a:t>
            </a:r>
          </a:p>
          <a:p>
            <a:pPr lvl="1"/>
            <a:r>
              <a:rPr lang="en-US" dirty="0"/>
              <a:t>legal obligation can originate in Union or Member State law </a:t>
            </a:r>
            <a:endParaRPr lang="hu-HU" dirty="0"/>
          </a:p>
          <a:p>
            <a:pPr lvl="1"/>
            <a:r>
              <a:rPr lang="hu-HU" dirty="0" err="1"/>
              <a:t>Recital</a:t>
            </a:r>
            <a:r>
              <a:rPr lang="hu-HU" dirty="0"/>
              <a:t> 45 – law </a:t>
            </a:r>
            <a:r>
              <a:rPr lang="hu-HU" dirty="0" err="1"/>
              <a:t>should</a:t>
            </a:r>
            <a:r>
              <a:rPr lang="hu-HU" dirty="0"/>
              <a:t> </a:t>
            </a:r>
            <a:r>
              <a:rPr lang="en-US" dirty="0"/>
              <a:t>determine the purpose of processing, establish specifications to determine the controller, the type of personal data subject to processing, the data subjects concerned, the entities to which the data can be disclosed, the purpose limitations, the storage period and other measures to ensure lawful and fair processing</a:t>
            </a:r>
            <a:endParaRPr lang="hu-HU" dirty="0"/>
          </a:p>
          <a:p>
            <a:endParaRPr lang="en-GB" dirty="0"/>
          </a:p>
        </p:txBody>
      </p:sp>
    </p:spTree>
    <p:extLst>
      <p:ext uri="{BB962C8B-B14F-4D97-AF65-F5344CB8AC3E}">
        <p14:creationId xmlns:p14="http://schemas.microsoft.com/office/powerpoint/2010/main" val="2841874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DD45A22-2260-427D-AC67-1385B60AC335}"/>
              </a:ext>
            </a:extLst>
          </p:cNvPr>
          <p:cNvSpPr>
            <a:spLocks noGrp="1"/>
          </p:cNvSpPr>
          <p:nvPr>
            <p:ph type="title"/>
          </p:nvPr>
        </p:nvSpPr>
        <p:spPr/>
        <p:txBody>
          <a:bodyPr/>
          <a:lstStyle/>
          <a:p>
            <a:r>
              <a:rPr lang="hu-HU" dirty="0" err="1"/>
              <a:t>Example</a:t>
            </a:r>
            <a:r>
              <a:rPr lang="hu-HU" dirty="0"/>
              <a:t> for the </a:t>
            </a:r>
            <a:r>
              <a:rPr lang="hu-HU" dirty="0" err="1"/>
              <a:t>legal</a:t>
            </a:r>
            <a:r>
              <a:rPr lang="hu-HU" dirty="0"/>
              <a:t> </a:t>
            </a:r>
            <a:r>
              <a:rPr lang="hu-HU" dirty="0" err="1"/>
              <a:t>duties</a:t>
            </a:r>
            <a:r>
              <a:rPr lang="hu-HU" dirty="0"/>
              <a:t> </a:t>
            </a:r>
            <a:r>
              <a:rPr lang="hu-HU" dirty="0" err="1"/>
              <a:t>if</a:t>
            </a:r>
            <a:r>
              <a:rPr lang="hu-HU" dirty="0"/>
              <a:t> the </a:t>
            </a:r>
            <a:r>
              <a:rPr lang="hu-HU" dirty="0" err="1"/>
              <a:t>controlelr</a:t>
            </a:r>
            <a:endParaRPr lang="en-GB" dirty="0"/>
          </a:p>
        </p:txBody>
      </p:sp>
      <p:sp>
        <p:nvSpPr>
          <p:cNvPr id="3" name="Tartalom helye 2">
            <a:extLst>
              <a:ext uri="{FF2B5EF4-FFF2-40B4-BE49-F238E27FC236}">
                <a16:creationId xmlns:a16="http://schemas.microsoft.com/office/drawing/2014/main" id="{313F29C7-3B98-4AAD-9B48-10F99537668A}"/>
              </a:ext>
            </a:extLst>
          </p:cNvPr>
          <p:cNvSpPr>
            <a:spLocks noGrp="1"/>
          </p:cNvSpPr>
          <p:nvPr>
            <p:ph idx="1"/>
          </p:nvPr>
        </p:nvSpPr>
        <p:spPr/>
        <p:txBody>
          <a:bodyPr>
            <a:normAutofit/>
          </a:bodyPr>
          <a:lstStyle/>
          <a:p>
            <a:r>
              <a:rPr lang="en-GB" dirty="0"/>
              <a:t>Buying a house through an agency:</a:t>
            </a:r>
          </a:p>
          <a:p>
            <a:pPr lvl="1"/>
            <a:r>
              <a:rPr lang="en-US" dirty="0"/>
              <a:t>Data necessary to buy the house (i.e. draft a contract): Article 6 (1) b),</a:t>
            </a:r>
          </a:p>
          <a:p>
            <a:pPr lvl="1"/>
            <a:r>
              <a:rPr lang="en-US" b="1" dirty="0"/>
              <a:t>To process the house’s documents: Article 6 (1) c),</a:t>
            </a:r>
          </a:p>
          <a:p>
            <a:pPr lvl="1"/>
            <a:r>
              <a:rPr lang="en-US" dirty="0"/>
              <a:t>For client management services (e.g. to have the house repaired by different affiliate companies): Article 6 (1) f),</a:t>
            </a:r>
          </a:p>
          <a:p>
            <a:pPr lvl="1"/>
            <a:r>
              <a:rPr lang="en-US" dirty="0"/>
              <a:t>To announce the (details of the) purchase on the agency’s website: Article 6 (1) a)</a:t>
            </a:r>
          </a:p>
          <a:p>
            <a:pPr lvl="1"/>
            <a:r>
              <a:rPr lang="en-US" dirty="0"/>
              <a:t>To transfer the data to third parties for their own marketing activities: Article 7(a). </a:t>
            </a:r>
          </a:p>
          <a:p>
            <a:pPr lvl="1"/>
            <a:r>
              <a:rPr lang="en-US" dirty="0"/>
              <a:t>The agency is contacted by the police during an investigation: Article 6 (1) e)</a:t>
            </a:r>
          </a:p>
          <a:p>
            <a:pPr lvl="1"/>
            <a:r>
              <a:rPr lang="en-US" dirty="0"/>
              <a:t>The agency is contacted by the ambulance after an emergency call: Article 6 (1) d)</a:t>
            </a:r>
            <a:endParaRPr lang="en-GB" dirty="0"/>
          </a:p>
          <a:p>
            <a:endParaRPr lang="en-GB" dirty="0"/>
          </a:p>
        </p:txBody>
      </p:sp>
    </p:spTree>
    <p:extLst>
      <p:ext uri="{BB962C8B-B14F-4D97-AF65-F5344CB8AC3E}">
        <p14:creationId xmlns:p14="http://schemas.microsoft.com/office/powerpoint/2010/main" val="3136525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5C9207C-B456-4149-9BBE-846A05BDDDD8}"/>
              </a:ext>
            </a:extLst>
          </p:cNvPr>
          <p:cNvSpPr>
            <a:spLocks noGrp="1"/>
          </p:cNvSpPr>
          <p:nvPr>
            <p:ph type="title"/>
          </p:nvPr>
        </p:nvSpPr>
        <p:spPr/>
        <p:txBody>
          <a:bodyPr>
            <a:normAutofit/>
          </a:bodyPr>
          <a:lstStyle/>
          <a:p>
            <a:r>
              <a:rPr lang="en-US" dirty="0"/>
              <a:t>Vital interests of the data subject or those of another natural person </a:t>
            </a:r>
            <a:endParaRPr lang="en-GB" dirty="0"/>
          </a:p>
        </p:txBody>
      </p:sp>
      <p:sp>
        <p:nvSpPr>
          <p:cNvPr id="3" name="Tartalom helye 2">
            <a:extLst>
              <a:ext uri="{FF2B5EF4-FFF2-40B4-BE49-F238E27FC236}">
                <a16:creationId xmlns:a16="http://schemas.microsoft.com/office/drawing/2014/main" id="{07FB95F0-97CE-4421-8F88-140B39217E11}"/>
              </a:ext>
            </a:extLst>
          </p:cNvPr>
          <p:cNvSpPr>
            <a:spLocks noGrp="1"/>
          </p:cNvSpPr>
          <p:nvPr>
            <p:ph idx="1"/>
          </p:nvPr>
        </p:nvSpPr>
        <p:spPr/>
        <p:txBody>
          <a:bodyPr/>
          <a:lstStyle/>
          <a:p>
            <a:r>
              <a:rPr lang="hu-HU" dirty="0"/>
              <a:t>„</a:t>
            </a:r>
            <a:r>
              <a:rPr lang="en-US" dirty="0"/>
              <a:t>processing is necessary in order to protect the vital interests of the data subject or of another natural person</a:t>
            </a:r>
            <a:r>
              <a:rPr lang="hu-HU" dirty="0"/>
              <a:t>”</a:t>
            </a:r>
          </a:p>
          <a:p>
            <a:r>
              <a:rPr lang="hu-HU" dirty="0" err="1"/>
              <a:t>Recital</a:t>
            </a:r>
            <a:r>
              <a:rPr lang="hu-HU" dirty="0"/>
              <a:t> 46 - </a:t>
            </a:r>
            <a:r>
              <a:rPr lang="hu-HU" dirty="0" err="1"/>
              <a:t>only</a:t>
            </a:r>
            <a:r>
              <a:rPr lang="hu-HU" dirty="0"/>
              <a:t> </a:t>
            </a:r>
            <a:r>
              <a:rPr lang="en-US" dirty="0"/>
              <a:t>if such processing “cannot be manifestly based on another legal basis”</a:t>
            </a:r>
            <a:endParaRPr lang="hu-HU" dirty="0"/>
          </a:p>
          <a:p>
            <a:r>
              <a:rPr lang="hu-HU" dirty="0"/>
              <a:t>Protection of </a:t>
            </a:r>
            <a:r>
              <a:rPr lang="hu-HU" dirty="0" err="1"/>
              <a:t>natural</a:t>
            </a:r>
            <a:r>
              <a:rPr lang="hu-HU" dirty="0"/>
              <a:t> </a:t>
            </a:r>
            <a:r>
              <a:rPr lang="hu-HU" dirty="0" err="1"/>
              <a:t>person</a:t>
            </a:r>
            <a:endParaRPr lang="hu-HU" dirty="0"/>
          </a:p>
          <a:p>
            <a:r>
              <a:rPr lang="hu-HU" dirty="0" err="1"/>
              <a:t>Vital</a:t>
            </a:r>
            <a:r>
              <a:rPr lang="hu-HU" dirty="0"/>
              <a:t> </a:t>
            </a:r>
            <a:r>
              <a:rPr lang="hu-HU" dirty="0" err="1"/>
              <a:t>interests</a:t>
            </a:r>
            <a:r>
              <a:rPr lang="hu-HU" dirty="0"/>
              <a:t>: </a:t>
            </a:r>
            <a:r>
              <a:rPr lang="hu-HU" dirty="0" err="1"/>
              <a:t>e.g</a:t>
            </a:r>
            <a:r>
              <a:rPr lang="hu-HU" dirty="0"/>
              <a:t>. </a:t>
            </a:r>
            <a:r>
              <a:rPr lang="hu-HU" dirty="0" err="1"/>
              <a:t>health</a:t>
            </a:r>
            <a:r>
              <a:rPr lang="hu-HU" dirty="0"/>
              <a:t>, </a:t>
            </a:r>
            <a:r>
              <a:rPr lang="hu-HU" dirty="0" err="1"/>
              <a:t>dignity</a:t>
            </a:r>
            <a:r>
              <a:rPr lang="hu-HU" dirty="0"/>
              <a:t>, </a:t>
            </a:r>
            <a:r>
              <a:rPr lang="hu-HU" dirty="0" err="1"/>
              <a:t>need</a:t>
            </a:r>
            <a:r>
              <a:rPr lang="hu-HU" dirty="0"/>
              <a:t> of </a:t>
            </a:r>
            <a:r>
              <a:rPr lang="hu-HU" dirty="0" err="1"/>
              <a:t>humanitarian</a:t>
            </a:r>
            <a:r>
              <a:rPr lang="hu-HU" dirty="0"/>
              <a:t> </a:t>
            </a:r>
            <a:r>
              <a:rPr lang="hu-HU" dirty="0" err="1"/>
              <a:t>emergency</a:t>
            </a:r>
            <a:r>
              <a:rPr lang="hu-HU" dirty="0"/>
              <a:t>, etc.</a:t>
            </a:r>
          </a:p>
          <a:p>
            <a:endParaRPr lang="en-GB" dirty="0"/>
          </a:p>
        </p:txBody>
      </p:sp>
    </p:spTree>
    <p:extLst>
      <p:ext uri="{BB962C8B-B14F-4D97-AF65-F5344CB8AC3E}">
        <p14:creationId xmlns:p14="http://schemas.microsoft.com/office/powerpoint/2010/main" val="447703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C9D4E89-9045-4AB8-826A-450EB5D4D037}"/>
              </a:ext>
            </a:extLst>
          </p:cNvPr>
          <p:cNvSpPr>
            <a:spLocks noGrp="1"/>
          </p:cNvSpPr>
          <p:nvPr>
            <p:ph type="title"/>
          </p:nvPr>
        </p:nvSpPr>
        <p:spPr/>
        <p:txBody>
          <a:bodyPr>
            <a:normAutofit fontScale="90000"/>
          </a:bodyPr>
          <a:lstStyle/>
          <a:p>
            <a:r>
              <a:rPr lang="hu-HU" dirty="0" err="1"/>
              <a:t>Example</a:t>
            </a:r>
            <a:r>
              <a:rPr lang="hu-HU" dirty="0"/>
              <a:t> for v</a:t>
            </a:r>
            <a:r>
              <a:rPr lang="en-US" dirty="0" err="1"/>
              <a:t>ital</a:t>
            </a:r>
            <a:r>
              <a:rPr lang="en-US" dirty="0"/>
              <a:t> interests of the data subject or those of another natural person</a:t>
            </a:r>
            <a:endParaRPr lang="en-GB" dirty="0"/>
          </a:p>
        </p:txBody>
      </p:sp>
      <p:sp>
        <p:nvSpPr>
          <p:cNvPr id="3" name="Tartalom helye 2">
            <a:extLst>
              <a:ext uri="{FF2B5EF4-FFF2-40B4-BE49-F238E27FC236}">
                <a16:creationId xmlns:a16="http://schemas.microsoft.com/office/drawing/2014/main" id="{4FDEEFCB-0BB6-4BC1-B4D2-C0C7308D5179}"/>
              </a:ext>
            </a:extLst>
          </p:cNvPr>
          <p:cNvSpPr>
            <a:spLocks noGrp="1"/>
          </p:cNvSpPr>
          <p:nvPr>
            <p:ph idx="1"/>
          </p:nvPr>
        </p:nvSpPr>
        <p:spPr/>
        <p:txBody>
          <a:bodyPr>
            <a:normAutofit/>
          </a:bodyPr>
          <a:lstStyle/>
          <a:p>
            <a:r>
              <a:rPr lang="en-GB" dirty="0"/>
              <a:t>Buying a house through an agency:</a:t>
            </a:r>
          </a:p>
          <a:p>
            <a:pPr lvl="1"/>
            <a:r>
              <a:rPr lang="en-US" dirty="0"/>
              <a:t>Data necessary to buy the house (i.e. draft a contract): Article 6 (1) b),</a:t>
            </a:r>
          </a:p>
          <a:p>
            <a:pPr lvl="1"/>
            <a:r>
              <a:rPr lang="en-US" dirty="0"/>
              <a:t>To process the house’s documents: Article 6 (1) c),</a:t>
            </a:r>
          </a:p>
          <a:p>
            <a:pPr lvl="1"/>
            <a:r>
              <a:rPr lang="en-US" dirty="0"/>
              <a:t>For client management services (e.g. to have the house repaired by different affiliate companies): Article 6 (1) f),</a:t>
            </a:r>
          </a:p>
          <a:p>
            <a:pPr lvl="1"/>
            <a:r>
              <a:rPr lang="en-US" dirty="0"/>
              <a:t>To announce the (details of the) purchase on the agency’s website: Article 6 (1) a)</a:t>
            </a:r>
          </a:p>
          <a:p>
            <a:pPr lvl="1"/>
            <a:r>
              <a:rPr lang="en-US" dirty="0"/>
              <a:t>To transfer the data to third parties for their own marketing activities: Article 7(a). </a:t>
            </a:r>
          </a:p>
          <a:p>
            <a:pPr lvl="1"/>
            <a:r>
              <a:rPr lang="en-US" dirty="0"/>
              <a:t>The agency is contacted by the police during an investigation: Article 6 (1) e)</a:t>
            </a:r>
          </a:p>
          <a:p>
            <a:pPr lvl="1"/>
            <a:r>
              <a:rPr lang="en-US" b="1" dirty="0"/>
              <a:t>The agency is contacted by the ambulance after an emergency call: Article 6 (1) d)</a:t>
            </a:r>
            <a:endParaRPr lang="en-GB" b="1" dirty="0"/>
          </a:p>
          <a:p>
            <a:endParaRPr lang="en-GB" dirty="0"/>
          </a:p>
        </p:txBody>
      </p:sp>
    </p:spTree>
    <p:extLst>
      <p:ext uri="{BB962C8B-B14F-4D97-AF65-F5344CB8AC3E}">
        <p14:creationId xmlns:p14="http://schemas.microsoft.com/office/powerpoint/2010/main" val="17761861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48DE21B-7EFF-49BC-81E1-A143F19C449B}"/>
              </a:ext>
            </a:extLst>
          </p:cNvPr>
          <p:cNvSpPr>
            <a:spLocks noGrp="1"/>
          </p:cNvSpPr>
          <p:nvPr>
            <p:ph type="title"/>
          </p:nvPr>
        </p:nvSpPr>
        <p:spPr/>
        <p:txBody>
          <a:bodyPr>
            <a:normAutofit fontScale="90000"/>
          </a:bodyPr>
          <a:lstStyle/>
          <a:p>
            <a:r>
              <a:rPr lang="en-US" dirty="0"/>
              <a:t>Public interest and exercise of official authority </a:t>
            </a:r>
            <a:br>
              <a:rPr lang="en-US" dirty="0"/>
            </a:br>
            <a:endParaRPr lang="en-GB" dirty="0"/>
          </a:p>
        </p:txBody>
      </p:sp>
      <p:sp>
        <p:nvSpPr>
          <p:cNvPr id="3" name="Tartalom helye 2">
            <a:extLst>
              <a:ext uri="{FF2B5EF4-FFF2-40B4-BE49-F238E27FC236}">
                <a16:creationId xmlns:a16="http://schemas.microsoft.com/office/drawing/2014/main" id="{64BE9F66-1222-4C3E-B8AB-922A4A587A3E}"/>
              </a:ext>
            </a:extLst>
          </p:cNvPr>
          <p:cNvSpPr>
            <a:spLocks noGrp="1"/>
          </p:cNvSpPr>
          <p:nvPr>
            <p:ph idx="1"/>
          </p:nvPr>
        </p:nvSpPr>
        <p:spPr/>
        <p:txBody>
          <a:bodyPr/>
          <a:lstStyle/>
          <a:p>
            <a:r>
              <a:rPr lang="en-US" dirty="0"/>
              <a:t>processing is necessary for the performance of a task carried out in the public interest or in the exercise of official authority vested in the controller</a:t>
            </a:r>
            <a:endParaRPr lang="en-GB" dirty="0"/>
          </a:p>
          <a:p>
            <a:endParaRPr lang="en-GB" dirty="0"/>
          </a:p>
        </p:txBody>
      </p:sp>
    </p:spTree>
    <p:extLst>
      <p:ext uri="{BB962C8B-B14F-4D97-AF65-F5344CB8AC3E}">
        <p14:creationId xmlns:p14="http://schemas.microsoft.com/office/powerpoint/2010/main" val="9629029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618A9C5-3211-4E60-B8F0-4AED5FFF163D}"/>
              </a:ext>
            </a:extLst>
          </p:cNvPr>
          <p:cNvSpPr>
            <a:spLocks noGrp="1"/>
          </p:cNvSpPr>
          <p:nvPr>
            <p:ph type="title"/>
          </p:nvPr>
        </p:nvSpPr>
        <p:spPr/>
        <p:txBody>
          <a:bodyPr/>
          <a:lstStyle/>
          <a:p>
            <a:r>
              <a:rPr lang="hu-HU" dirty="0" err="1"/>
              <a:t>Example</a:t>
            </a:r>
            <a:r>
              <a:rPr lang="hu-HU" dirty="0"/>
              <a:t> for p</a:t>
            </a:r>
            <a:r>
              <a:rPr lang="en-US" dirty="0" err="1"/>
              <a:t>ublic</a:t>
            </a:r>
            <a:r>
              <a:rPr lang="en-US" dirty="0"/>
              <a:t> interest and exercise of official authority</a:t>
            </a:r>
            <a:endParaRPr lang="en-GB" dirty="0"/>
          </a:p>
        </p:txBody>
      </p:sp>
      <p:sp>
        <p:nvSpPr>
          <p:cNvPr id="3" name="Tartalom helye 2">
            <a:extLst>
              <a:ext uri="{FF2B5EF4-FFF2-40B4-BE49-F238E27FC236}">
                <a16:creationId xmlns:a16="http://schemas.microsoft.com/office/drawing/2014/main" id="{AD31663A-7B87-462E-ABFA-B55353D4283C}"/>
              </a:ext>
            </a:extLst>
          </p:cNvPr>
          <p:cNvSpPr>
            <a:spLocks noGrp="1"/>
          </p:cNvSpPr>
          <p:nvPr>
            <p:ph idx="1"/>
          </p:nvPr>
        </p:nvSpPr>
        <p:spPr/>
        <p:txBody>
          <a:bodyPr>
            <a:normAutofit/>
          </a:bodyPr>
          <a:lstStyle/>
          <a:p>
            <a:r>
              <a:rPr lang="en-GB" dirty="0"/>
              <a:t>Buying a house through an agency:</a:t>
            </a:r>
          </a:p>
          <a:p>
            <a:pPr lvl="1"/>
            <a:r>
              <a:rPr lang="en-US" dirty="0"/>
              <a:t>Data necessary to buy the house (i.e. draft a contract): Article 6 (1) b),</a:t>
            </a:r>
          </a:p>
          <a:p>
            <a:pPr lvl="1"/>
            <a:r>
              <a:rPr lang="en-US" dirty="0"/>
              <a:t>To process the house’s documents: Article 6 (1) c),</a:t>
            </a:r>
          </a:p>
          <a:p>
            <a:pPr lvl="1"/>
            <a:r>
              <a:rPr lang="en-US" dirty="0"/>
              <a:t>For client management services (e.g. to have the house repaired by different affiliate companies): Article 6 (1) f),</a:t>
            </a:r>
          </a:p>
          <a:p>
            <a:pPr lvl="1"/>
            <a:r>
              <a:rPr lang="en-US" dirty="0"/>
              <a:t>To announce the (details of the) purchase on the agency’s website: Article 6 (1) a)</a:t>
            </a:r>
          </a:p>
          <a:p>
            <a:pPr lvl="1"/>
            <a:r>
              <a:rPr lang="en-US" dirty="0"/>
              <a:t>To transfer the data to third parties for their own marketing activities: Article 7(a). </a:t>
            </a:r>
          </a:p>
          <a:p>
            <a:pPr lvl="1"/>
            <a:r>
              <a:rPr lang="en-US" b="1" dirty="0"/>
              <a:t>The agency is contacted by the police during an investigation: Article 6 (1) e)</a:t>
            </a:r>
          </a:p>
          <a:p>
            <a:pPr lvl="1"/>
            <a:r>
              <a:rPr lang="en-US" dirty="0"/>
              <a:t>The agency is contacted by the ambulance after an emergency call: Article 6 (1) d)</a:t>
            </a:r>
            <a:endParaRPr lang="en-GB" dirty="0"/>
          </a:p>
          <a:p>
            <a:endParaRPr lang="en-GB" b="1" dirty="0"/>
          </a:p>
        </p:txBody>
      </p:sp>
    </p:spTree>
    <p:extLst>
      <p:ext uri="{BB962C8B-B14F-4D97-AF65-F5344CB8AC3E}">
        <p14:creationId xmlns:p14="http://schemas.microsoft.com/office/powerpoint/2010/main" val="39691689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AB59022-2047-4FDA-8124-A64D2A55833A}"/>
              </a:ext>
            </a:extLst>
          </p:cNvPr>
          <p:cNvSpPr>
            <a:spLocks noGrp="1"/>
          </p:cNvSpPr>
          <p:nvPr>
            <p:ph type="title"/>
          </p:nvPr>
        </p:nvSpPr>
        <p:spPr/>
        <p:txBody>
          <a:bodyPr>
            <a:normAutofit/>
          </a:bodyPr>
          <a:lstStyle/>
          <a:p>
            <a:r>
              <a:rPr lang="en-US" dirty="0"/>
              <a:t>Legitimate interests pursued by the controller or by a third party </a:t>
            </a:r>
            <a:endParaRPr lang="en-GB" dirty="0"/>
          </a:p>
        </p:txBody>
      </p:sp>
      <p:sp>
        <p:nvSpPr>
          <p:cNvPr id="3" name="Tartalom helye 2">
            <a:extLst>
              <a:ext uri="{FF2B5EF4-FFF2-40B4-BE49-F238E27FC236}">
                <a16:creationId xmlns:a16="http://schemas.microsoft.com/office/drawing/2014/main" id="{BE06164D-142A-4F0A-96A9-040D1B5EB637}"/>
              </a:ext>
            </a:extLst>
          </p:cNvPr>
          <p:cNvSpPr>
            <a:spLocks noGrp="1"/>
          </p:cNvSpPr>
          <p:nvPr>
            <p:ph idx="1"/>
          </p:nvPr>
        </p:nvSpPr>
        <p:spPr/>
        <p:txBody>
          <a:bodyPr>
            <a:normAutofit fontScale="92500" lnSpcReduction="10000"/>
          </a:bodyPr>
          <a:lstStyle/>
          <a:p>
            <a:r>
              <a:rPr lang="en-US" dirty="0"/>
              <a:t>processing is necessary for the purposes of the legitimate interests pursued by the controller or by a third party, </a:t>
            </a:r>
            <a:r>
              <a:rPr lang="en-US" b="1" dirty="0"/>
              <a:t>except</a:t>
            </a:r>
            <a:r>
              <a:rPr lang="en-US" dirty="0"/>
              <a:t> where such interests are overridden by the interests or fundamental rights and freedoms of the data subject which require protection of personal data, in particular where the data subject is a child </a:t>
            </a:r>
            <a:endParaRPr lang="hu-HU" dirty="0"/>
          </a:p>
          <a:p>
            <a:r>
              <a:rPr lang="hu-HU" dirty="0" err="1"/>
              <a:t>Example</a:t>
            </a:r>
            <a:r>
              <a:rPr lang="hu-HU" dirty="0"/>
              <a:t>: </a:t>
            </a:r>
            <a:r>
              <a:rPr lang="en-GB" dirty="0"/>
              <a:t>data subject is a client or in the service of the controller</a:t>
            </a:r>
            <a:endParaRPr lang="hu-HU" dirty="0"/>
          </a:p>
          <a:p>
            <a:r>
              <a:rPr lang="hu-HU" dirty="0" err="1"/>
              <a:t>Overriding</a:t>
            </a:r>
            <a:r>
              <a:rPr lang="hu-HU" dirty="0"/>
              <a:t> interest of </a:t>
            </a:r>
            <a:r>
              <a:rPr lang="hu-HU" dirty="0" err="1"/>
              <a:t>data</a:t>
            </a:r>
            <a:r>
              <a:rPr lang="hu-HU" dirty="0"/>
              <a:t> </a:t>
            </a:r>
            <a:r>
              <a:rPr lang="hu-HU" dirty="0" err="1"/>
              <a:t>subjects</a:t>
            </a:r>
            <a:r>
              <a:rPr lang="hu-HU" dirty="0"/>
              <a:t>:</a:t>
            </a:r>
            <a:r>
              <a:rPr lang="en-GB" dirty="0"/>
              <a:t> personal data are processed in circumstances where data subjects do not reasonably expect further processing</a:t>
            </a:r>
            <a:endParaRPr lang="hu-HU" dirty="0"/>
          </a:p>
          <a:p>
            <a:r>
              <a:rPr lang="hu-HU" dirty="0"/>
              <a:t>Not </a:t>
            </a:r>
            <a:r>
              <a:rPr lang="hu-HU" dirty="0" err="1"/>
              <a:t>applicable</a:t>
            </a:r>
            <a:r>
              <a:rPr lang="hu-HU" dirty="0"/>
              <a:t> </a:t>
            </a:r>
            <a:r>
              <a:rPr lang="hu-HU" dirty="0" err="1"/>
              <a:t>by</a:t>
            </a:r>
            <a:r>
              <a:rPr lang="hu-HU" dirty="0"/>
              <a:t> </a:t>
            </a:r>
            <a:r>
              <a:rPr lang="hu-HU" dirty="0" err="1"/>
              <a:t>public</a:t>
            </a:r>
            <a:r>
              <a:rPr lang="hu-HU" dirty="0"/>
              <a:t> </a:t>
            </a:r>
            <a:r>
              <a:rPr lang="hu-HU" dirty="0" err="1"/>
              <a:t>authorities</a:t>
            </a:r>
            <a:endParaRPr lang="hu-HU" dirty="0"/>
          </a:p>
          <a:p>
            <a:r>
              <a:rPr lang="hu-HU" dirty="0" err="1"/>
              <a:t>Minimising</a:t>
            </a:r>
            <a:r>
              <a:rPr lang="hu-HU" dirty="0"/>
              <a:t> the </a:t>
            </a:r>
            <a:r>
              <a:rPr lang="hu-HU" dirty="0" err="1"/>
              <a:t>impact</a:t>
            </a:r>
            <a:r>
              <a:rPr lang="hu-HU" dirty="0"/>
              <a:t> </a:t>
            </a:r>
            <a:r>
              <a:rPr lang="hu-HU" dirty="0" err="1"/>
              <a:t>on</a:t>
            </a:r>
            <a:r>
              <a:rPr lang="hu-HU" dirty="0"/>
              <a:t> </a:t>
            </a:r>
            <a:r>
              <a:rPr lang="hu-HU" dirty="0" err="1"/>
              <a:t>data</a:t>
            </a:r>
            <a:r>
              <a:rPr lang="hu-HU" dirty="0"/>
              <a:t> </a:t>
            </a:r>
            <a:r>
              <a:rPr lang="hu-HU" dirty="0" err="1"/>
              <a:t>subject’s</a:t>
            </a:r>
            <a:r>
              <a:rPr lang="hu-HU" dirty="0"/>
              <a:t> </a:t>
            </a:r>
            <a:r>
              <a:rPr lang="hu-HU" dirty="0" err="1"/>
              <a:t>rights</a:t>
            </a:r>
            <a:endParaRPr lang="hu-HU" dirty="0"/>
          </a:p>
          <a:p>
            <a:pPr lvl="0"/>
            <a:r>
              <a:rPr lang="hu-HU" dirty="0" err="1"/>
              <a:t>Guarantees</a:t>
            </a:r>
            <a:r>
              <a:rPr lang="hu-HU" dirty="0"/>
              <a:t>:</a:t>
            </a:r>
          </a:p>
          <a:p>
            <a:pPr lvl="1"/>
            <a:r>
              <a:rPr lang="hu-HU" dirty="0" err="1"/>
              <a:t>Case-by-case</a:t>
            </a:r>
            <a:r>
              <a:rPr lang="hu-HU" dirty="0"/>
              <a:t> </a:t>
            </a:r>
            <a:r>
              <a:rPr lang="hu-HU" dirty="0" err="1"/>
              <a:t>analysis</a:t>
            </a:r>
            <a:endParaRPr lang="hu-HU" dirty="0"/>
          </a:p>
          <a:p>
            <a:pPr lvl="1"/>
            <a:r>
              <a:rPr lang="hu-HU" dirty="0" err="1"/>
              <a:t>Right</a:t>
            </a:r>
            <a:r>
              <a:rPr lang="hu-HU" dirty="0"/>
              <a:t> </a:t>
            </a:r>
            <a:r>
              <a:rPr lang="hu-HU" dirty="0" err="1"/>
              <a:t>to</a:t>
            </a:r>
            <a:r>
              <a:rPr lang="hu-HU" dirty="0"/>
              <a:t> </a:t>
            </a:r>
            <a:r>
              <a:rPr lang="hu-HU" dirty="0" err="1"/>
              <a:t>object</a:t>
            </a:r>
            <a:endParaRPr lang="hu-HU" dirty="0"/>
          </a:p>
          <a:p>
            <a:endParaRPr lang="en-GB" dirty="0"/>
          </a:p>
        </p:txBody>
      </p:sp>
    </p:spTree>
    <p:extLst>
      <p:ext uri="{BB962C8B-B14F-4D97-AF65-F5344CB8AC3E}">
        <p14:creationId xmlns:p14="http://schemas.microsoft.com/office/powerpoint/2010/main" val="2937493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A2CAD0E-0A5C-49C9-8478-4EF39D9E81C1}"/>
              </a:ext>
            </a:extLst>
          </p:cNvPr>
          <p:cNvSpPr>
            <a:spLocks noGrp="1"/>
          </p:cNvSpPr>
          <p:nvPr>
            <p:ph type="title"/>
          </p:nvPr>
        </p:nvSpPr>
        <p:spPr/>
        <p:txBody>
          <a:bodyPr/>
          <a:lstStyle/>
          <a:p>
            <a:r>
              <a:rPr lang="hu-HU" dirty="0" err="1"/>
              <a:t>Example</a:t>
            </a:r>
            <a:r>
              <a:rPr lang="hu-HU" dirty="0"/>
              <a:t> for l</a:t>
            </a:r>
            <a:r>
              <a:rPr lang="en-US" dirty="0" err="1"/>
              <a:t>egitimate</a:t>
            </a:r>
            <a:r>
              <a:rPr lang="en-US" dirty="0"/>
              <a:t> interests pursued by the controller or by a third party</a:t>
            </a:r>
            <a:endParaRPr lang="en-GB" dirty="0"/>
          </a:p>
        </p:txBody>
      </p:sp>
      <p:sp>
        <p:nvSpPr>
          <p:cNvPr id="3" name="Tartalom helye 2">
            <a:extLst>
              <a:ext uri="{FF2B5EF4-FFF2-40B4-BE49-F238E27FC236}">
                <a16:creationId xmlns:a16="http://schemas.microsoft.com/office/drawing/2014/main" id="{9DD5B9DC-F37A-4A87-BF57-79A4001470F2}"/>
              </a:ext>
            </a:extLst>
          </p:cNvPr>
          <p:cNvSpPr>
            <a:spLocks noGrp="1"/>
          </p:cNvSpPr>
          <p:nvPr>
            <p:ph idx="1"/>
          </p:nvPr>
        </p:nvSpPr>
        <p:spPr/>
        <p:txBody>
          <a:bodyPr>
            <a:normAutofit/>
          </a:bodyPr>
          <a:lstStyle/>
          <a:p>
            <a:r>
              <a:rPr lang="en-GB" dirty="0"/>
              <a:t>Buying a house through an agency:</a:t>
            </a:r>
          </a:p>
          <a:p>
            <a:pPr lvl="1"/>
            <a:r>
              <a:rPr lang="en-US" dirty="0"/>
              <a:t>Data necessary to buy the house (i.e. draft a contract): Article 6 (1) b),</a:t>
            </a:r>
          </a:p>
          <a:p>
            <a:pPr lvl="1"/>
            <a:r>
              <a:rPr lang="en-US" dirty="0"/>
              <a:t>To process the house’s documents: Article 6 (1) c),</a:t>
            </a:r>
          </a:p>
          <a:p>
            <a:pPr lvl="1"/>
            <a:r>
              <a:rPr lang="en-US" b="1" dirty="0"/>
              <a:t>For client management services (e.g. to have the house repaired by different affiliate companies): Article 6 (1) f),</a:t>
            </a:r>
          </a:p>
          <a:p>
            <a:pPr lvl="1"/>
            <a:r>
              <a:rPr lang="en-US" dirty="0"/>
              <a:t>To announce the (details of the) purchase on the agency’s website: Article 6 (1) a)</a:t>
            </a:r>
          </a:p>
          <a:p>
            <a:pPr lvl="1"/>
            <a:r>
              <a:rPr lang="en-US" dirty="0"/>
              <a:t>To transfer the data to third parties for their own marketing activities: Article 7(a). </a:t>
            </a:r>
          </a:p>
          <a:p>
            <a:pPr lvl="1"/>
            <a:r>
              <a:rPr lang="en-US" dirty="0"/>
              <a:t>The agency is contacted by the police during an investigation: Article 6 (1) e)</a:t>
            </a:r>
          </a:p>
          <a:p>
            <a:pPr lvl="1"/>
            <a:r>
              <a:rPr lang="en-US" dirty="0"/>
              <a:t>The agency is contacted by the ambulance after an emergency call: Article 6 (1) d)</a:t>
            </a:r>
            <a:endParaRPr lang="en-GB" dirty="0"/>
          </a:p>
          <a:p>
            <a:endParaRPr lang="en-GB" dirty="0"/>
          </a:p>
        </p:txBody>
      </p:sp>
    </p:spTree>
    <p:extLst>
      <p:ext uri="{BB962C8B-B14F-4D97-AF65-F5344CB8AC3E}">
        <p14:creationId xmlns:p14="http://schemas.microsoft.com/office/powerpoint/2010/main" val="653973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a:xfrm>
            <a:off x="228601" y="365125"/>
            <a:ext cx="11741726" cy="1325563"/>
          </a:xfrm>
        </p:spPr>
        <p:txBody>
          <a:bodyPr>
            <a:normAutofit/>
          </a:bodyPr>
          <a:lstStyle/>
          <a:p>
            <a:pPr algn="ctr"/>
            <a:r>
              <a:rPr lang="en-GB" sz="3200" b="1" dirty="0"/>
              <a:t>How </a:t>
            </a:r>
            <a:r>
              <a:rPr lang="hu-HU" sz="3200" b="1" dirty="0"/>
              <a:t>t</a:t>
            </a:r>
            <a:r>
              <a:rPr lang="en-GB" sz="3200" b="1" dirty="0"/>
              <a:t>o Read The Slides’ Colour Frames </a:t>
            </a:r>
            <a:br>
              <a:rPr lang="en-GB" sz="3200" b="1" dirty="0"/>
            </a:br>
            <a:r>
              <a:rPr lang="en-GB" sz="3200" b="1" dirty="0"/>
              <a:t>[Remove Before Delivering]</a:t>
            </a:r>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p:txBody>
          <a:bodyPr>
            <a:normAutofit/>
          </a:bodyPr>
          <a:lstStyle/>
          <a:p>
            <a:r>
              <a:rPr lang="en-GB" dirty="0"/>
              <a:t>Green – Is a basic slide: we encourage you to keep it</a:t>
            </a:r>
          </a:p>
          <a:p>
            <a:r>
              <a:rPr lang="en-GB" dirty="0"/>
              <a:t>Yellow – is a medium level slide: it is important, but does not jeopardise effectiveness if removed</a:t>
            </a:r>
          </a:p>
          <a:p>
            <a:r>
              <a:rPr lang="en-GB" dirty="0"/>
              <a:t>Red – is an advanced slide: consider adapting it to your audience, preparing your audience for it, or removing it if you deem it unnecessary</a:t>
            </a:r>
          </a:p>
          <a:p>
            <a:r>
              <a:rPr lang="en-GB" dirty="0"/>
              <a:t>Purple – advised adaptation: this slide should contain information regarding the national legislation complementing the EU Regulations; if the content regards a different Member State, we advise you replace it with the national, relevant content </a:t>
            </a:r>
          </a:p>
          <a:p>
            <a:endParaRPr lang="en-GB" dirty="0"/>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a:xfrm>
            <a:off x="8590663" y="6041362"/>
            <a:ext cx="683339"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37784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D7CE1-BE5C-8B4B-8268-E7A979F9F43A}"/>
              </a:ext>
            </a:extLst>
          </p:cNvPr>
          <p:cNvSpPr>
            <a:spLocks noGrp="1"/>
          </p:cNvSpPr>
          <p:nvPr>
            <p:ph type="title"/>
          </p:nvPr>
        </p:nvSpPr>
        <p:spPr/>
        <p:txBody>
          <a:bodyPr/>
          <a:lstStyle/>
          <a:p>
            <a:r>
              <a:rPr lang="hu-HU" dirty="0"/>
              <a:t>P</a:t>
            </a:r>
            <a:r>
              <a:rPr lang="en-US" dirty="0" err="1"/>
              <a:t>rocessing</a:t>
            </a:r>
            <a:r>
              <a:rPr lang="en-US" dirty="0"/>
              <a:t> special categories of personal data</a:t>
            </a:r>
          </a:p>
        </p:txBody>
      </p:sp>
      <p:sp>
        <p:nvSpPr>
          <p:cNvPr id="3" name="Content Placeholder 2">
            <a:extLst>
              <a:ext uri="{FF2B5EF4-FFF2-40B4-BE49-F238E27FC236}">
                <a16:creationId xmlns:a16="http://schemas.microsoft.com/office/drawing/2014/main" id="{F1759439-272E-2B4E-A290-BABFCE0D622E}"/>
              </a:ext>
            </a:extLst>
          </p:cNvPr>
          <p:cNvSpPr>
            <a:spLocks noGrp="1"/>
          </p:cNvSpPr>
          <p:nvPr>
            <p:ph idx="1"/>
          </p:nvPr>
        </p:nvSpPr>
        <p:spPr/>
        <p:txBody>
          <a:bodyPr>
            <a:normAutofit/>
          </a:bodyPr>
          <a:lstStyle/>
          <a:p>
            <a:r>
              <a:rPr lang="en-US" dirty="0"/>
              <a:t>Processing of personal data revealing</a:t>
            </a:r>
          </a:p>
          <a:p>
            <a:pPr lvl="1"/>
            <a:r>
              <a:rPr lang="en-US" dirty="0"/>
              <a:t>racial or ethnic origin,</a:t>
            </a:r>
          </a:p>
          <a:p>
            <a:pPr lvl="1"/>
            <a:r>
              <a:rPr lang="en-US" dirty="0"/>
              <a:t>political opinions,</a:t>
            </a:r>
          </a:p>
          <a:p>
            <a:pPr lvl="1"/>
            <a:r>
              <a:rPr lang="en-US" dirty="0"/>
              <a:t>religious or philosophical beliefs,</a:t>
            </a:r>
          </a:p>
          <a:p>
            <a:pPr lvl="1"/>
            <a:r>
              <a:rPr lang="en-US" dirty="0"/>
              <a:t>or trade union membership,</a:t>
            </a:r>
          </a:p>
          <a:p>
            <a:pPr lvl="1"/>
            <a:r>
              <a:rPr lang="en-US" dirty="0"/>
              <a:t>and the processing of genetic data,</a:t>
            </a:r>
          </a:p>
          <a:p>
            <a:pPr lvl="1"/>
            <a:r>
              <a:rPr lang="en-US" dirty="0"/>
              <a:t>biometric data for the purpose of uniquely identifying a natural person,</a:t>
            </a:r>
          </a:p>
          <a:p>
            <a:pPr lvl="1"/>
            <a:r>
              <a:rPr lang="en-US" dirty="0"/>
              <a:t>data concerning health or data concerning a natural person's sex life or sexual orientation</a:t>
            </a:r>
          </a:p>
          <a:p>
            <a:r>
              <a:rPr lang="en-US" dirty="0"/>
              <a:t>shall be </a:t>
            </a:r>
            <a:r>
              <a:rPr lang="en-US" b="1" dirty="0"/>
              <a:t>prohibited</a:t>
            </a:r>
            <a:r>
              <a:rPr lang="en-US" dirty="0"/>
              <a:t>. </a:t>
            </a:r>
          </a:p>
          <a:p>
            <a:endParaRPr lang="en-US" dirty="0"/>
          </a:p>
        </p:txBody>
      </p:sp>
    </p:spTree>
    <p:extLst>
      <p:ext uri="{BB962C8B-B14F-4D97-AF65-F5344CB8AC3E}">
        <p14:creationId xmlns:p14="http://schemas.microsoft.com/office/powerpoint/2010/main" val="8563806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52B55-D0EB-49DA-92E1-0EC2CBD11CCB}"/>
              </a:ext>
            </a:extLst>
          </p:cNvPr>
          <p:cNvSpPr>
            <a:spLocks noGrp="1"/>
          </p:cNvSpPr>
          <p:nvPr>
            <p:ph type="title"/>
          </p:nvPr>
        </p:nvSpPr>
        <p:spPr/>
        <p:txBody>
          <a:bodyPr/>
          <a:lstStyle/>
          <a:p>
            <a:r>
              <a:rPr lang="hu-HU" dirty="0" err="1"/>
              <a:t>Exceptions</a:t>
            </a:r>
            <a:endParaRPr lang="x-none" dirty="0"/>
          </a:p>
        </p:txBody>
      </p:sp>
      <p:sp>
        <p:nvSpPr>
          <p:cNvPr id="4" name="Tartalom helye 3">
            <a:extLst>
              <a:ext uri="{FF2B5EF4-FFF2-40B4-BE49-F238E27FC236}">
                <a16:creationId xmlns:a16="http://schemas.microsoft.com/office/drawing/2014/main" id="{429AA247-5360-443B-B3A3-C7F48CDA9C70}"/>
              </a:ext>
            </a:extLst>
          </p:cNvPr>
          <p:cNvSpPr>
            <a:spLocks noGrp="1"/>
          </p:cNvSpPr>
          <p:nvPr>
            <p:ph idx="1"/>
          </p:nvPr>
        </p:nvSpPr>
        <p:spPr/>
        <p:txBody>
          <a:bodyPr>
            <a:normAutofit/>
          </a:bodyPr>
          <a:lstStyle/>
          <a:p>
            <a:r>
              <a:rPr lang="hu-HU" dirty="0"/>
              <a:t>Explicit </a:t>
            </a:r>
            <a:r>
              <a:rPr lang="hu-HU" dirty="0" err="1"/>
              <a:t>consent</a:t>
            </a:r>
            <a:endParaRPr lang="hu-HU" dirty="0"/>
          </a:p>
          <a:p>
            <a:r>
              <a:rPr lang="en-US" dirty="0"/>
              <a:t>Obligations and exercise of rights</a:t>
            </a:r>
          </a:p>
          <a:p>
            <a:r>
              <a:rPr lang="en-US" dirty="0"/>
              <a:t>Protection of an individual</a:t>
            </a:r>
          </a:p>
          <a:p>
            <a:r>
              <a:rPr lang="en-US" dirty="0"/>
              <a:t>Foundations Associations etc.</a:t>
            </a:r>
          </a:p>
          <a:p>
            <a:r>
              <a:rPr lang="en-US" dirty="0"/>
              <a:t>Manifest disclosure by data subject</a:t>
            </a:r>
          </a:p>
          <a:p>
            <a:r>
              <a:rPr lang="en-US" dirty="0"/>
              <a:t>Establishment</a:t>
            </a:r>
          </a:p>
          <a:p>
            <a:r>
              <a:rPr lang="en-US" dirty="0"/>
              <a:t>EU or member state law</a:t>
            </a:r>
          </a:p>
          <a:p>
            <a:r>
              <a:rPr lang="en-US" dirty="0"/>
              <a:t>Public health</a:t>
            </a:r>
          </a:p>
          <a:p>
            <a:r>
              <a:rPr lang="en-US" dirty="0"/>
              <a:t>Scientific research</a:t>
            </a:r>
          </a:p>
          <a:p>
            <a:endParaRPr lang="en-GB" dirty="0"/>
          </a:p>
        </p:txBody>
      </p:sp>
    </p:spTree>
    <p:extLst>
      <p:ext uri="{BB962C8B-B14F-4D97-AF65-F5344CB8AC3E}">
        <p14:creationId xmlns:p14="http://schemas.microsoft.com/office/powerpoint/2010/main" val="14339186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59DC-68A6-694B-93A2-D19FAE9F9452}"/>
              </a:ext>
            </a:extLst>
          </p:cNvPr>
          <p:cNvSpPr>
            <a:spLocks noGrp="1"/>
          </p:cNvSpPr>
          <p:nvPr>
            <p:ph type="title"/>
          </p:nvPr>
        </p:nvSpPr>
        <p:spPr/>
        <p:txBody>
          <a:bodyPr/>
          <a:lstStyle/>
          <a:p>
            <a:r>
              <a:rPr lang="en-US" dirty="0"/>
              <a:t>Explicit consent of the data subject </a:t>
            </a:r>
          </a:p>
        </p:txBody>
      </p:sp>
      <p:sp>
        <p:nvSpPr>
          <p:cNvPr id="3" name="Content Placeholder 2">
            <a:extLst>
              <a:ext uri="{FF2B5EF4-FFF2-40B4-BE49-F238E27FC236}">
                <a16:creationId xmlns:a16="http://schemas.microsoft.com/office/drawing/2014/main" id="{C522C70E-509B-E243-BF3B-DFA673404789}"/>
              </a:ext>
            </a:extLst>
          </p:cNvPr>
          <p:cNvSpPr>
            <a:spLocks noGrp="1"/>
          </p:cNvSpPr>
          <p:nvPr>
            <p:ph idx="1"/>
          </p:nvPr>
        </p:nvSpPr>
        <p:spPr/>
        <p:txBody>
          <a:bodyPr>
            <a:normAutofit/>
          </a:bodyPr>
          <a:lstStyle/>
          <a:p>
            <a:r>
              <a:rPr lang="hu-HU" dirty="0"/>
              <a:t>„</a:t>
            </a:r>
            <a:r>
              <a:rPr lang="en-GB" dirty="0"/>
              <a:t>the data subject has given explicit consent to the processing of those personal data for one or more specified purposes</a:t>
            </a:r>
            <a:r>
              <a:rPr lang="hu-HU" dirty="0"/>
              <a:t>…”</a:t>
            </a:r>
          </a:p>
          <a:p>
            <a:r>
              <a:rPr lang="en-US" dirty="0"/>
              <a:t>The consent must be </a:t>
            </a:r>
            <a:r>
              <a:rPr lang="en-US" b="1" dirty="0"/>
              <a:t>explicit</a:t>
            </a:r>
          </a:p>
          <a:p>
            <a:r>
              <a:rPr lang="en-US" dirty="0"/>
              <a:t>Union or Member State law may provide that the prohibition on processing special categories of data may not be lifted by the individual.</a:t>
            </a:r>
          </a:p>
          <a:p>
            <a:r>
              <a:rPr lang="en-GB" dirty="0"/>
              <a:t>Must go further than an unambiguous consent and represent a specific act recognisable as nothing else than consent.</a:t>
            </a:r>
          </a:p>
          <a:p>
            <a:r>
              <a:rPr lang="en-GB" dirty="0"/>
              <a:t>Requires consent to be more formal.</a:t>
            </a:r>
          </a:p>
          <a:p>
            <a:r>
              <a:rPr lang="en-GB" dirty="0"/>
              <a:t>Questions arise about the remaining worth of explicit consent in the digital age.</a:t>
            </a:r>
          </a:p>
          <a:p>
            <a:endParaRPr lang="en-US" dirty="0"/>
          </a:p>
          <a:p>
            <a:endParaRPr lang="en-US" dirty="0"/>
          </a:p>
        </p:txBody>
      </p:sp>
    </p:spTree>
    <p:extLst>
      <p:ext uri="{BB962C8B-B14F-4D97-AF65-F5344CB8AC3E}">
        <p14:creationId xmlns:p14="http://schemas.microsoft.com/office/powerpoint/2010/main" val="34124900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F9F764B-5C44-44AD-8125-F9BBBDB9C5BD}"/>
              </a:ext>
            </a:extLst>
          </p:cNvPr>
          <p:cNvSpPr>
            <a:spLocks noGrp="1"/>
          </p:cNvSpPr>
          <p:nvPr>
            <p:ph type="title"/>
          </p:nvPr>
        </p:nvSpPr>
        <p:spPr/>
        <p:txBody>
          <a:bodyPr/>
          <a:lstStyle/>
          <a:p>
            <a:r>
              <a:rPr lang="hu-HU" dirty="0" err="1"/>
              <a:t>Example</a:t>
            </a:r>
            <a:r>
              <a:rPr lang="hu-HU" dirty="0"/>
              <a:t> for explicit </a:t>
            </a:r>
            <a:r>
              <a:rPr lang="hu-HU" dirty="0" err="1"/>
              <a:t>consent</a:t>
            </a:r>
            <a:r>
              <a:rPr lang="hu-HU" dirty="0"/>
              <a:t> of the </a:t>
            </a:r>
            <a:r>
              <a:rPr lang="hu-HU" dirty="0" err="1"/>
              <a:t>data</a:t>
            </a:r>
            <a:r>
              <a:rPr lang="hu-HU" dirty="0"/>
              <a:t> </a:t>
            </a:r>
            <a:r>
              <a:rPr lang="hu-HU" dirty="0" err="1"/>
              <a:t>subject</a:t>
            </a:r>
            <a:endParaRPr lang="en-GB" dirty="0"/>
          </a:p>
        </p:txBody>
      </p:sp>
      <p:sp>
        <p:nvSpPr>
          <p:cNvPr id="3" name="Tartalom helye 2">
            <a:extLst>
              <a:ext uri="{FF2B5EF4-FFF2-40B4-BE49-F238E27FC236}">
                <a16:creationId xmlns:a16="http://schemas.microsoft.com/office/drawing/2014/main" id="{CBC6B882-0DC9-42A6-8760-BB439F532AFC}"/>
              </a:ext>
            </a:extLst>
          </p:cNvPr>
          <p:cNvSpPr>
            <a:spLocks noGrp="1"/>
          </p:cNvSpPr>
          <p:nvPr>
            <p:ph idx="1"/>
          </p:nvPr>
        </p:nvSpPr>
        <p:spPr/>
        <p:txBody>
          <a:bodyPr/>
          <a:lstStyle/>
          <a:p>
            <a:r>
              <a:rPr lang="en-GB" dirty="0"/>
              <a:t>Can range from signed forms to electronic tick boxes.</a:t>
            </a:r>
          </a:p>
          <a:p>
            <a:r>
              <a:rPr lang="en-GB" dirty="0"/>
              <a:t>Requires an active behaviour and ‘written’ form</a:t>
            </a:r>
          </a:p>
          <a:p>
            <a:r>
              <a:rPr lang="en-GB" dirty="0"/>
              <a:t>Installing a well-being mobile app</a:t>
            </a:r>
          </a:p>
        </p:txBody>
      </p:sp>
    </p:spTree>
    <p:extLst>
      <p:ext uri="{BB962C8B-B14F-4D97-AF65-F5344CB8AC3E}">
        <p14:creationId xmlns:p14="http://schemas.microsoft.com/office/powerpoint/2010/main" val="16730678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F920C-BBFF-E54B-9303-35F7E4D052F7}"/>
              </a:ext>
            </a:extLst>
          </p:cNvPr>
          <p:cNvSpPr>
            <a:spLocks noGrp="1"/>
          </p:cNvSpPr>
          <p:nvPr>
            <p:ph type="title"/>
          </p:nvPr>
        </p:nvSpPr>
        <p:spPr/>
        <p:txBody>
          <a:bodyPr>
            <a:normAutofit/>
          </a:bodyPr>
          <a:lstStyle/>
          <a:p>
            <a:r>
              <a:rPr lang="en-US" dirty="0"/>
              <a:t>Employment law or social security and social protection law </a:t>
            </a:r>
          </a:p>
        </p:txBody>
      </p:sp>
      <p:sp>
        <p:nvSpPr>
          <p:cNvPr id="3" name="Content Placeholder 2">
            <a:extLst>
              <a:ext uri="{FF2B5EF4-FFF2-40B4-BE49-F238E27FC236}">
                <a16:creationId xmlns:a16="http://schemas.microsoft.com/office/drawing/2014/main" id="{4ED24A27-02E1-BB4D-9381-96139242445E}"/>
              </a:ext>
            </a:extLst>
          </p:cNvPr>
          <p:cNvSpPr>
            <a:spLocks noGrp="1"/>
          </p:cNvSpPr>
          <p:nvPr>
            <p:ph idx="1"/>
          </p:nvPr>
        </p:nvSpPr>
        <p:spPr/>
        <p:txBody>
          <a:bodyPr>
            <a:normAutofit/>
          </a:bodyPr>
          <a:lstStyle/>
          <a:p>
            <a:r>
              <a:rPr lang="hu-HU" dirty="0"/>
              <a:t>„</a:t>
            </a:r>
            <a:r>
              <a:rPr lang="en-GB" dirty="0"/>
              <a:t>processing is necessary for the purposes of carrying out the obligations and exercising specific rights of the controller or of the data subject in the field of employment and social security and social protection law</a:t>
            </a:r>
            <a:r>
              <a:rPr lang="hu-HU" dirty="0"/>
              <a:t>…”</a:t>
            </a:r>
          </a:p>
          <a:p>
            <a:r>
              <a:rPr lang="en-US" dirty="0"/>
              <a:t>The processing needs to be authorized by</a:t>
            </a:r>
            <a:endParaRPr lang="hu-HU" dirty="0"/>
          </a:p>
          <a:p>
            <a:pPr lvl="1"/>
            <a:r>
              <a:rPr lang="en-US" dirty="0"/>
              <a:t>EU law,</a:t>
            </a:r>
            <a:endParaRPr lang="hu-HU" dirty="0"/>
          </a:p>
          <a:p>
            <a:pPr lvl="1"/>
            <a:r>
              <a:rPr lang="en-US" dirty="0"/>
              <a:t>national law</a:t>
            </a:r>
            <a:endParaRPr lang="hu-HU" dirty="0"/>
          </a:p>
          <a:p>
            <a:pPr lvl="1"/>
            <a:r>
              <a:rPr lang="en-US" dirty="0"/>
              <a:t>collective agreement under national law,</a:t>
            </a:r>
            <a:endParaRPr lang="hu-HU" dirty="0"/>
          </a:p>
          <a:p>
            <a:r>
              <a:rPr lang="en-US" dirty="0"/>
              <a:t>which provide appropriate safeguards for the fundamental rights and interests of the data subject</a:t>
            </a:r>
          </a:p>
          <a:p>
            <a:endParaRPr lang="en-US" dirty="0"/>
          </a:p>
          <a:p>
            <a:endParaRPr lang="en-US" dirty="0"/>
          </a:p>
        </p:txBody>
      </p:sp>
    </p:spTree>
    <p:extLst>
      <p:ext uri="{BB962C8B-B14F-4D97-AF65-F5344CB8AC3E}">
        <p14:creationId xmlns:p14="http://schemas.microsoft.com/office/powerpoint/2010/main" val="33046793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2BCB227-D9FE-4A2B-85C5-BFB9F68EDE19}"/>
              </a:ext>
            </a:extLst>
          </p:cNvPr>
          <p:cNvSpPr>
            <a:spLocks noGrp="1"/>
          </p:cNvSpPr>
          <p:nvPr>
            <p:ph type="title"/>
          </p:nvPr>
        </p:nvSpPr>
        <p:spPr/>
        <p:txBody>
          <a:bodyPr/>
          <a:lstStyle/>
          <a:p>
            <a:r>
              <a:rPr lang="hu-HU" dirty="0" err="1"/>
              <a:t>Example</a:t>
            </a:r>
            <a:r>
              <a:rPr lang="hu-HU" dirty="0"/>
              <a:t> for </a:t>
            </a:r>
            <a:r>
              <a:rPr lang="hu-HU" dirty="0" err="1"/>
              <a:t>obligations</a:t>
            </a:r>
            <a:r>
              <a:rPr lang="hu-HU" dirty="0"/>
              <a:t> and </a:t>
            </a:r>
            <a:r>
              <a:rPr lang="hu-HU" dirty="0" err="1"/>
              <a:t>exercising</a:t>
            </a:r>
            <a:r>
              <a:rPr lang="hu-HU" dirty="0"/>
              <a:t> </a:t>
            </a:r>
            <a:r>
              <a:rPr lang="hu-HU" dirty="0" err="1"/>
              <a:t>rights</a:t>
            </a:r>
            <a:r>
              <a:rPr lang="hu-HU" dirty="0"/>
              <a:t> </a:t>
            </a:r>
            <a:r>
              <a:rPr lang="hu-HU" dirty="0" err="1"/>
              <a:t>as</a:t>
            </a:r>
            <a:r>
              <a:rPr lang="hu-HU" dirty="0"/>
              <a:t> a </a:t>
            </a:r>
            <a:r>
              <a:rPr lang="hu-HU" dirty="0" err="1"/>
              <a:t>legal</a:t>
            </a:r>
            <a:r>
              <a:rPr lang="hu-HU" dirty="0"/>
              <a:t> </a:t>
            </a:r>
            <a:r>
              <a:rPr lang="hu-HU" dirty="0" err="1"/>
              <a:t>basis</a:t>
            </a:r>
            <a:r>
              <a:rPr lang="hu-HU" dirty="0"/>
              <a:t> </a:t>
            </a:r>
            <a:endParaRPr lang="en-GB" dirty="0"/>
          </a:p>
        </p:txBody>
      </p:sp>
      <p:sp>
        <p:nvSpPr>
          <p:cNvPr id="3" name="Tartalom helye 2">
            <a:extLst>
              <a:ext uri="{FF2B5EF4-FFF2-40B4-BE49-F238E27FC236}">
                <a16:creationId xmlns:a16="http://schemas.microsoft.com/office/drawing/2014/main" id="{766E19C8-B538-423C-9C13-953AA11C9B8F}"/>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40649537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40813-D117-3E48-AE3E-E74EC9C8982C}"/>
              </a:ext>
            </a:extLst>
          </p:cNvPr>
          <p:cNvSpPr>
            <a:spLocks noGrp="1"/>
          </p:cNvSpPr>
          <p:nvPr>
            <p:ph type="title"/>
          </p:nvPr>
        </p:nvSpPr>
        <p:spPr/>
        <p:txBody>
          <a:bodyPr>
            <a:normAutofit/>
          </a:bodyPr>
          <a:lstStyle/>
          <a:p>
            <a:r>
              <a:rPr lang="en-US" dirty="0"/>
              <a:t>Vital interests of the data subject or another person </a:t>
            </a:r>
          </a:p>
        </p:txBody>
      </p:sp>
      <p:sp>
        <p:nvSpPr>
          <p:cNvPr id="3" name="Content Placeholder 2">
            <a:extLst>
              <a:ext uri="{FF2B5EF4-FFF2-40B4-BE49-F238E27FC236}">
                <a16:creationId xmlns:a16="http://schemas.microsoft.com/office/drawing/2014/main" id="{E46277B6-3751-E847-8D52-5038E38ADD67}"/>
              </a:ext>
            </a:extLst>
          </p:cNvPr>
          <p:cNvSpPr>
            <a:spLocks noGrp="1"/>
          </p:cNvSpPr>
          <p:nvPr>
            <p:ph idx="1"/>
          </p:nvPr>
        </p:nvSpPr>
        <p:spPr/>
        <p:txBody>
          <a:bodyPr/>
          <a:lstStyle/>
          <a:p>
            <a:r>
              <a:rPr lang="en-GB" dirty="0"/>
              <a:t>processing is necessary to protect the vital interests of the data subject or of another natural person where the data subject is physically or legally incapable of giving consent</a:t>
            </a:r>
            <a:endParaRPr lang="hu-HU" dirty="0"/>
          </a:p>
          <a:p>
            <a:r>
              <a:rPr lang="en-US" dirty="0"/>
              <a:t>Recital 46 - this legitimate ground may only be invoked if such processing “cannot be manifestly based on another legal basis”</a:t>
            </a:r>
          </a:p>
          <a:p>
            <a:r>
              <a:rPr lang="en-US" dirty="0"/>
              <a:t>May protect both individual and public interests </a:t>
            </a:r>
          </a:p>
          <a:p>
            <a:endParaRPr lang="en-US" dirty="0"/>
          </a:p>
        </p:txBody>
      </p:sp>
    </p:spTree>
    <p:extLst>
      <p:ext uri="{BB962C8B-B14F-4D97-AF65-F5344CB8AC3E}">
        <p14:creationId xmlns:p14="http://schemas.microsoft.com/office/powerpoint/2010/main" val="12520459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49E8AAB-1777-415E-AFE2-A7FC17F8E7B7}"/>
              </a:ext>
            </a:extLst>
          </p:cNvPr>
          <p:cNvSpPr>
            <a:spLocks noGrp="1"/>
          </p:cNvSpPr>
          <p:nvPr>
            <p:ph type="title"/>
          </p:nvPr>
        </p:nvSpPr>
        <p:spPr/>
        <p:txBody>
          <a:bodyPr/>
          <a:lstStyle/>
          <a:p>
            <a:r>
              <a:rPr lang="hu-HU" dirty="0" err="1"/>
              <a:t>Example</a:t>
            </a:r>
            <a:r>
              <a:rPr lang="hu-HU" dirty="0"/>
              <a:t> for </a:t>
            </a:r>
            <a:r>
              <a:rPr lang="hu-HU" dirty="0" err="1"/>
              <a:t>vital</a:t>
            </a:r>
            <a:r>
              <a:rPr lang="hu-HU" dirty="0"/>
              <a:t> </a:t>
            </a:r>
            <a:r>
              <a:rPr lang="hu-HU" dirty="0" err="1"/>
              <a:t>interests</a:t>
            </a:r>
            <a:r>
              <a:rPr lang="hu-HU" dirty="0"/>
              <a:t> of the </a:t>
            </a:r>
            <a:r>
              <a:rPr lang="hu-HU" dirty="0" err="1"/>
              <a:t>data</a:t>
            </a:r>
            <a:r>
              <a:rPr lang="hu-HU" dirty="0"/>
              <a:t> </a:t>
            </a:r>
            <a:r>
              <a:rPr lang="hu-HU" dirty="0" err="1"/>
              <a:t>subject</a:t>
            </a:r>
            <a:r>
              <a:rPr lang="hu-HU" dirty="0"/>
              <a:t> </a:t>
            </a:r>
            <a:r>
              <a:rPr lang="hu-HU" dirty="0" err="1"/>
              <a:t>or</a:t>
            </a:r>
            <a:r>
              <a:rPr lang="hu-HU" dirty="0"/>
              <a:t> </a:t>
            </a:r>
            <a:r>
              <a:rPr lang="hu-HU" dirty="0" err="1"/>
              <a:t>another</a:t>
            </a:r>
            <a:r>
              <a:rPr lang="hu-HU" dirty="0"/>
              <a:t> </a:t>
            </a:r>
            <a:r>
              <a:rPr lang="hu-HU" dirty="0" err="1"/>
              <a:t>person</a:t>
            </a:r>
            <a:r>
              <a:rPr lang="hu-HU" dirty="0"/>
              <a:t> </a:t>
            </a:r>
            <a:endParaRPr lang="en-GB" dirty="0"/>
          </a:p>
        </p:txBody>
      </p:sp>
      <p:sp>
        <p:nvSpPr>
          <p:cNvPr id="3" name="Tartalom helye 2">
            <a:extLst>
              <a:ext uri="{FF2B5EF4-FFF2-40B4-BE49-F238E27FC236}">
                <a16:creationId xmlns:a16="http://schemas.microsoft.com/office/drawing/2014/main" id="{CCADBA56-5C36-4486-8694-6F38EE995119}"/>
              </a:ext>
            </a:extLst>
          </p:cNvPr>
          <p:cNvSpPr>
            <a:spLocks noGrp="1"/>
          </p:cNvSpPr>
          <p:nvPr>
            <p:ph idx="1"/>
          </p:nvPr>
        </p:nvSpPr>
        <p:spPr/>
        <p:txBody>
          <a:bodyPr/>
          <a:lstStyle/>
          <a:p>
            <a:r>
              <a:rPr lang="en-US" dirty="0"/>
              <a:t>when the person is physically and legally incapable to give consent</a:t>
            </a:r>
          </a:p>
          <a:p>
            <a:r>
              <a:rPr lang="en-US" dirty="0"/>
              <a:t>the data subject becomes unconscious on the street and someone calls the ambulance and sharing information written on his/her ID</a:t>
            </a:r>
          </a:p>
          <a:p>
            <a:endParaRPr lang="en-GB" dirty="0"/>
          </a:p>
        </p:txBody>
      </p:sp>
    </p:spTree>
    <p:extLst>
      <p:ext uri="{BB962C8B-B14F-4D97-AF65-F5344CB8AC3E}">
        <p14:creationId xmlns:p14="http://schemas.microsoft.com/office/powerpoint/2010/main" val="2739198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41C6-C75A-7547-8E76-FD47C17E176A}"/>
              </a:ext>
            </a:extLst>
          </p:cNvPr>
          <p:cNvSpPr>
            <a:spLocks noGrp="1"/>
          </p:cNvSpPr>
          <p:nvPr>
            <p:ph type="title"/>
          </p:nvPr>
        </p:nvSpPr>
        <p:spPr/>
        <p:txBody>
          <a:bodyPr>
            <a:normAutofit fontScale="90000"/>
          </a:bodyPr>
          <a:lstStyle/>
          <a:p>
            <a:r>
              <a:rPr lang="hu-HU" dirty="0" err="1"/>
              <a:t>Legitimate</a:t>
            </a:r>
            <a:r>
              <a:rPr lang="hu-HU" dirty="0"/>
              <a:t> </a:t>
            </a:r>
            <a:r>
              <a:rPr lang="hu-HU" dirty="0" err="1"/>
              <a:t>activities</a:t>
            </a:r>
            <a:r>
              <a:rPr lang="hu-HU" dirty="0"/>
              <a:t> </a:t>
            </a:r>
            <a:r>
              <a:rPr lang="hu-HU" dirty="0" err="1"/>
              <a:t>by</a:t>
            </a:r>
            <a:r>
              <a:rPr lang="hu-HU" dirty="0"/>
              <a:t> </a:t>
            </a:r>
            <a:r>
              <a:rPr lang="en-US" dirty="0"/>
              <a:t>not-for-profit bodies </a:t>
            </a:r>
            <a:br>
              <a:rPr lang="en-US" dirty="0"/>
            </a:br>
            <a:endParaRPr lang="en-US" dirty="0"/>
          </a:p>
        </p:txBody>
      </p:sp>
      <p:sp>
        <p:nvSpPr>
          <p:cNvPr id="3" name="Content Placeholder 2">
            <a:extLst>
              <a:ext uri="{FF2B5EF4-FFF2-40B4-BE49-F238E27FC236}">
                <a16:creationId xmlns:a16="http://schemas.microsoft.com/office/drawing/2014/main" id="{07E51839-94BD-4A44-8CE0-DF1B7E73A7DF}"/>
              </a:ext>
            </a:extLst>
          </p:cNvPr>
          <p:cNvSpPr>
            <a:spLocks noGrp="1"/>
          </p:cNvSpPr>
          <p:nvPr>
            <p:ph idx="1"/>
          </p:nvPr>
        </p:nvSpPr>
        <p:spPr/>
        <p:txBody>
          <a:bodyPr>
            <a:normAutofit/>
          </a:bodyPr>
          <a:lstStyle/>
          <a:p>
            <a:r>
              <a:rPr lang="hu-HU" dirty="0"/>
              <a:t>„</a:t>
            </a:r>
            <a:r>
              <a:rPr lang="en-GB" dirty="0"/>
              <a:t>processing is carried out in the course of its legitimate activities with appropriate safeguards by a foundation, association or any other not-for-profit body with a political, philosophical, religious or trade union aim and on condition that </a:t>
            </a:r>
            <a:r>
              <a:rPr lang="en-GB" b="1" dirty="0"/>
              <a:t>the processing relates solely to the members </a:t>
            </a:r>
            <a:r>
              <a:rPr lang="en-GB" dirty="0"/>
              <a:t>or to former members of the body or to persons who have regular contact with it </a:t>
            </a:r>
            <a:r>
              <a:rPr lang="en-GB" b="1" dirty="0"/>
              <a:t>in connection with its purposes </a:t>
            </a:r>
            <a:r>
              <a:rPr lang="en-GB" dirty="0"/>
              <a:t>and that the personal data are </a:t>
            </a:r>
            <a:r>
              <a:rPr lang="en-GB" b="1" dirty="0"/>
              <a:t>not disclosed outside that body </a:t>
            </a:r>
            <a:r>
              <a:rPr lang="en-GB" dirty="0"/>
              <a:t>without the consent of the data subjects</a:t>
            </a:r>
            <a:r>
              <a:rPr lang="hu-HU" dirty="0"/>
              <a:t>”</a:t>
            </a:r>
          </a:p>
          <a:p>
            <a:endParaRPr lang="en-US" dirty="0"/>
          </a:p>
          <a:p>
            <a:endParaRPr lang="en-US" dirty="0"/>
          </a:p>
        </p:txBody>
      </p:sp>
    </p:spTree>
    <p:extLst>
      <p:ext uri="{BB962C8B-B14F-4D97-AF65-F5344CB8AC3E}">
        <p14:creationId xmlns:p14="http://schemas.microsoft.com/office/powerpoint/2010/main" val="8972931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B814E50-97CB-4843-9E72-658271FD89C8}"/>
              </a:ext>
            </a:extLst>
          </p:cNvPr>
          <p:cNvSpPr>
            <a:spLocks noGrp="1"/>
          </p:cNvSpPr>
          <p:nvPr>
            <p:ph type="title"/>
          </p:nvPr>
        </p:nvSpPr>
        <p:spPr/>
        <p:txBody>
          <a:bodyPr/>
          <a:lstStyle/>
          <a:p>
            <a:r>
              <a:rPr lang="hu-HU" dirty="0" err="1"/>
              <a:t>Example</a:t>
            </a:r>
            <a:r>
              <a:rPr lang="hu-HU" dirty="0"/>
              <a:t> for </a:t>
            </a:r>
            <a:r>
              <a:rPr lang="hu-HU" dirty="0" err="1"/>
              <a:t>legitimate</a:t>
            </a:r>
            <a:r>
              <a:rPr lang="hu-HU" dirty="0"/>
              <a:t> </a:t>
            </a:r>
            <a:r>
              <a:rPr lang="hu-HU" dirty="0" err="1"/>
              <a:t>activities</a:t>
            </a:r>
            <a:r>
              <a:rPr lang="hu-HU" dirty="0"/>
              <a:t> </a:t>
            </a:r>
            <a:r>
              <a:rPr lang="hu-HU" dirty="0" err="1"/>
              <a:t>by</a:t>
            </a:r>
            <a:r>
              <a:rPr lang="hu-HU" dirty="0"/>
              <a:t> </a:t>
            </a:r>
            <a:r>
              <a:rPr lang="en-US" dirty="0"/>
              <a:t>not-for-profit bodies</a:t>
            </a:r>
            <a:endParaRPr lang="en-GB" dirty="0"/>
          </a:p>
        </p:txBody>
      </p:sp>
      <p:sp>
        <p:nvSpPr>
          <p:cNvPr id="3" name="Tartalom helye 2">
            <a:extLst>
              <a:ext uri="{FF2B5EF4-FFF2-40B4-BE49-F238E27FC236}">
                <a16:creationId xmlns:a16="http://schemas.microsoft.com/office/drawing/2014/main" id="{E4689151-637F-4BA6-BEF3-88530268E5C8}"/>
              </a:ext>
            </a:extLst>
          </p:cNvPr>
          <p:cNvSpPr>
            <a:spLocks noGrp="1"/>
          </p:cNvSpPr>
          <p:nvPr>
            <p:ph idx="1"/>
          </p:nvPr>
        </p:nvSpPr>
        <p:spPr/>
        <p:txBody>
          <a:bodyPr/>
          <a:lstStyle/>
          <a:p>
            <a:r>
              <a:rPr lang="en-US" dirty="0"/>
              <a:t>legitimate activities of foundations, associations or other non-profit-seeking bodies with a political, philosophical, religious or trade union aim </a:t>
            </a:r>
          </a:p>
          <a:p>
            <a:r>
              <a:rPr lang="en-US" dirty="0"/>
              <a:t>processing must relate solely to the members or former members of the body, or to those who have regular contact with the body</a:t>
            </a:r>
          </a:p>
          <a:p>
            <a:endParaRPr lang="en-GB" dirty="0"/>
          </a:p>
        </p:txBody>
      </p:sp>
    </p:spTree>
    <p:extLst>
      <p:ext uri="{BB962C8B-B14F-4D97-AF65-F5344CB8AC3E}">
        <p14:creationId xmlns:p14="http://schemas.microsoft.com/office/powerpoint/2010/main" val="2191392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en-GB" dirty="0"/>
              <a:t>Speaker</a:t>
            </a:r>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sz="half" idx="1"/>
          </p:nvPr>
        </p:nvPicPr>
        <p:blipFill>
          <a:blip r:embed="rId3"/>
          <a:stretch>
            <a:fillRect/>
          </a:stretch>
        </p:blipFill>
        <p:spPr>
          <a:xfrm>
            <a:off x="1669473" y="1690688"/>
            <a:ext cx="4003964" cy="3778633"/>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Name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Title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Department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Contact details</a:t>
            </a:r>
          </a:p>
        </p:txBody>
      </p:sp>
    </p:spTree>
    <p:extLst>
      <p:ext uri="{BB962C8B-B14F-4D97-AF65-F5344CB8AC3E}">
        <p14:creationId xmlns:p14="http://schemas.microsoft.com/office/powerpoint/2010/main" val="35502773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B6075-057B-6C47-B584-B78A5472A282}"/>
              </a:ext>
            </a:extLst>
          </p:cNvPr>
          <p:cNvSpPr>
            <a:spLocks noGrp="1"/>
          </p:cNvSpPr>
          <p:nvPr>
            <p:ph type="title"/>
          </p:nvPr>
        </p:nvSpPr>
        <p:spPr/>
        <p:txBody>
          <a:bodyPr>
            <a:normAutofit/>
          </a:bodyPr>
          <a:lstStyle/>
          <a:p>
            <a:r>
              <a:rPr lang="en-US" dirty="0"/>
              <a:t>Data manifestly made public by the data subject </a:t>
            </a:r>
          </a:p>
        </p:txBody>
      </p:sp>
      <p:sp>
        <p:nvSpPr>
          <p:cNvPr id="3" name="Content Placeholder 2">
            <a:extLst>
              <a:ext uri="{FF2B5EF4-FFF2-40B4-BE49-F238E27FC236}">
                <a16:creationId xmlns:a16="http://schemas.microsoft.com/office/drawing/2014/main" id="{664FB8B2-7D64-794E-AB89-E2FF2E150435}"/>
              </a:ext>
            </a:extLst>
          </p:cNvPr>
          <p:cNvSpPr>
            <a:spLocks noGrp="1"/>
          </p:cNvSpPr>
          <p:nvPr>
            <p:ph idx="1"/>
          </p:nvPr>
        </p:nvSpPr>
        <p:spPr/>
        <p:txBody>
          <a:bodyPr/>
          <a:lstStyle/>
          <a:p>
            <a:r>
              <a:rPr lang="hu-HU" dirty="0"/>
              <a:t>„</a:t>
            </a:r>
            <a:r>
              <a:rPr lang="en-GB" dirty="0"/>
              <a:t>processing relates to personal data which are manifestly made public by the data subject</a:t>
            </a:r>
            <a:r>
              <a:rPr lang="hu-HU" dirty="0"/>
              <a:t>”</a:t>
            </a:r>
          </a:p>
          <a:p>
            <a:r>
              <a:rPr lang="en-US" dirty="0"/>
              <a:t>When the data subject deliberately makes his or her personal data public </a:t>
            </a:r>
          </a:p>
          <a:p>
            <a:r>
              <a:rPr lang="en-US" dirty="0"/>
              <a:t>This is not consent!</a:t>
            </a:r>
          </a:p>
          <a:p>
            <a:r>
              <a:rPr lang="en-US" dirty="0"/>
              <a:t>The processed personal data does not exempt controllers from their obligations under data protection law </a:t>
            </a:r>
          </a:p>
          <a:p>
            <a:endParaRPr lang="en-US" dirty="0"/>
          </a:p>
          <a:p>
            <a:endParaRPr lang="en-US" dirty="0"/>
          </a:p>
        </p:txBody>
      </p:sp>
    </p:spTree>
    <p:extLst>
      <p:ext uri="{BB962C8B-B14F-4D97-AF65-F5344CB8AC3E}">
        <p14:creationId xmlns:p14="http://schemas.microsoft.com/office/powerpoint/2010/main" val="27758425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416F8C0-FBE4-46CC-A7B9-F5EE8A54029D}"/>
              </a:ext>
            </a:extLst>
          </p:cNvPr>
          <p:cNvSpPr>
            <a:spLocks noGrp="1"/>
          </p:cNvSpPr>
          <p:nvPr>
            <p:ph type="title"/>
          </p:nvPr>
        </p:nvSpPr>
        <p:spPr/>
        <p:txBody>
          <a:bodyPr/>
          <a:lstStyle/>
          <a:p>
            <a:r>
              <a:rPr lang="hu-HU" dirty="0" err="1"/>
              <a:t>Example</a:t>
            </a:r>
            <a:r>
              <a:rPr lang="hu-HU" dirty="0"/>
              <a:t> for d</a:t>
            </a:r>
            <a:r>
              <a:rPr lang="en-US" dirty="0" err="1"/>
              <a:t>ata</a:t>
            </a:r>
            <a:r>
              <a:rPr lang="en-US" dirty="0"/>
              <a:t> manifestly made public by the data subject</a:t>
            </a:r>
            <a:endParaRPr lang="en-GB" dirty="0"/>
          </a:p>
        </p:txBody>
      </p:sp>
      <p:sp>
        <p:nvSpPr>
          <p:cNvPr id="3" name="Tartalom helye 2">
            <a:extLst>
              <a:ext uri="{FF2B5EF4-FFF2-40B4-BE49-F238E27FC236}">
                <a16:creationId xmlns:a16="http://schemas.microsoft.com/office/drawing/2014/main" id="{1CCF5676-DDB9-4221-994D-DCBC2D58FED8}"/>
              </a:ext>
            </a:extLst>
          </p:cNvPr>
          <p:cNvSpPr>
            <a:spLocks noGrp="1"/>
          </p:cNvSpPr>
          <p:nvPr>
            <p:ph idx="1"/>
          </p:nvPr>
        </p:nvSpPr>
        <p:spPr/>
        <p:txBody>
          <a:bodyPr/>
          <a:lstStyle/>
          <a:p>
            <a:r>
              <a:rPr lang="en-GB" dirty="0"/>
              <a:t>A celebrity announces his or her physical condition</a:t>
            </a:r>
          </a:p>
        </p:txBody>
      </p:sp>
    </p:spTree>
    <p:extLst>
      <p:ext uri="{BB962C8B-B14F-4D97-AF65-F5344CB8AC3E}">
        <p14:creationId xmlns:p14="http://schemas.microsoft.com/office/powerpoint/2010/main" val="32119702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814D6-A8B9-3248-A381-07EA139EC649}"/>
              </a:ext>
            </a:extLst>
          </p:cNvPr>
          <p:cNvSpPr>
            <a:spLocks noGrp="1"/>
          </p:cNvSpPr>
          <p:nvPr>
            <p:ph type="title"/>
          </p:nvPr>
        </p:nvSpPr>
        <p:spPr/>
        <p:txBody>
          <a:bodyPr/>
          <a:lstStyle/>
          <a:p>
            <a:r>
              <a:rPr lang="en-US" dirty="0"/>
              <a:t>Legal claims</a:t>
            </a:r>
          </a:p>
        </p:txBody>
      </p:sp>
      <p:sp>
        <p:nvSpPr>
          <p:cNvPr id="3" name="Content Placeholder 2">
            <a:extLst>
              <a:ext uri="{FF2B5EF4-FFF2-40B4-BE49-F238E27FC236}">
                <a16:creationId xmlns:a16="http://schemas.microsoft.com/office/drawing/2014/main" id="{7D0DD017-9D4B-5C40-AF68-DBBB318B04B4}"/>
              </a:ext>
            </a:extLst>
          </p:cNvPr>
          <p:cNvSpPr>
            <a:spLocks noGrp="1"/>
          </p:cNvSpPr>
          <p:nvPr>
            <p:ph idx="1"/>
          </p:nvPr>
        </p:nvSpPr>
        <p:spPr/>
        <p:txBody>
          <a:bodyPr>
            <a:normAutofit/>
          </a:bodyPr>
          <a:lstStyle/>
          <a:p>
            <a:r>
              <a:rPr lang="en-GB" dirty="0"/>
              <a:t>processing is necessary for the establishment, exercise or defence of legal claims or whenever courts are acting in their judicial capacity</a:t>
            </a:r>
            <a:endParaRPr lang="hu-HU" dirty="0"/>
          </a:p>
          <a:p>
            <a:r>
              <a:rPr lang="en-US" dirty="0"/>
              <a:t>processing must be relevant to a specific legal claim and its exercise or </a:t>
            </a:r>
            <a:r>
              <a:rPr lang="en-US" dirty="0" err="1"/>
              <a:t>defence</a:t>
            </a:r>
            <a:r>
              <a:rPr lang="en-US" dirty="0"/>
              <a:t> respectively</a:t>
            </a:r>
            <a:endParaRPr lang="hu-HU" dirty="0"/>
          </a:p>
          <a:p>
            <a:r>
              <a:rPr lang="hu-HU" dirty="0"/>
              <a:t>Both in c</a:t>
            </a:r>
            <a:r>
              <a:rPr lang="en-GB" dirty="0" err="1"/>
              <a:t>ourt</a:t>
            </a:r>
            <a:r>
              <a:rPr lang="en-GB" dirty="0"/>
              <a:t> proceedings </a:t>
            </a:r>
            <a:r>
              <a:rPr lang="hu-HU" dirty="0"/>
              <a:t>and</a:t>
            </a:r>
            <a:r>
              <a:rPr lang="en-GB" dirty="0"/>
              <a:t> in an administrative or out-of-court procedure</a:t>
            </a:r>
            <a:endParaRPr lang="en-US" dirty="0"/>
          </a:p>
          <a:p>
            <a:r>
              <a:rPr lang="en-US" dirty="0"/>
              <a:t>may be requested by any one of the disputing parties </a:t>
            </a:r>
          </a:p>
          <a:p>
            <a:r>
              <a:rPr lang="en-US" dirty="0"/>
              <a:t>when acting in their judicial capacity, courts may process special categories of data within the context of resolving a legal dispute</a:t>
            </a:r>
          </a:p>
          <a:p>
            <a:endParaRPr lang="en-US" dirty="0"/>
          </a:p>
          <a:p>
            <a:endParaRPr lang="en-US" dirty="0"/>
          </a:p>
        </p:txBody>
      </p:sp>
    </p:spTree>
    <p:extLst>
      <p:ext uri="{BB962C8B-B14F-4D97-AF65-F5344CB8AC3E}">
        <p14:creationId xmlns:p14="http://schemas.microsoft.com/office/powerpoint/2010/main" val="16376243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5412D93-0852-4ED8-9E64-794210F128D2}"/>
              </a:ext>
            </a:extLst>
          </p:cNvPr>
          <p:cNvSpPr>
            <a:spLocks noGrp="1"/>
          </p:cNvSpPr>
          <p:nvPr>
            <p:ph type="title"/>
          </p:nvPr>
        </p:nvSpPr>
        <p:spPr/>
        <p:txBody>
          <a:bodyPr/>
          <a:lstStyle/>
          <a:p>
            <a:r>
              <a:rPr lang="hu-HU" dirty="0" err="1"/>
              <a:t>Example</a:t>
            </a:r>
            <a:r>
              <a:rPr lang="hu-HU" dirty="0"/>
              <a:t> for </a:t>
            </a:r>
            <a:r>
              <a:rPr lang="hu-HU" dirty="0" err="1"/>
              <a:t>legal</a:t>
            </a:r>
            <a:r>
              <a:rPr lang="hu-HU" dirty="0"/>
              <a:t> </a:t>
            </a:r>
            <a:r>
              <a:rPr lang="hu-HU" dirty="0" err="1"/>
              <a:t>claims</a:t>
            </a:r>
            <a:endParaRPr lang="en-GB" dirty="0"/>
          </a:p>
        </p:txBody>
      </p:sp>
      <p:sp>
        <p:nvSpPr>
          <p:cNvPr id="3" name="Tartalom helye 2">
            <a:extLst>
              <a:ext uri="{FF2B5EF4-FFF2-40B4-BE49-F238E27FC236}">
                <a16:creationId xmlns:a16="http://schemas.microsoft.com/office/drawing/2014/main" id="{4A433644-1BE8-4C88-8691-C3F48B549CAE}"/>
              </a:ext>
            </a:extLst>
          </p:cNvPr>
          <p:cNvSpPr>
            <a:spLocks noGrp="1"/>
          </p:cNvSpPr>
          <p:nvPr>
            <p:ph idx="1"/>
          </p:nvPr>
        </p:nvSpPr>
        <p:spPr/>
        <p:txBody>
          <a:bodyPr/>
          <a:lstStyle/>
          <a:p>
            <a:r>
              <a:rPr lang="en-GB" dirty="0"/>
              <a:t>A court case about physical harm which led to a broken limb</a:t>
            </a:r>
          </a:p>
        </p:txBody>
      </p:sp>
    </p:spTree>
    <p:extLst>
      <p:ext uri="{BB962C8B-B14F-4D97-AF65-F5344CB8AC3E}">
        <p14:creationId xmlns:p14="http://schemas.microsoft.com/office/powerpoint/2010/main" val="2514066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411B-E272-514B-AC4E-84B65E9681CD}"/>
              </a:ext>
            </a:extLst>
          </p:cNvPr>
          <p:cNvSpPr>
            <a:spLocks noGrp="1"/>
          </p:cNvSpPr>
          <p:nvPr>
            <p:ph type="title"/>
          </p:nvPr>
        </p:nvSpPr>
        <p:spPr/>
        <p:txBody>
          <a:bodyPr/>
          <a:lstStyle/>
          <a:p>
            <a:r>
              <a:rPr lang="en-US" dirty="0"/>
              <a:t>Reasons of substantial public interest </a:t>
            </a:r>
          </a:p>
        </p:txBody>
      </p:sp>
      <p:sp>
        <p:nvSpPr>
          <p:cNvPr id="3" name="Content Placeholder 2">
            <a:extLst>
              <a:ext uri="{FF2B5EF4-FFF2-40B4-BE49-F238E27FC236}">
                <a16:creationId xmlns:a16="http://schemas.microsoft.com/office/drawing/2014/main" id="{D42218A1-F0EB-FA4F-AE40-C8F02F004974}"/>
              </a:ext>
            </a:extLst>
          </p:cNvPr>
          <p:cNvSpPr>
            <a:spLocks noGrp="1"/>
          </p:cNvSpPr>
          <p:nvPr>
            <p:ph idx="1"/>
          </p:nvPr>
        </p:nvSpPr>
        <p:spPr/>
        <p:txBody>
          <a:bodyPr>
            <a:normAutofit/>
          </a:bodyPr>
          <a:lstStyle/>
          <a:p>
            <a:r>
              <a:rPr lang="hu-HU" dirty="0"/>
              <a:t>„</a:t>
            </a:r>
            <a:r>
              <a:rPr lang="en-US" dirty="0"/>
              <a:t>processing is necessary for reasons of substantial public interest</a:t>
            </a:r>
          </a:p>
          <a:p>
            <a:r>
              <a:rPr lang="en-US" dirty="0"/>
              <a:t>on the basis of Union or Member State law</a:t>
            </a:r>
          </a:p>
          <a:p>
            <a:r>
              <a:rPr lang="en-US" dirty="0"/>
              <a:t>which shall be proportionate to the aim pursued,</a:t>
            </a:r>
          </a:p>
          <a:p>
            <a:r>
              <a:rPr lang="en-US" dirty="0"/>
              <a:t>respect the essence of the right to data protection and provide for suitable and specific measures to safeguard the fundamental rights and the interests of the data subject</a:t>
            </a:r>
            <a:r>
              <a:rPr lang="hu-HU" dirty="0"/>
              <a:t>”</a:t>
            </a:r>
            <a:endParaRPr lang="en-US" dirty="0"/>
          </a:p>
          <a:p>
            <a:endParaRPr lang="en-US" dirty="0"/>
          </a:p>
        </p:txBody>
      </p:sp>
    </p:spTree>
    <p:extLst>
      <p:ext uri="{BB962C8B-B14F-4D97-AF65-F5344CB8AC3E}">
        <p14:creationId xmlns:p14="http://schemas.microsoft.com/office/powerpoint/2010/main" val="27807751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4F2048B-0105-484F-B7B4-1246AEE9B86C}"/>
              </a:ext>
            </a:extLst>
          </p:cNvPr>
          <p:cNvSpPr>
            <a:spLocks noGrp="1"/>
          </p:cNvSpPr>
          <p:nvPr>
            <p:ph type="title"/>
          </p:nvPr>
        </p:nvSpPr>
        <p:spPr/>
        <p:txBody>
          <a:bodyPr/>
          <a:lstStyle/>
          <a:p>
            <a:r>
              <a:rPr lang="hu-HU" dirty="0" err="1"/>
              <a:t>Example</a:t>
            </a:r>
            <a:r>
              <a:rPr lang="hu-HU" dirty="0"/>
              <a:t> for r</a:t>
            </a:r>
            <a:r>
              <a:rPr lang="en-US" dirty="0" err="1"/>
              <a:t>easons</a:t>
            </a:r>
            <a:r>
              <a:rPr lang="en-US" dirty="0"/>
              <a:t> of substantial public interest</a:t>
            </a:r>
            <a:endParaRPr lang="en-GB" dirty="0"/>
          </a:p>
        </p:txBody>
      </p:sp>
      <p:sp>
        <p:nvSpPr>
          <p:cNvPr id="3" name="Tartalom helye 2">
            <a:extLst>
              <a:ext uri="{FF2B5EF4-FFF2-40B4-BE49-F238E27FC236}">
                <a16:creationId xmlns:a16="http://schemas.microsoft.com/office/drawing/2014/main" id="{DB675A69-0F65-4123-8365-FDCC2C5A049F}"/>
              </a:ext>
            </a:extLst>
          </p:cNvPr>
          <p:cNvSpPr>
            <a:spLocks noGrp="1"/>
          </p:cNvSpPr>
          <p:nvPr>
            <p:ph idx="1"/>
          </p:nvPr>
        </p:nvSpPr>
        <p:spPr/>
        <p:txBody>
          <a:bodyPr/>
          <a:lstStyle/>
          <a:p>
            <a:r>
              <a:rPr lang="en-GB" dirty="0"/>
              <a:t>National electronic health file systems</a:t>
            </a:r>
          </a:p>
          <a:p>
            <a:r>
              <a:rPr lang="en-GB" dirty="0"/>
              <a:t>Processing of data collected by healthcare providers to treat the patient</a:t>
            </a:r>
          </a:p>
        </p:txBody>
      </p:sp>
    </p:spTree>
    <p:extLst>
      <p:ext uri="{BB962C8B-B14F-4D97-AF65-F5344CB8AC3E}">
        <p14:creationId xmlns:p14="http://schemas.microsoft.com/office/powerpoint/2010/main" val="799989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3A766-4A24-444E-BD15-9CC5120E1F5C}"/>
              </a:ext>
            </a:extLst>
          </p:cNvPr>
          <p:cNvSpPr>
            <a:spLocks noGrp="1"/>
          </p:cNvSpPr>
          <p:nvPr>
            <p:ph type="title"/>
          </p:nvPr>
        </p:nvSpPr>
        <p:spPr/>
        <p:txBody>
          <a:bodyPr/>
          <a:lstStyle/>
          <a:p>
            <a:r>
              <a:rPr lang="hu-HU" dirty="0"/>
              <a:t>P</a:t>
            </a:r>
            <a:r>
              <a:rPr lang="en-US" dirty="0" err="1"/>
              <a:t>reventative</a:t>
            </a:r>
            <a:r>
              <a:rPr lang="en-US" dirty="0"/>
              <a:t> or occupational medicine purposes  </a:t>
            </a:r>
          </a:p>
        </p:txBody>
      </p:sp>
      <p:sp>
        <p:nvSpPr>
          <p:cNvPr id="3" name="Content Placeholder 2">
            <a:extLst>
              <a:ext uri="{FF2B5EF4-FFF2-40B4-BE49-F238E27FC236}">
                <a16:creationId xmlns:a16="http://schemas.microsoft.com/office/drawing/2014/main" id="{3E24824A-2308-8446-8B48-497B59D556FC}"/>
              </a:ext>
            </a:extLst>
          </p:cNvPr>
          <p:cNvSpPr>
            <a:spLocks noGrp="1"/>
          </p:cNvSpPr>
          <p:nvPr>
            <p:ph idx="1"/>
          </p:nvPr>
        </p:nvSpPr>
        <p:spPr/>
        <p:txBody>
          <a:bodyPr/>
          <a:lstStyle/>
          <a:p>
            <a:r>
              <a:rPr lang="en-US" dirty="0"/>
              <a:t>preventative or occupational medicine purposes,</a:t>
            </a:r>
            <a:endParaRPr lang="hu-HU" dirty="0"/>
          </a:p>
          <a:p>
            <a:r>
              <a:rPr lang="en-US" dirty="0"/>
              <a:t>for the assessment of the working capacity of the employee,</a:t>
            </a:r>
            <a:endParaRPr lang="hu-HU" dirty="0"/>
          </a:p>
          <a:p>
            <a:r>
              <a:rPr lang="en-US" dirty="0"/>
              <a:t>medical diagnosis,</a:t>
            </a:r>
            <a:endParaRPr lang="hu-HU" dirty="0"/>
          </a:p>
          <a:p>
            <a:r>
              <a:rPr lang="en-US" dirty="0"/>
              <a:t>the provision of health or social care or treatment,</a:t>
            </a:r>
            <a:endParaRPr lang="hu-HU" dirty="0"/>
          </a:p>
          <a:p>
            <a:r>
              <a:rPr lang="en-US" dirty="0"/>
              <a:t>the management of health or social care systems and services on the basis of EU or Member State law, or pursuant to a contract with a health professional</a:t>
            </a:r>
          </a:p>
          <a:p>
            <a:endParaRPr lang="en-US" dirty="0"/>
          </a:p>
        </p:txBody>
      </p:sp>
    </p:spTree>
    <p:extLst>
      <p:ext uri="{BB962C8B-B14F-4D97-AF65-F5344CB8AC3E}">
        <p14:creationId xmlns:p14="http://schemas.microsoft.com/office/powerpoint/2010/main" val="39454865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4F309BB-BFB1-4F07-8029-2467BF0FF113}"/>
              </a:ext>
            </a:extLst>
          </p:cNvPr>
          <p:cNvSpPr>
            <a:spLocks noGrp="1"/>
          </p:cNvSpPr>
          <p:nvPr>
            <p:ph type="title"/>
          </p:nvPr>
        </p:nvSpPr>
        <p:spPr/>
        <p:txBody>
          <a:bodyPr/>
          <a:lstStyle/>
          <a:p>
            <a:r>
              <a:rPr lang="hu-HU" dirty="0" err="1"/>
              <a:t>Example</a:t>
            </a:r>
            <a:r>
              <a:rPr lang="hu-HU" dirty="0"/>
              <a:t> for p</a:t>
            </a:r>
            <a:r>
              <a:rPr lang="en-US" dirty="0" err="1"/>
              <a:t>reventative</a:t>
            </a:r>
            <a:r>
              <a:rPr lang="en-US" dirty="0"/>
              <a:t> or occupational medicine purposes</a:t>
            </a:r>
            <a:endParaRPr lang="en-GB" dirty="0"/>
          </a:p>
        </p:txBody>
      </p:sp>
      <p:sp>
        <p:nvSpPr>
          <p:cNvPr id="3" name="Tartalom helye 2">
            <a:extLst>
              <a:ext uri="{FF2B5EF4-FFF2-40B4-BE49-F238E27FC236}">
                <a16:creationId xmlns:a16="http://schemas.microsoft.com/office/drawing/2014/main" id="{2C37AB30-4B39-4ECB-AC85-F1A5487D4C74}"/>
              </a:ext>
            </a:extLst>
          </p:cNvPr>
          <p:cNvSpPr>
            <a:spLocks noGrp="1"/>
          </p:cNvSpPr>
          <p:nvPr>
            <p:ph idx="1"/>
          </p:nvPr>
        </p:nvSpPr>
        <p:spPr/>
        <p:txBody>
          <a:bodyPr/>
          <a:lstStyle/>
          <a:p>
            <a:r>
              <a:rPr lang="en-GB" dirty="0"/>
              <a:t>Regular, mandatory medical assessments concerning the working capabilities  </a:t>
            </a:r>
          </a:p>
        </p:txBody>
      </p:sp>
    </p:spTree>
    <p:extLst>
      <p:ext uri="{BB962C8B-B14F-4D97-AF65-F5344CB8AC3E}">
        <p14:creationId xmlns:p14="http://schemas.microsoft.com/office/powerpoint/2010/main" val="34469126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476763E-A250-4221-8448-87D33FBAD377}"/>
              </a:ext>
            </a:extLst>
          </p:cNvPr>
          <p:cNvSpPr>
            <a:spLocks noGrp="1"/>
          </p:cNvSpPr>
          <p:nvPr>
            <p:ph type="title"/>
          </p:nvPr>
        </p:nvSpPr>
        <p:spPr/>
        <p:txBody>
          <a:bodyPr/>
          <a:lstStyle/>
          <a:p>
            <a:r>
              <a:rPr lang="hu-HU" dirty="0"/>
              <a:t>R</a:t>
            </a:r>
            <a:r>
              <a:rPr lang="en-US" dirty="0" err="1"/>
              <a:t>easons</a:t>
            </a:r>
            <a:r>
              <a:rPr lang="en-US" dirty="0"/>
              <a:t> of public interest in the area of public health</a:t>
            </a:r>
            <a:endParaRPr lang="en-GB" dirty="0"/>
          </a:p>
        </p:txBody>
      </p:sp>
      <p:sp>
        <p:nvSpPr>
          <p:cNvPr id="3" name="Tartalom helye 2">
            <a:extLst>
              <a:ext uri="{FF2B5EF4-FFF2-40B4-BE49-F238E27FC236}">
                <a16:creationId xmlns:a16="http://schemas.microsoft.com/office/drawing/2014/main" id="{7A6810AC-3CC0-4ABF-BD1D-5EA54C1CACEE}"/>
              </a:ext>
            </a:extLst>
          </p:cNvPr>
          <p:cNvSpPr>
            <a:spLocks noGrp="1"/>
          </p:cNvSpPr>
          <p:nvPr>
            <p:ph idx="1"/>
          </p:nvPr>
        </p:nvSpPr>
        <p:spPr/>
        <p:txBody>
          <a:bodyPr/>
          <a:lstStyle/>
          <a:p>
            <a:r>
              <a:rPr lang="en-US" dirty="0"/>
              <a:t>reasons of public interest in the area of public health, such as protecting against serious cross-border threats to health, or ensuring high standards of quality and safety of health care and of medicinal products or medical devices, on the basis of EU or Member State law. The law must provide for suitable and specific measures to safeguard the rights of the data subject; </a:t>
            </a:r>
          </a:p>
          <a:p>
            <a:endParaRPr lang="en-GB" dirty="0"/>
          </a:p>
        </p:txBody>
      </p:sp>
    </p:spTree>
    <p:extLst>
      <p:ext uri="{BB962C8B-B14F-4D97-AF65-F5344CB8AC3E}">
        <p14:creationId xmlns:p14="http://schemas.microsoft.com/office/powerpoint/2010/main" val="9261812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AFCA87F-AEA9-43CE-B868-90ADD05C35CA}"/>
              </a:ext>
            </a:extLst>
          </p:cNvPr>
          <p:cNvSpPr>
            <a:spLocks noGrp="1"/>
          </p:cNvSpPr>
          <p:nvPr>
            <p:ph type="title"/>
          </p:nvPr>
        </p:nvSpPr>
        <p:spPr/>
        <p:txBody>
          <a:bodyPr/>
          <a:lstStyle/>
          <a:p>
            <a:r>
              <a:rPr lang="hu-HU" dirty="0" err="1"/>
              <a:t>Example</a:t>
            </a:r>
            <a:r>
              <a:rPr lang="hu-HU" dirty="0"/>
              <a:t> for r</a:t>
            </a:r>
            <a:r>
              <a:rPr lang="en-US" dirty="0" err="1"/>
              <a:t>easons</a:t>
            </a:r>
            <a:r>
              <a:rPr lang="en-US" dirty="0"/>
              <a:t> of public interest in the area of public health</a:t>
            </a:r>
            <a:endParaRPr lang="en-GB" dirty="0"/>
          </a:p>
        </p:txBody>
      </p:sp>
      <p:sp>
        <p:nvSpPr>
          <p:cNvPr id="3" name="Tartalom helye 2">
            <a:extLst>
              <a:ext uri="{FF2B5EF4-FFF2-40B4-BE49-F238E27FC236}">
                <a16:creationId xmlns:a16="http://schemas.microsoft.com/office/drawing/2014/main" id="{A7D0E33A-A2A8-48EE-94B0-F059C5BAA384}"/>
              </a:ext>
            </a:extLst>
          </p:cNvPr>
          <p:cNvSpPr>
            <a:spLocks noGrp="1"/>
          </p:cNvSpPr>
          <p:nvPr>
            <p:ph idx="1"/>
          </p:nvPr>
        </p:nvSpPr>
        <p:spPr/>
        <p:txBody>
          <a:bodyPr/>
          <a:lstStyle/>
          <a:p>
            <a:r>
              <a:rPr lang="en-GB" dirty="0"/>
              <a:t>Establishing quarantines to prevent the further spread of a disease – authorities has to know who should be put in there</a:t>
            </a:r>
          </a:p>
        </p:txBody>
      </p:sp>
    </p:spTree>
    <p:extLst>
      <p:ext uri="{BB962C8B-B14F-4D97-AF65-F5344CB8AC3E}">
        <p14:creationId xmlns:p14="http://schemas.microsoft.com/office/powerpoint/2010/main" val="23150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7D4DD-082F-B241-8562-D9472D3DA1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86CD49C-12D3-1F4D-8F02-4671C9C98DA8}"/>
              </a:ext>
            </a:extLst>
          </p:cNvPr>
          <p:cNvSpPr>
            <a:spLocks noGrp="1"/>
          </p:cNvSpPr>
          <p:nvPr>
            <p:ph idx="1"/>
          </p:nvPr>
        </p:nvSpPr>
        <p:spPr/>
        <p:txBody>
          <a:bodyPr/>
          <a:lstStyle/>
          <a:p>
            <a:r>
              <a:rPr lang="hu-HU" i="1" dirty="0" err="1"/>
              <a:t>These</a:t>
            </a:r>
            <a:r>
              <a:rPr lang="hu-HU" i="1" dirty="0"/>
              <a:t> </a:t>
            </a:r>
            <a:r>
              <a:rPr lang="hu-HU" i="1" dirty="0" err="1"/>
              <a:t>slides</a:t>
            </a:r>
            <a:r>
              <a:rPr lang="hu-HU" i="1" dirty="0"/>
              <a:t> </a:t>
            </a:r>
            <a:r>
              <a:rPr lang="en-US" i="1" dirty="0"/>
              <a:t>explore the main principles and various legal bases for the processing of personal data</a:t>
            </a:r>
            <a:r>
              <a:rPr lang="hu-HU" i="1" dirty="0"/>
              <a:t>,</a:t>
            </a:r>
            <a:r>
              <a:rPr lang="en-US" i="1" dirty="0"/>
              <a:t> </a:t>
            </a:r>
            <a:r>
              <a:rPr lang="hu-HU" i="1" dirty="0"/>
              <a:t>a</a:t>
            </a:r>
            <a:r>
              <a:rPr lang="en-US" i="1" dirty="0" err="1"/>
              <a:t>ssist</a:t>
            </a:r>
            <a:r>
              <a:rPr lang="hu-HU" i="1" dirty="0"/>
              <a:t>ing</a:t>
            </a:r>
            <a:r>
              <a:rPr lang="en-US" i="1" dirty="0"/>
              <a:t> trainees in understanding their options in this space, including what is and what is  not permitted, and which are the most appropriate legal grounds for their data processing. It also allows them to understand the approach they should have to GDPR compliance as a whole, due to the fact that the entire system is significantly based on these rules. </a:t>
            </a:r>
          </a:p>
          <a:p>
            <a:endParaRPr lang="en-US" dirty="0"/>
          </a:p>
          <a:p>
            <a:endParaRPr lang="en-US" dirty="0"/>
          </a:p>
        </p:txBody>
      </p:sp>
    </p:spTree>
    <p:extLst>
      <p:ext uri="{BB962C8B-B14F-4D97-AF65-F5344CB8AC3E}">
        <p14:creationId xmlns:p14="http://schemas.microsoft.com/office/powerpoint/2010/main" val="33346015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397C113-03B1-4FEB-90FF-519C9556D330}"/>
              </a:ext>
            </a:extLst>
          </p:cNvPr>
          <p:cNvSpPr>
            <a:spLocks noGrp="1"/>
          </p:cNvSpPr>
          <p:nvPr>
            <p:ph type="title"/>
          </p:nvPr>
        </p:nvSpPr>
        <p:spPr/>
        <p:txBody>
          <a:bodyPr/>
          <a:lstStyle/>
          <a:p>
            <a:r>
              <a:rPr lang="hu-HU" dirty="0"/>
              <a:t>A</a:t>
            </a:r>
            <a:r>
              <a:rPr lang="en-US" dirty="0" err="1"/>
              <a:t>rchiving</a:t>
            </a:r>
            <a:r>
              <a:rPr lang="en-US" dirty="0"/>
              <a:t>, scientific or historical research or statistical purposes</a:t>
            </a:r>
            <a:endParaRPr lang="en-GB" dirty="0"/>
          </a:p>
        </p:txBody>
      </p:sp>
      <p:sp>
        <p:nvSpPr>
          <p:cNvPr id="3" name="Tartalom helye 2">
            <a:extLst>
              <a:ext uri="{FF2B5EF4-FFF2-40B4-BE49-F238E27FC236}">
                <a16:creationId xmlns:a16="http://schemas.microsoft.com/office/drawing/2014/main" id="{C8FDD845-EF21-4651-B00D-1468C99845A7}"/>
              </a:ext>
            </a:extLst>
          </p:cNvPr>
          <p:cNvSpPr>
            <a:spLocks noGrp="1"/>
          </p:cNvSpPr>
          <p:nvPr>
            <p:ph idx="1"/>
          </p:nvPr>
        </p:nvSpPr>
        <p:spPr/>
        <p:txBody>
          <a:bodyPr/>
          <a:lstStyle/>
          <a:p>
            <a:r>
              <a:rPr lang="en-US" dirty="0"/>
              <a:t>archiving, scientific or historical research or statistical purposes on the basis of Union or Member State law. The law must be proportionate to the aim pursued, respect the essence of the right to data protection and provide for appropriate and specific measures to safeguard the rights and interests of the data subject.</a:t>
            </a:r>
            <a:endParaRPr lang="en-GB" dirty="0"/>
          </a:p>
        </p:txBody>
      </p:sp>
    </p:spTree>
    <p:extLst>
      <p:ext uri="{BB962C8B-B14F-4D97-AF65-F5344CB8AC3E}">
        <p14:creationId xmlns:p14="http://schemas.microsoft.com/office/powerpoint/2010/main" val="12365373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D9D949B-AB3D-4AD6-8DB8-366252AFB70C}"/>
              </a:ext>
            </a:extLst>
          </p:cNvPr>
          <p:cNvSpPr>
            <a:spLocks noGrp="1"/>
          </p:cNvSpPr>
          <p:nvPr>
            <p:ph type="title"/>
          </p:nvPr>
        </p:nvSpPr>
        <p:spPr/>
        <p:txBody>
          <a:bodyPr>
            <a:normAutofit fontScale="90000"/>
          </a:bodyPr>
          <a:lstStyle/>
          <a:p>
            <a:r>
              <a:rPr lang="hu-HU" dirty="0" err="1"/>
              <a:t>Example</a:t>
            </a:r>
            <a:r>
              <a:rPr lang="hu-HU" dirty="0"/>
              <a:t> for a</a:t>
            </a:r>
            <a:r>
              <a:rPr lang="en-US" dirty="0" err="1"/>
              <a:t>rchiving</a:t>
            </a:r>
            <a:r>
              <a:rPr lang="en-US" dirty="0"/>
              <a:t>, scientific or historical research or statistical purposes</a:t>
            </a:r>
            <a:endParaRPr lang="en-GB" dirty="0"/>
          </a:p>
        </p:txBody>
      </p:sp>
      <p:sp>
        <p:nvSpPr>
          <p:cNvPr id="3" name="Tartalom helye 2">
            <a:extLst>
              <a:ext uri="{FF2B5EF4-FFF2-40B4-BE49-F238E27FC236}">
                <a16:creationId xmlns:a16="http://schemas.microsoft.com/office/drawing/2014/main" id="{B6CB96B0-EB64-4971-A82E-CAD8AC0BB675}"/>
              </a:ext>
            </a:extLst>
          </p:cNvPr>
          <p:cNvSpPr>
            <a:spLocks noGrp="1"/>
          </p:cNvSpPr>
          <p:nvPr>
            <p:ph idx="1"/>
          </p:nvPr>
        </p:nvSpPr>
        <p:spPr/>
        <p:txBody>
          <a:bodyPr/>
          <a:lstStyle/>
          <a:p>
            <a:r>
              <a:rPr lang="en-GB" dirty="0"/>
              <a:t>Medical research project with the involvement of research participants</a:t>
            </a:r>
          </a:p>
        </p:txBody>
      </p:sp>
    </p:spTree>
    <p:extLst>
      <p:ext uri="{BB962C8B-B14F-4D97-AF65-F5344CB8AC3E}">
        <p14:creationId xmlns:p14="http://schemas.microsoft.com/office/powerpoint/2010/main" val="31531778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63932C2-4D6D-4601-BE35-11A33781319E}"/>
              </a:ext>
            </a:extLst>
          </p:cNvPr>
          <p:cNvSpPr>
            <a:spLocks noGrp="1"/>
          </p:cNvSpPr>
          <p:nvPr>
            <p:ph type="title"/>
          </p:nvPr>
        </p:nvSpPr>
        <p:spPr/>
        <p:txBody>
          <a:bodyPr/>
          <a:lstStyle/>
          <a:p>
            <a:r>
              <a:rPr lang="hu-HU" dirty="0"/>
              <a:t>C</a:t>
            </a:r>
            <a:r>
              <a:rPr lang="en-GB" dirty="0" err="1"/>
              <a:t>hild's</a:t>
            </a:r>
            <a:r>
              <a:rPr lang="en-GB" dirty="0"/>
              <a:t> consent in relation to information society services</a:t>
            </a:r>
          </a:p>
        </p:txBody>
      </p:sp>
      <p:sp>
        <p:nvSpPr>
          <p:cNvPr id="3" name="Tartalom helye 2">
            <a:extLst>
              <a:ext uri="{FF2B5EF4-FFF2-40B4-BE49-F238E27FC236}">
                <a16:creationId xmlns:a16="http://schemas.microsoft.com/office/drawing/2014/main" id="{91E60512-60DD-49B8-9C90-5A0AAAAB6C40}"/>
              </a:ext>
            </a:extLst>
          </p:cNvPr>
          <p:cNvSpPr>
            <a:spLocks noGrp="1"/>
          </p:cNvSpPr>
          <p:nvPr>
            <p:ph idx="1"/>
          </p:nvPr>
        </p:nvSpPr>
        <p:spPr/>
        <p:txBody>
          <a:bodyPr/>
          <a:lstStyle/>
          <a:p>
            <a:r>
              <a:rPr lang="en-GB" dirty="0"/>
              <a:t>Where </a:t>
            </a:r>
            <a:r>
              <a:rPr lang="hu-HU" dirty="0" err="1"/>
              <a:t>consent</a:t>
            </a:r>
            <a:r>
              <a:rPr lang="hu-HU" dirty="0"/>
              <a:t> </a:t>
            </a:r>
            <a:r>
              <a:rPr lang="hu-HU" dirty="0" err="1"/>
              <a:t>as</a:t>
            </a:r>
            <a:r>
              <a:rPr lang="hu-HU" dirty="0"/>
              <a:t> a </a:t>
            </a:r>
            <a:r>
              <a:rPr lang="hu-HU" dirty="0" err="1"/>
              <a:t>legal</a:t>
            </a:r>
            <a:r>
              <a:rPr lang="hu-HU" dirty="0"/>
              <a:t> </a:t>
            </a:r>
            <a:r>
              <a:rPr lang="hu-HU" dirty="0" err="1"/>
              <a:t>basis</a:t>
            </a:r>
            <a:r>
              <a:rPr lang="hu-HU" dirty="0"/>
              <a:t> </a:t>
            </a:r>
            <a:r>
              <a:rPr lang="en-GB" dirty="0"/>
              <a:t>applies, in relation to the offer of information society services directly to a child, the processing of the personal data of a child shall be lawful where the child is at least 16 years old. Where the child is below the age of 16 years, such processing shall be lawful only if and to the extent that consent is given or authorised by the holder of parental responsibility over the child.</a:t>
            </a:r>
            <a:endParaRPr lang="hu-HU" dirty="0"/>
          </a:p>
          <a:p>
            <a:r>
              <a:rPr lang="hu-HU" dirty="0"/>
              <a:t>The minimum </a:t>
            </a:r>
            <a:r>
              <a:rPr lang="hu-HU" dirty="0" err="1"/>
              <a:t>age</a:t>
            </a:r>
            <a:r>
              <a:rPr lang="hu-HU" dirty="0"/>
              <a:t> </a:t>
            </a:r>
            <a:r>
              <a:rPr lang="hu-HU" dirty="0" err="1"/>
              <a:t>varies</a:t>
            </a:r>
            <a:r>
              <a:rPr lang="hu-HU" dirty="0"/>
              <a:t>: </a:t>
            </a:r>
            <a:r>
              <a:rPr lang="hu-HU" dirty="0">
                <a:hlinkClick r:id="rId3"/>
              </a:rPr>
              <a:t>link</a:t>
            </a:r>
            <a:endParaRPr lang="en-GB" dirty="0"/>
          </a:p>
        </p:txBody>
      </p:sp>
    </p:spTree>
    <p:extLst>
      <p:ext uri="{BB962C8B-B14F-4D97-AF65-F5344CB8AC3E}">
        <p14:creationId xmlns:p14="http://schemas.microsoft.com/office/powerpoint/2010/main" val="34812533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4D5E-7C9E-A84F-AB6D-D8E19E4490D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C7C5DD2-BA1F-A94B-9600-087EC3F980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01096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a:xfrm>
            <a:off x="838200" y="3274580"/>
            <a:ext cx="10515600" cy="1325563"/>
          </a:xfrm>
        </p:spPr>
        <p:txBody>
          <a:bodyPr/>
          <a:lstStyle/>
          <a:p>
            <a:r>
              <a:rPr lang="en-GB" dirty="0"/>
              <a:t>Evaluation and feedback</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a:xfrm>
            <a:off x="838200" y="4735080"/>
            <a:ext cx="10515600" cy="1187738"/>
          </a:xfrm>
        </p:spPr>
        <p:txBody>
          <a:bodyPr/>
          <a:lstStyle/>
          <a:p>
            <a:r>
              <a:rPr lang="en-GB" dirty="0"/>
              <a:t>Evaluation forms</a:t>
            </a:r>
          </a:p>
          <a:p>
            <a:r>
              <a:rPr lang="en-GB" dirty="0"/>
              <a:t>Attendance sheet</a:t>
            </a:r>
          </a:p>
          <a:p>
            <a:endParaRPr lang="en-GB"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a:xfrm>
            <a:off x="8590663" y="6041362"/>
            <a:ext cx="683339" cy="365125"/>
          </a:xfrm>
        </p:spPr>
        <p:txBody>
          <a:bodyPr/>
          <a:lstStyle/>
          <a:p>
            <a:fld id="{D57F1E4F-1CFF-5643-939E-02111984F565}" type="slidenum">
              <a:rPr lang="en-US" smtClean="0"/>
              <a:t>64</a:t>
            </a:fld>
            <a:endParaRPr lang="en-US" dirty="0"/>
          </a:p>
        </p:txBody>
      </p:sp>
      <p:sp>
        <p:nvSpPr>
          <p:cNvPr id="7" name="Title 1">
            <a:extLst>
              <a:ext uri="{FF2B5EF4-FFF2-40B4-BE49-F238E27FC236}">
                <a16:creationId xmlns:a16="http://schemas.microsoft.com/office/drawing/2014/main" id="{AB11F0A4-DA70-C941-9A99-1F909C48BDEC}"/>
              </a:ext>
            </a:extLst>
          </p:cNvPr>
          <p:cNvSpPr txBox="1">
            <a:spLocks/>
          </p:cNvSpPr>
          <p:nvPr/>
        </p:nvSpPr>
        <p:spPr>
          <a:xfrm>
            <a:off x="838200" y="9351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Any further questions? </a:t>
            </a:r>
            <a:endParaRPr lang="en-GB" dirty="0"/>
          </a:p>
        </p:txBody>
      </p:sp>
    </p:spTree>
    <p:extLst>
      <p:ext uri="{BB962C8B-B14F-4D97-AF65-F5344CB8AC3E}">
        <p14:creationId xmlns:p14="http://schemas.microsoft.com/office/powerpoint/2010/main" val="18477614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a:xfrm>
            <a:off x="900546" y="219651"/>
            <a:ext cx="10515600" cy="1325563"/>
          </a:xfrm>
        </p:spPr>
        <p:txBody>
          <a:bodyPr/>
          <a:lstStyle/>
          <a:p>
            <a:r>
              <a:rPr lang="en-GB" b="1" dirty="0"/>
              <a:t>Credits</a:t>
            </a:r>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a:xfrm>
            <a:off x="900546" y="1426298"/>
            <a:ext cx="10515600" cy="4895850"/>
          </a:xfrm>
        </p:spPr>
        <p:txBody>
          <a:bodyPr>
            <a:normAutofit/>
          </a:bodyPr>
          <a:lstStyle/>
          <a:p>
            <a:pPr marL="0" indent="0">
              <a:lnSpc>
                <a:spcPct val="100000"/>
              </a:lnSpc>
              <a:spcBef>
                <a:spcPts val="0"/>
              </a:spcBef>
              <a:buNone/>
            </a:pPr>
            <a:r>
              <a:rPr lang="en-GB" dirty="0"/>
              <a:t>These training materials are based on standard training materials developed in the context of the project “Supporting Training Activities on the Data Protection Reform” – STAR (</a:t>
            </a:r>
            <a:r>
              <a:rPr lang="en-GB" dirty="0">
                <a:hlinkClick r:id="rId3"/>
              </a:rPr>
              <a:t>http://www.project-star.eu/</a:t>
            </a:r>
            <a:r>
              <a:rPr lang="en-GB" dirty="0"/>
              <a:t>).</a:t>
            </a:r>
          </a:p>
          <a:p>
            <a:pPr marL="0" indent="0">
              <a:lnSpc>
                <a:spcPct val="100000"/>
              </a:lnSpc>
              <a:spcBef>
                <a:spcPts val="0"/>
              </a:spcBef>
              <a:buNone/>
            </a:pPr>
            <a:endParaRPr lang="en-GB" dirty="0"/>
          </a:p>
          <a:p>
            <a:pPr marL="0" indent="0">
              <a:lnSpc>
                <a:spcPct val="100000"/>
              </a:lnSpc>
              <a:spcBef>
                <a:spcPts val="0"/>
              </a:spcBef>
              <a:buNone/>
            </a:pPr>
            <a:endParaRPr lang="en-GB" dirty="0"/>
          </a:p>
          <a:p>
            <a:pPr marL="2149475" indent="0">
              <a:lnSpc>
                <a:spcPct val="100000"/>
              </a:lnSpc>
              <a:spcBef>
                <a:spcPts val="0"/>
              </a:spcBef>
              <a:buNone/>
            </a:pPr>
            <a:r>
              <a:rPr lang="en-GB" dirty="0"/>
              <a:t>This project has received funding from the European Union under the REC Action Grant programme.</a:t>
            </a:r>
          </a:p>
          <a:p>
            <a:pPr marL="2149475" indent="0">
              <a:lnSpc>
                <a:spcPct val="100000"/>
              </a:lnSpc>
              <a:spcBef>
                <a:spcPts val="0"/>
              </a:spcBef>
              <a:buNone/>
            </a:pPr>
            <a:r>
              <a:rPr lang="en-GB" dirty="0"/>
              <a:t>Grant Agreement No 769138 (2017-2019).</a:t>
            </a:r>
          </a:p>
          <a:p>
            <a:pPr marL="2006600" indent="0">
              <a:lnSpc>
                <a:spcPct val="100000"/>
              </a:lnSpc>
              <a:spcBef>
                <a:spcPts val="0"/>
              </a:spcBef>
              <a:buNone/>
            </a:pPr>
            <a:endParaRPr lang="en-GB" dirty="0"/>
          </a:p>
          <a:p>
            <a:pPr marL="19050" indent="0">
              <a:lnSpc>
                <a:spcPct val="100000"/>
              </a:lnSpc>
              <a:spcBef>
                <a:spcPts val="0"/>
              </a:spcBef>
              <a:buNone/>
            </a:pPr>
            <a:r>
              <a:rPr lang="en-GB" dirty="0"/>
              <a:t>The default version of training materials are available free-of-charge on the STAR project website</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a:xfrm>
            <a:off x="8590663" y="6041362"/>
            <a:ext cx="683339" cy="365125"/>
          </a:xfrm>
        </p:spPr>
        <p:txBody>
          <a:bodyPr/>
          <a:lstStyle/>
          <a:p>
            <a:fld id="{D57F1E4F-1CFF-5643-939E-02111984F565}" type="slidenum">
              <a:rPr lang="en-US" smtClean="0"/>
              <a:t>65</a:t>
            </a:fld>
            <a:endParaRPr lang="en-US" dirty="0"/>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1066802" y="3606438"/>
            <a:ext cx="1915120" cy="1277288"/>
          </a:xfrm>
          <a:prstGeom prst="rect">
            <a:avLst/>
          </a:prstGeom>
        </p:spPr>
      </p:pic>
    </p:spTree>
    <p:extLst>
      <p:ext uri="{BB962C8B-B14F-4D97-AF65-F5344CB8AC3E}">
        <p14:creationId xmlns:p14="http://schemas.microsoft.com/office/powerpoint/2010/main" val="244887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normAutofit fontScale="92500" lnSpcReduction="10000"/>
          </a:bodyPr>
          <a:lstStyle/>
          <a:p>
            <a:pPr marL="514350" indent="-514350">
              <a:buFont typeface="+mj-lt"/>
              <a:buAutoNum type="arabicPeriod"/>
            </a:pPr>
            <a:r>
              <a:rPr lang="hu-HU" dirty="0" err="1">
                <a:solidFill>
                  <a:srgbClr val="FF0000"/>
                </a:solidFill>
              </a:rPr>
              <a:t>Principles</a:t>
            </a:r>
            <a:r>
              <a:rPr lang="hu-HU" dirty="0">
                <a:solidFill>
                  <a:srgbClr val="FF0000"/>
                </a:solidFill>
              </a:rPr>
              <a:t> of </a:t>
            </a:r>
            <a:r>
              <a:rPr lang="hu-HU" dirty="0" err="1">
                <a:solidFill>
                  <a:srgbClr val="FF0000"/>
                </a:solidFill>
              </a:rPr>
              <a:t>data</a:t>
            </a:r>
            <a:r>
              <a:rPr lang="hu-HU" dirty="0">
                <a:solidFill>
                  <a:srgbClr val="FF0000"/>
                </a:solidFill>
              </a:rPr>
              <a:t> </a:t>
            </a:r>
            <a:r>
              <a:rPr lang="hu-HU" dirty="0" err="1">
                <a:solidFill>
                  <a:srgbClr val="FF0000"/>
                </a:solidFill>
              </a:rPr>
              <a:t>processing</a:t>
            </a:r>
            <a:endParaRPr lang="hu-HU" dirty="0">
              <a:solidFill>
                <a:srgbClr val="FF0000"/>
              </a:solidFill>
            </a:endParaRPr>
          </a:p>
          <a:p>
            <a:pPr marL="971550" lvl="1" indent="-514350">
              <a:buFont typeface="+mj-lt"/>
              <a:buAutoNum type="alphaLcParenR"/>
            </a:pPr>
            <a:r>
              <a:rPr lang="hu-HU" dirty="0" err="1"/>
              <a:t>Lawfulness</a:t>
            </a:r>
            <a:r>
              <a:rPr lang="hu-HU" dirty="0"/>
              <a:t>, </a:t>
            </a:r>
            <a:r>
              <a:rPr lang="hu-HU" dirty="0" err="1"/>
              <a:t>fairness</a:t>
            </a:r>
            <a:r>
              <a:rPr lang="hu-HU" dirty="0"/>
              <a:t> and </a:t>
            </a:r>
            <a:r>
              <a:rPr lang="hu-HU" dirty="0" err="1"/>
              <a:t>transparency</a:t>
            </a:r>
            <a:endParaRPr lang="hu-HU" dirty="0"/>
          </a:p>
          <a:p>
            <a:pPr marL="971550" lvl="1" indent="-514350">
              <a:buFont typeface="+mj-lt"/>
              <a:buAutoNum type="alphaLcParenR"/>
            </a:pPr>
            <a:r>
              <a:rPr lang="hu-HU" dirty="0" err="1"/>
              <a:t>Purpose</a:t>
            </a:r>
            <a:r>
              <a:rPr lang="hu-HU" dirty="0"/>
              <a:t> </a:t>
            </a:r>
            <a:r>
              <a:rPr lang="hu-HU" dirty="0" err="1"/>
              <a:t>limitation</a:t>
            </a:r>
            <a:endParaRPr lang="hu-HU" dirty="0"/>
          </a:p>
          <a:p>
            <a:pPr marL="971550" lvl="1" indent="-514350">
              <a:buFont typeface="+mj-lt"/>
              <a:buAutoNum type="alphaLcParenR"/>
            </a:pPr>
            <a:r>
              <a:rPr lang="hu-HU" dirty="0"/>
              <a:t>Data </a:t>
            </a:r>
            <a:r>
              <a:rPr lang="hu-HU" dirty="0" err="1"/>
              <a:t>minimisation</a:t>
            </a:r>
            <a:endParaRPr lang="hu-HU" dirty="0"/>
          </a:p>
          <a:p>
            <a:pPr marL="971550" lvl="1" indent="-514350">
              <a:buFont typeface="+mj-lt"/>
              <a:buAutoNum type="alphaLcParenR"/>
            </a:pPr>
            <a:r>
              <a:rPr lang="hu-HU" dirty="0" err="1"/>
              <a:t>Accuracy</a:t>
            </a:r>
            <a:endParaRPr lang="hu-HU" dirty="0"/>
          </a:p>
          <a:p>
            <a:pPr marL="971550" lvl="1" indent="-514350">
              <a:buFont typeface="+mj-lt"/>
              <a:buAutoNum type="alphaLcParenR"/>
            </a:pPr>
            <a:r>
              <a:rPr lang="hu-HU" dirty="0"/>
              <a:t>Storage </a:t>
            </a:r>
            <a:r>
              <a:rPr lang="hu-HU" dirty="0" err="1"/>
              <a:t>limitation</a:t>
            </a:r>
            <a:endParaRPr lang="hu-HU" dirty="0"/>
          </a:p>
          <a:p>
            <a:pPr marL="971550" lvl="1" indent="-514350">
              <a:buFont typeface="+mj-lt"/>
              <a:buAutoNum type="alphaLcParenR"/>
            </a:pPr>
            <a:r>
              <a:rPr lang="hu-HU" dirty="0" err="1"/>
              <a:t>Integrity</a:t>
            </a:r>
            <a:r>
              <a:rPr lang="hu-HU" dirty="0"/>
              <a:t> and </a:t>
            </a:r>
            <a:r>
              <a:rPr lang="hu-HU" dirty="0" err="1"/>
              <a:t>confidentiality</a:t>
            </a:r>
            <a:endParaRPr lang="hu-HU" dirty="0"/>
          </a:p>
          <a:p>
            <a:pPr marL="971550" lvl="1" indent="-514350">
              <a:buFont typeface="+mj-lt"/>
              <a:buAutoNum type="alphaLcParenR"/>
            </a:pPr>
            <a:r>
              <a:rPr lang="hu-HU" dirty="0" err="1"/>
              <a:t>Accountability</a:t>
            </a:r>
            <a:endParaRPr lang="hu-HU" dirty="0"/>
          </a:p>
          <a:p>
            <a:pPr marL="514350" indent="-514350">
              <a:buFont typeface="+mj-lt"/>
              <a:buAutoNum type="arabicPeriod"/>
            </a:pPr>
            <a:r>
              <a:rPr lang="hu-HU" dirty="0" err="1"/>
              <a:t>Lawfulness</a:t>
            </a:r>
            <a:r>
              <a:rPr lang="hu-HU" dirty="0"/>
              <a:t> of </a:t>
            </a:r>
            <a:r>
              <a:rPr lang="hu-HU" dirty="0" err="1"/>
              <a:t>processing</a:t>
            </a:r>
            <a:endParaRPr lang="hu-HU" dirty="0"/>
          </a:p>
          <a:p>
            <a:pPr marL="971550" lvl="1" indent="-514350">
              <a:buFont typeface="+mj-lt"/>
              <a:buAutoNum type="alphaLcParenR"/>
            </a:pPr>
            <a:r>
              <a:rPr lang="hu-HU" dirty="0" err="1"/>
              <a:t>Personal</a:t>
            </a:r>
            <a:r>
              <a:rPr lang="hu-HU" dirty="0"/>
              <a:t> </a:t>
            </a:r>
            <a:r>
              <a:rPr lang="hu-HU" dirty="0" err="1"/>
              <a:t>data</a:t>
            </a:r>
            <a:endParaRPr lang="hu-HU" dirty="0"/>
          </a:p>
          <a:p>
            <a:pPr marL="971550" lvl="1" indent="-514350">
              <a:buFont typeface="+mj-lt"/>
              <a:buAutoNum type="alphaLcParenR"/>
            </a:pPr>
            <a:r>
              <a:rPr lang="hu-HU" dirty="0" err="1"/>
              <a:t>Sensitive</a:t>
            </a:r>
            <a:r>
              <a:rPr lang="hu-HU" dirty="0"/>
              <a:t> </a:t>
            </a:r>
            <a:r>
              <a:rPr lang="hu-HU" dirty="0" err="1"/>
              <a:t>data</a:t>
            </a:r>
            <a:endParaRPr lang="hu-HU" dirty="0"/>
          </a:p>
          <a:p>
            <a:pPr marL="971550" lvl="1" indent="-514350">
              <a:buFont typeface="+mj-lt"/>
              <a:buAutoNum type="alphaLcParenR"/>
            </a:pPr>
            <a:endParaRPr lang="hu-HU" dirty="0">
              <a:solidFill>
                <a:srgbClr val="FF0000"/>
              </a:solidFill>
            </a:endParaRPr>
          </a:p>
        </p:txBody>
      </p:sp>
    </p:spTree>
    <p:extLst>
      <p:ext uri="{BB962C8B-B14F-4D97-AF65-F5344CB8AC3E}">
        <p14:creationId xmlns:p14="http://schemas.microsoft.com/office/powerpoint/2010/main" val="381912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F98F787-729B-4357-BCFB-EBA26B27794D}"/>
              </a:ext>
            </a:extLst>
          </p:cNvPr>
          <p:cNvSpPr>
            <a:spLocks noGrp="1"/>
          </p:cNvSpPr>
          <p:nvPr>
            <p:ph type="title"/>
          </p:nvPr>
        </p:nvSpPr>
        <p:spPr/>
        <p:txBody>
          <a:bodyPr/>
          <a:lstStyle/>
          <a:p>
            <a:r>
              <a:rPr lang="hu-HU" dirty="0"/>
              <a:t>1. </a:t>
            </a:r>
            <a:r>
              <a:rPr lang="hu-HU" dirty="0" err="1"/>
              <a:t>Principles</a:t>
            </a:r>
            <a:r>
              <a:rPr lang="hu-HU" dirty="0"/>
              <a:t> of </a:t>
            </a:r>
            <a:r>
              <a:rPr lang="hu-HU" dirty="0" err="1"/>
              <a:t>data</a:t>
            </a:r>
            <a:r>
              <a:rPr lang="hu-HU" dirty="0"/>
              <a:t> </a:t>
            </a:r>
            <a:r>
              <a:rPr lang="hu-HU" dirty="0" err="1"/>
              <a:t>processing</a:t>
            </a:r>
            <a:endParaRPr lang="en-GB" dirty="0"/>
          </a:p>
        </p:txBody>
      </p:sp>
      <p:sp>
        <p:nvSpPr>
          <p:cNvPr id="3" name="Tartalom helye 2">
            <a:extLst>
              <a:ext uri="{FF2B5EF4-FFF2-40B4-BE49-F238E27FC236}">
                <a16:creationId xmlns:a16="http://schemas.microsoft.com/office/drawing/2014/main" id="{516E64F6-26BC-424D-9E82-D3F155A07D9B}"/>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2488329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94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B33DC-0A93-3240-BDF6-B873ABE4D08B}"/>
              </a:ext>
            </a:extLst>
          </p:cNvPr>
          <p:cNvSpPr>
            <a:spLocks noGrp="1"/>
          </p:cNvSpPr>
          <p:nvPr>
            <p:ph type="title"/>
          </p:nvPr>
        </p:nvSpPr>
        <p:spPr/>
        <p:txBody>
          <a:bodyPr>
            <a:noAutofit/>
          </a:bodyPr>
          <a:lstStyle/>
          <a:p>
            <a:r>
              <a:rPr lang="en-US" dirty="0"/>
              <a:t>Requirements of the processing of personal data and sensitive data</a:t>
            </a:r>
            <a:r>
              <a:rPr lang="en-US" sz="3200" dirty="0"/>
              <a:t> </a:t>
            </a:r>
          </a:p>
        </p:txBody>
      </p:sp>
      <p:sp>
        <p:nvSpPr>
          <p:cNvPr id="3" name="Content Placeholder 2">
            <a:extLst>
              <a:ext uri="{FF2B5EF4-FFF2-40B4-BE49-F238E27FC236}">
                <a16:creationId xmlns:a16="http://schemas.microsoft.com/office/drawing/2014/main" id="{E931711F-A55A-7844-966B-A37E2285CC35}"/>
              </a:ext>
            </a:extLst>
          </p:cNvPr>
          <p:cNvSpPr>
            <a:spLocks noGrp="1"/>
          </p:cNvSpPr>
          <p:nvPr>
            <p:ph idx="1"/>
          </p:nvPr>
        </p:nvSpPr>
        <p:spPr/>
        <p:txBody>
          <a:bodyPr>
            <a:normAutofit/>
          </a:bodyPr>
          <a:lstStyle/>
          <a:p>
            <a:r>
              <a:rPr lang="hu-HU" dirty="0" err="1"/>
              <a:t>Legislation</a:t>
            </a:r>
            <a:r>
              <a:rPr lang="hu-HU" dirty="0"/>
              <a:t> and, </a:t>
            </a:r>
            <a:r>
              <a:rPr lang="hu-HU" dirty="0" err="1"/>
              <a:t>respectively</a:t>
            </a:r>
            <a:r>
              <a:rPr lang="hu-HU" dirty="0"/>
              <a:t>, </a:t>
            </a:r>
            <a:r>
              <a:rPr lang="hu-HU" dirty="0" err="1"/>
              <a:t>data</a:t>
            </a:r>
            <a:r>
              <a:rPr lang="hu-HU" dirty="0"/>
              <a:t> </a:t>
            </a:r>
            <a:r>
              <a:rPr lang="hu-HU" dirty="0" err="1"/>
              <a:t>processing</a:t>
            </a:r>
            <a:r>
              <a:rPr lang="hu-HU" dirty="0"/>
              <a:t> must </a:t>
            </a:r>
            <a:r>
              <a:rPr lang="hu-HU" dirty="0" err="1"/>
              <a:t>comply</a:t>
            </a:r>
            <a:r>
              <a:rPr lang="hu-HU" dirty="0"/>
              <a:t> </a:t>
            </a:r>
            <a:r>
              <a:rPr lang="hu-HU" dirty="0" err="1"/>
              <a:t>with</a:t>
            </a:r>
            <a:r>
              <a:rPr lang="hu-HU" dirty="0"/>
              <a:t>:</a:t>
            </a:r>
          </a:p>
          <a:p>
            <a:pPr lvl="1"/>
            <a:r>
              <a:rPr lang="en-US" dirty="0"/>
              <a:t>Fairness, lawfulness and transparency of processing</a:t>
            </a:r>
          </a:p>
          <a:p>
            <a:pPr lvl="1"/>
            <a:r>
              <a:rPr lang="en-US" dirty="0"/>
              <a:t>Purpose limitation</a:t>
            </a:r>
          </a:p>
          <a:p>
            <a:pPr lvl="1"/>
            <a:r>
              <a:rPr lang="en-US" dirty="0"/>
              <a:t>Data minimization</a:t>
            </a:r>
          </a:p>
          <a:p>
            <a:pPr lvl="1"/>
            <a:r>
              <a:rPr lang="en-US" dirty="0"/>
              <a:t>Accuracy</a:t>
            </a:r>
          </a:p>
          <a:p>
            <a:pPr lvl="1"/>
            <a:r>
              <a:rPr lang="en-US" dirty="0"/>
              <a:t>Storage limitation</a:t>
            </a:r>
          </a:p>
          <a:p>
            <a:pPr lvl="1"/>
            <a:r>
              <a:rPr lang="en-US" dirty="0"/>
              <a:t>Data minimization</a:t>
            </a:r>
          </a:p>
          <a:p>
            <a:pPr lvl="1"/>
            <a:r>
              <a:rPr lang="en-US" dirty="0"/>
              <a:t>Integrity and confidentiality</a:t>
            </a:r>
          </a:p>
          <a:p>
            <a:pPr lvl="1"/>
            <a:r>
              <a:rPr lang="en-US" dirty="0"/>
              <a:t>Accountability</a:t>
            </a:r>
            <a:endParaRPr lang="hu-HU" dirty="0"/>
          </a:p>
          <a:p>
            <a:endParaRPr lang="en-US" dirty="0"/>
          </a:p>
          <a:p>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1353701771"/>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{08CF8729-EE1F-B541-9737-E9BB1F2E1B08}tf10001060</Template>
  <TotalTime>3768</TotalTime>
  <Words>9319</Words>
  <Application>Microsoft Macintosh PowerPoint</Application>
  <PresentationFormat>Widescreen</PresentationFormat>
  <Paragraphs>864</Paragraphs>
  <Slides>65</Slides>
  <Notes>43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65</vt:i4>
      </vt:variant>
    </vt:vector>
  </HeadingPairs>
  <TitlesOfParts>
    <vt:vector size="72" baseType="lpstr">
      <vt:lpstr>Arial</vt:lpstr>
      <vt:lpstr>Calibri</vt:lpstr>
      <vt:lpstr>Cambria</vt:lpstr>
      <vt:lpstr>Times New Roman</vt:lpstr>
      <vt:lpstr>Trebuchet MS</vt:lpstr>
      <vt:lpstr>Wingdings 3</vt:lpstr>
      <vt:lpstr>Facet</vt:lpstr>
      <vt:lpstr>PowerPoint Presentation</vt:lpstr>
      <vt:lpstr>Integrity and confidentiality</vt:lpstr>
      <vt:lpstr>Guidance for using these slides (remove before delivering)</vt:lpstr>
      <vt:lpstr>How to Read The Slides’ Colour Frames  [Remove Before Delivering]</vt:lpstr>
      <vt:lpstr>Speaker</vt:lpstr>
      <vt:lpstr>PowerPoint Presentation</vt:lpstr>
      <vt:lpstr>Table of contents</vt:lpstr>
      <vt:lpstr>1. Principles of data processing</vt:lpstr>
      <vt:lpstr>Requirements of the processing of personal data and sensitive data </vt:lpstr>
      <vt:lpstr>PowerPoint Presentation</vt:lpstr>
      <vt:lpstr>Lawfulness, fairness and transparency</vt:lpstr>
      <vt:lpstr>Example for lawfulness, fairness and transparency </vt:lpstr>
      <vt:lpstr>Purpose limitation</vt:lpstr>
      <vt:lpstr>Example for purpose limitation</vt:lpstr>
      <vt:lpstr>Data minimization</vt:lpstr>
      <vt:lpstr>Example for data minimization</vt:lpstr>
      <vt:lpstr>Accuracy</vt:lpstr>
      <vt:lpstr>Example for accuracy</vt:lpstr>
      <vt:lpstr>Storage limitation</vt:lpstr>
      <vt:lpstr>Example for storage limitation</vt:lpstr>
      <vt:lpstr>Example for integrity and confidentiality</vt:lpstr>
      <vt:lpstr>The accountability principle</vt:lpstr>
      <vt:lpstr>Example for accountability</vt:lpstr>
      <vt:lpstr>Questions?</vt:lpstr>
      <vt:lpstr>Table of contents</vt:lpstr>
      <vt:lpstr>2. Lawfulness of processing</vt:lpstr>
      <vt:lpstr>Legal bases of processing personal data</vt:lpstr>
      <vt:lpstr>Consent</vt:lpstr>
      <vt:lpstr>Example for consent</vt:lpstr>
      <vt:lpstr>Necessity for the performance of a contract </vt:lpstr>
      <vt:lpstr>Example for the necessity for the performance of a contract</vt:lpstr>
      <vt:lpstr>Legal duties of the controller </vt:lpstr>
      <vt:lpstr>Example for the legal duties if the controlelr</vt:lpstr>
      <vt:lpstr>Vital interests of the data subject or those of another natural person </vt:lpstr>
      <vt:lpstr>Example for vital interests of the data subject or those of another natural person</vt:lpstr>
      <vt:lpstr>Public interest and exercise of official authority  </vt:lpstr>
      <vt:lpstr>Example for public interest and exercise of official authority</vt:lpstr>
      <vt:lpstr>Legitimate interests pursued by the controller or by a third party </vt:lpstr>
      <vt:lpstr>Example for legitimate interests pursued by the controller or by a third party</vt:lpstr>
      <vt:lpstr>Processing special categories of personal data</vt:lpstr>
      <vt:lpstr>Exceptions</vt:lpstr>
      <vt:lpstr>Explicit consent of the data subject </vt:lpstr>
      <vt:lpstr>Example for explicit consent of the data subject</vt:lpstr>
      <vt:lpstr>Employment law or social security and social protection law </vt:lpstr>
      <vt:lpstr>Example for obligations and exercising rights as a legal basis </vt:lpstr>
      <vt:lpstr>Vital interests of the data subject or another person </vt:lpstr>
      <vt:lpstr>Example for vital interests of the data subject or another person </vt:lpstr>
      <vt:lpstr>Legitimate activities by not-for-profit bodies  </vt:lpstr>
      <vt:lpstr>Example for legitimate activities by not-for-profit bodies</vt:lpstr>
      <vt:lpstr>Data manifestly made public by the data subject </vt:lpstr>
      <vt:lpstr>Example for data manifestly made public by the data subject</vt:lpstr>
      <vt:lpstr>Legal claims</vt:lpstr>
      <vt:lpstr>Example for legal claims</vt:lpstr>
      <vt:lpstr>Reasons of substantial public interest </vt:lpstr>
      <vt:lpstr>Example for reasons of substantial public interest</vt:lpstr>
      <vt:lpstr>Preventative or occupational medicine purposes  </vt:lpstr>
      <vt:lpstr>Example for preventative or occupational medicine purposes</vt:lpstr>
      <vt:lpstr>Reasons of public interest in the area of public health</vt:lpstr>
      <vt:lpstr>Example for reasons of public interest in the area of public health</vt:lpstr>
      <vt:lpstr>Archiving, scientific or historical research or statistical purposes</vt:lpstr>
      <vt:lpstr>Example for archiving, scientific or historical research or statistical purposes</vt:lpstr>
      <vt:lpstr>Child's consent in relation to information society services</vt:lpstr>
      <vt:lpstr>Questions?</vt:lpstr>
      <vt:lpstr>Evaluation and feedback</vt:lpstr>
      <vt:lpstr>Credits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Istvan Mate BOROCZ</cp:lastModifiedBy>
  <cp:revision>89</cp:revision>
  <dcterms:created xsi:type="dcterms:W3CDTF">2018-09-21T14:21:29Z</dcterms:created>
  <dcterms:modified xsi:type="dcterms:W3CDTF">2019-02-28T18:02:24Z</dcterms:modified>
</cp:coreProperties>
</file>