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31"/>
  </p:notesMasterIdLst>
  <p:handoutMasterIdLst>
    <p:handoutMasterId r:id="rId32"/>
  </p:handoutMasterIdLst>
  <p:sldIdLst>
    <p:sldId id="348" r:id="rId5"/>
    <p:sldId id="386" r:id="rId6"/>
    <p:sldId id="385" r:id="rId7"/>
    <p:sldId id="361" r:id="rId8"/>
    <p:sldId id="387" r:id="rId9"/>
    <p:sldId id="356" r:id="rId10"/>
    <p:sldId id="388" r:id="rId11"/>
    <p:sldId id="389" r:id="rId12"/>
    <p:sldId id="390" r:id="rId13"/>
    <p:sldId id="391" r:id="rId14"/>
    <p:sldId id="368" r:id="rId15"/>
    <p:sldId id="369" r:id="rId16"/>
    <p:sldId id="287" r:id="rId17"/>
    <p:sldId id="370" r:id="rId18"/>
    <p:sldId id="371" r:id="rId19"/>
    <p:sldId id="392" r:id="rId20"/>
    <p:sldId id="393" r:id="rId21"/>
    <p:sldId id="295" r:id="rId22"/>
    <p:sldId id="384" r:id="rId23"/>
    <p:sldId id="339" r:id="rId24"/>
    <p:sldId id="342" r:id="rId25"/>
    <p:sldId id="378" r:id="rId26"/>
    <p:sldId id="364" r:id="rId27"/>
    <p:sldId id="365" r:id="rId28"/>
    <p:sldId id="347" r:id="rId29"/>
    <p:sldId id="281" r:id="rId30"/>
  </p:sldIdLst>
  <p:sldSz cx="9144000" cy="6858000" type="screen4x3"/>
  <p:notesSz cx="6718300" cy="985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F9F2005-5BFE-48AA-9D1E-5069CA0905B5}">
          <p14:sldIdLst>
            <p14:sldId id="348"/>
            <p14:sldId id="386"/>
            <p14:sldId id="385"/>
            <p14:sldId id="361"/>
            <p14:sldId id="387"/>
            <p14:sldId id="356"/>
            <p14:sldId id="388"/>
            <p14:sldId id="389"/>
            <p14:sldId id="390"/>
            <p14:sldId id="391"/>
            <p14:sldId id="368"/>
            <p14:sldId id="369"/>
            <p14:sldId id="287"/>
            <p14:sldId id="370"/>
            <p14:sldId id="371"/>
            <p14:sldId id="392"/>
            <p14:sldId id="393"/>
            <p14:sldId id="295"/>
            <p14:sldId id="384"/>
            <p14:sldId id="339"/>
            <p14:sldId id="342"/>
            <p14:sldId id="378"/>
            <p14:sldId id="364"/>
            <p14:sldId id="365"/>
            <p14:sldId id="347"/>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04">
          <p15:clr>
            <a:srgbClr val="A4A3A4"/>
          </p15:clr>
        </p15:guide>
        <p15:guide id="4"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EGO Elena (HOME)" initials="PE" lastIdx="4" clrIdx="0"/>
  <p:cmAuthor id="1" name="CARILLON Stephanie (HOME+JUST-SRD)" initials="SC" lastIdx="2" clrIdx="1"/>
  <p:cmAuthor id="2" name="MAGLI Mia (JUST-EXT)" initials="MM(" lastIdx="1" clrIdx="2">
    <p:extLst>
      <p:ext uri="{19B8F6BF-5375-455C-9EA6-DF929625EA0E}">
        <p15:presenceInfo xmlns:p15="http://schemas.microsoft.com/office/powerpoint/2012/main" userId="MAGLI Mia (JUST-EX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2619C"/>
    <a:srgbClr val="333399"/>
    <a:srgbClr val="759CCB"/>
    <a:srgbClr val="3AABF8"/>
    <a:srgbClr val="E75213"/>
    <a:srgbClr val="E6E6E6"/>
    <a:srgbClr val="FAD6F5"/>
    <a:srgbClr val="006666"/>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6" autoAdjust="0"/>
    <p:restoredTop sz="76163" autoAdjust="0"/>
  </p:normalViewPr>
  <p:slideViewPr>
    <p:cSldViewPr snapToGrid="0">
      <p:cViewPr>
        <p:scale>
          <a:sx n="75" d="100"/>
          <a:sy n="75" d="100"/>
        </p:scale>
        <p:origin x="2700"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36" y="-84"/>
      </p:cViewPr>
      <p:guideLst>
        <p:guide orient="horz" pos="3126"/>
        <p:guide pos="2141"/>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94B3B-7516-48C3-9642-00401F52C30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2A2F2AF9-C6DC-4D34-9E45-9D8D5C8EF9FE}">
      <dgm:prSet phldrT="[Text]" custT="1"/>
      <dgm:spPr>
        <a:solidFill>
          <a:srgbClr val="759CCB">
            <a:alpha val="64000"/>
          </a:srgbClr>
        </a:solidFill>
      </dgm:spPr>
      <dgm:t>
        <a:bodyPr/>
        <a:lstStyle/>
        <a:p>
          <a:r>
            <a:rPr lang="it-IT" sz="3200" dirty="0" err="1" smtClean="0"/>
            <a:t>Who</a:t>
          </a:r>
          <a:endParaRPr lang="en-GB" sz="3200" dirty="0"/>
        </a:p>
      </dgm:t>
    </dgm:pt>
    <dgm:pt modelId="{27E99F04-7BE8-4263-9FC1-5A3F640535AE}" type="parTrans" cxnId="{3F647125-71C5-4686-AA11-B2BE566A96F4}">
      <dgm:prSet/>
      <dgm:spPr/>
      <dgm:t>
        <a:bodyPr/>
        <a:lstStyle/>
        <a:p>
          <a:endParaRPr lang="en-GB"/>
        </a:p>
      </dgm:t>
    </dgm:pt>
    <dgm:pt modelId="{2EB22524-D129-42B2-B819-F71D9B03CB81}" type="sibTrans" cxnId="{3F647125-71C5-4686-AA11-B2BE566A96F4}">
      <dgm:prSet/>
      <dgm:spPr/>
      <dgm:t>
        <a:bodyPr/>
        <a:lstStyle/>
        <a:p>
          <a:endParaRPr lang="en-GB"/>
        </a:p>
      </dgm:t>
    </dgm:pt>
    <dgm:pt modelId="{DFBFAA94-5E27-414F-BA2C-4C05A02DE34F}">
      <dgm:prSet phldrT="[Text]" custT="1"/>
      <dgm:spPr/>
      <dgm:t>
        <a:bodyPr anchor="ctr" anchorCtr="0"/>
        <a:lstStyle/>
        <a:p>
          <a:r>
            <a:rPr lang="en-GB" sz="1600" b="0" dirty="0" smtClean="0">
              <a:latin typeface="+mn-lt"/>
              <a:cs typeface="Times New Roman" panose="02020603050405020304" pitchFamily="18" charset="0"/>
            </a:rPr>
            <a:t>An amendment can be </a:t>
          </a:r>
          <a:r>
            <a:rPr lang="en-GB" sz="1600" b="1" dirty="0" smtClean="0">
              <a:latin typeface="+mn-lt"/>
              <a:cs typeface="Times New Roman" panose="02020603050405020304" pitchFamily="18" charset="0"/>
            </a:rPr>
            <a:t>requested by the coordinator </a:t>
          </a:r>
          <a:r>
            <a:rPr lang="en-GB" sz="1600" b="0" dirty="0" smtClean="0">
              <a:latin typeface="+mn-lt"/>
              <a:cs typeface="Times New Roman" panose="02020603050405020304" pitchFamily="18" charset="0"/>
            </a:rPr>
            <a:t>of the Consortium (on behalf of the other beneficiaries) </a:t>
          </a:r>
          <a:r>
            <a:rPr lang="en-GB" sz="1600" b="1" dirty="0" smtClean="0">
              <a:latin typeface="+mn-lt"/>
              <a:cs typeface="Times New Roman" panose="02020603050405020304" pitchFamily="18" charset="0"/>
            </a:rPr>
            <a:t>or initiated by the Commission (ex. to correct an error made in the GA)</a:t>
          </a:r>
          <a:endParaRPr lang="en-GB" sz="1600" b="1" noProof="0" dirty="0">
            <a:effectLst/>
            <a:latin typeface="+mn-lt"/>
            <a:cs typeface="Times New Roman" panose="02020603050405020304" pitchFamily="18" charset="0"/>
          </a:endParaRPr>
        </a:p>
      </dgm:t>
    </dgm:pt>
    <dgm:pt modelId="{9AD1FD2C-AD79-4DEB-97E0-241617C0A50C}" type="parTrans" cxnId="{B763AAF7-47DC-4082-870B-D377E5F71618}">
      <dgm:prSet/>
      <dgm:spPr/>
      <dgm:t>
        <a:bodyPr/>
        <a:lstStyle/>
        <a:p>
          <a:endParaRPr lang="en-GB"/>
        </a:p>
      </dgm:t>
    </dgm:pt>
    <dgm:pt modelId="{8A5F3912-AD88-464F-B441-0D8C826179BD}" type="sibTrans" cxnId="{B763AAF7-47DC-4082-870B-D377E5F71618}">
      <dgm:prSet/>
      <dgm:spPr/>
      <dgm:t>
        <a:bodyPr/>
        <a:lstStyle/>
        <a:p>
          <a:endParaRPr lang="en-GB"/>
        </a:p>
      </dgm:t>
    </dgm:pt>
    <dgm:pt modelId="{82D69139-3392-4DC8-BCCA-25C2388DB0DC}">
      <dgm:prSet phldrT="[Text]" custT="1"/>
      <dgm:spPr/>
      <dgm:t>
        <a:bodyPr/>
        <a:lstStyle/>
        <a:p>
          <a:r>
            <a:rPr lang="it-IT" sz="3200" smtClean="0"/>
            <a:t>When</a:t>
          </a:r>
          <a:endParaRPr lang="en-GB" sz="3200" dirty="0"/>
        </a:p>
      </dgm:t>
    </dgm:pt>
    <dgm:pt modelId="{76642533-4D76-4718-8A1E-A2C2CA2118EA}" type="parTrans" cxnId="{EEAD5AF8-43E4-4CC3-B3D9-591A865407F9}">
      <dgm:prSet/>
      <dgm:spPr/>
      <dgm:t>
        <a:bodyPr/>
        <a:lstStyle/>
        <a:p>
          <a:endParaRPr lang="en-GB"/>
        </a:p>
      </dgm:t>
    </dgm:pt>
    <dgm:pt modelId="{A8CD20DC-A8A9-4418-B540-D01170405E40}" type="sibTrans" cxnId="{EEAD5AF8-43E4-4CC3-B3D9-591A865407F9}">
      <dgm:prSet/>
      <dgm:spPr/>
      <dgm:t>
        <a:bodyPr/>
        <a:lstStyle/>
        <a:p>
          <a:endParaRPr lang="en-GB"/>
        </a:p>
      </dgm:t>
    </dgm:pt>
    <dgm:pt modelId="{4B821E57-F58B-4BF5-A16C-CE669E58ED89}">
      <dgm:prSet phldrT="[Text]" custT="1"/>
      <dgm:spPr/>
      <dgm:t>
        <a:bodyPr anchor="ctr" anchorCtr="0"/>
        <a:lstStyle/>
        <a:p>
          <a:r>
            <a:rPr lang="en-GB" sz="1800" b="1" dirty="0" smtClean="0">
              <a:latin typeface="+mj-lt"/>
              <a:cs typeface="Times New Roman" panose="02020603050405020304" pitchFamily="18" charset="0"/>
            </a:rPr>
            <a:t>Before</a:t>
          </a:r>
          <a:r>
            <a:rPr lang="en-GB" sz="1800" dirty="0" smtClean="0">
              <a:latin typeface="+mj-lt"/>
              <a:cs typeface="Times New Roman" panose="02020603050405020304" pitchFamily="18" charset="0"/>
            </a:rPr>
            <a:t> the end of the project</a:t>
          </a:r>
          <a:endParaRPr lang="en-GB" sz="1800" dirty="0">
            <a:latin typeface="+mj-lt"/>
            <a:cs typeface="Times New Roman" panose="02020603050405020304" pitchFamily="18" charset="0"/>
          </a:endParaRPr>
        </a:p>
      </dgm:t>
    </dgm:pt>
    <dgm:pt modelId="{400E0554-453A-416A-97CC-FA943B2966D8}" type="parTrans" cxnId="{8A94DF17-0023-451B-96DB-E76EC61D0AFF}">
      <dgm:prSet/>
      <dgm:spPr/>
      <dgm:t>
        <a:bodyPr/>
        <a:lstStyle/>
        <a:p>
          <a:endParaRPr lang="en-GB"/>
        </a:p>
      </dgm:t>
    </dgm:pt>
    <dgm:pt modelId="{B3D9EA5B-7118-4E63-90C1-CD5DD06D4FB2}" type="sibTrans" cxnId="{8A94DF17-0023-451B-96DB-E76EC61D0AFF}">
      <dgm:prSet/>
      <dgm:spPr/>
      <dgm:t>
        <a:bodyPr/>
        <a:lstStyle/>
        <a:p>
          <a:endParaRPr lang="en-GB"/>
        </a:p>
      </dgm:t>
    </dgm:pt>
    <dgm:pt modelId="{F03602C3-E041-419F-88B3-969B3019AB8E}">
      <dgm:prSet custT="1"/>
      <dgm:spPr/>
      <dgm:t>
        <a:bodyPr anchor="ctr" anchorCtr="0"/>
        <a:lstStyle/>
        <a:p>
          <a:r>
            <a:rPr lang="en-GB" sz="1800" noProof="0" dirty="0" smtClean="0">
              <a:effectLst/>
              <a:latin typeface="+mn-lt"/>
              <a:cs typeface="Times New Roman" panose="02020603050405020304" pitchFamily="18" charset="0"/>
            </a:rPr>
            <a:t>In the electronic exchange system (Participant Portal)</a:t>
          </a:r>
          <a:endParaRPr lang="en-GB" sz="1800" noProof="0" dirty="0">
            <a:effectLst/>
            <a:latin typeface="+mn-lt"/>
            <a:cs typeface="Times New Roman" panose="02020603050405020304" pitchFamily="18" charset="0"/>
          </a:endParaRPr>
        </a:p>
      </dgm:t>
    </dgm:pt>
    <dgm:pt modelId="{B04F3BEF-3CF6-45BC-B789-CEC802D32011}" type="parTrans" cxnId="{8083B9D3-CAE5-4431-9C30-8A5E8A570E55}">
      <dgm:prSet/>
      <dgm:spPr/>
      <dgm:t>
        <a:bodyPr/>
        <a:lstStyle/>
        <a:p>
          <a:endParaRPr lang="en-GB"/>
        </a:p>
      </dgm:t>
    </dgm:pt>
    <dgm:pt modelId="{429FD4E1-C22B-4974-81DB-681933169309}" type="sibTrans" cxnId="{8083B9D3-CAE5-4431-9C30-8A5E8A570E55}">
      <dgm:prSet/>
      <dgm:spPr/>
      <dgm:t>
        <a:bodyPr/>
        <a:lstStyle/>
        <a:p>
          <a:endParaRPr lang="en-GB"/>
        </a:p>
      </dgm:t>
    </dgm:pt>
    <dgm:pt modelId="{3248A885-63A9-4369-AD27-1721BB128614}">
      <dgm:prSet custT="1"/>
      <dgm:spPr/>
      <dgm:t>
        <a:bodyPr/>
        <a:lstStyle/>
        <a:p>
          <a:r>
            <a:rPr lang="it-IT" sz="3200" smtClean="0"/>
            <a:t>How</a:t>
          </a:r>
          <a:endParaRPr lang="en-GB" sz="3200" dirty="0"/>
        </a:p>
      </dgm:t>
    </dgm:pt>
    <dgm:pt modelId="{677222B2-C454-4E5B-9ED1-672963A124DC}" type="parTrans" cxnId="{E8654926-17FF-482F-823B-D79273034F2F}">
      <dgm:prSet/>
      <dgm:spPr/>
      <dgm:t>
        <a:bodyPr/>
        <a:lstStyle/>
        <a:p>
          <a:endParaRPr lang="en-GB"/>
        </a:p>
      </dgm:t>
    </dgm:pt>
    <dgm:pt modelId="{BCE66F53-8E2C-44D6-AC5C-8F4455934F8F}" type="sibTrans" cxnId="{E8654926-17FF-482F-823B-D79273034F2F}">
      <dgm:prSet/>
      <dgm:spPr/>
      <dgm:t>
        <a:bodyPr/>
        <a:lstStyle/>
        <a:p>
          <a:endParaRPr lang="en-GB"/>
        </a:p>
      </dgm:t>
    </dgm:pt>
    <dgm:pt modelId="{650C9B9F-946D-4CD0-A827-B32B7289E453}">
      <dgm:prSet custT="1"/>
      <dgm:spPr/>
      <dgm:t>
        <a:bodyPr anchor="ctr" anchorCtr="0"/>
        <a:lstStyle/>
        <a:p>
          <a:r>
            <a:rPr lang="en-US" sz="1800" noProof="0" dirty="0" smtClean="0">
              <a:effectLst/>
              <a:latin typeface="+mn-lt"/>
              <a:cs typeface="Times New Roman" panose="02020603050405020304" pitchFamily="18" charset="0"/>
            </a:rPr>
            <a:t>Sign, submit, countersign electronically</a:t>
          </a:r>
          <a:endParaRPr lang="en-GB" sz="1800" noProof="0" dirty="0">
            <a:effectLst/>
            <a:latin typeface="+mn-lt"/>
            <a:cs typeface="Times New Roman" panose="02020603050405020304" pitchFamily="18" charset="0"/>
          </a:endParaRPr>
        </a:p>
      </dgm:t>
    </dgm:pt>
    <dgm:pt modelId="{5DA2EBDE-4DA7-4E60-8915-853F3DE9CFBB}" type="parTrans" cxnId="{0FF55D3A-5E5C-4624-9558-87C580E4FA0E}">
      <dgm:prSet/>
      <dgm:spPr/>
      <dgm:t>
        <a:bodyPr/>
        <a:lstStyle/>
        <a:p>
          <a:endParaRPr lang="en-US"/>
        </a:p>
      </dgm:t>
    </dgm:pt>
    <dgm:pt modelId="{6BBA3139-5D29-4D65-98C1-AAEADDE7C71E}" type="sibTrans" cxnId="{0FF55D3A-5E5C-4624-9558-87C580E4FA0E}">
      <dgm:prSet/>
      <dgm:spPr/>
      <dgm:t>
        <a:bodyPr/>
        <a:lstStyle/>
        <a:p>
          <a:endParaRPr lang="en-US"/>
        </a:p>
      </dgm:t>
    </dgm:pt>
    <dgm:pt modelId="{1A0680CC-DC17-4E9A-A262-52535DA4D9AB}" type="pres">
      <dgm:prSet presAssocID="{1FB94B3B-7516-48C3-9642-00401F52C307}" presName="linear" presStyleCnt="0">
        <dgm:presLayoutVars>
          <dgm:animLvl val="lvl"/>
          <dgm:resizeHandles val="exact"/>
        </dgm:presLayoutVars>
      </dgm:prSet>
      <dgm:spPr/>
      <dgm:t>
        <a:bodyPr/>
        <a:lstStyle/>
        <a:p>
          <a:endParaRPr lang="en-US"/>
        </a:p>
      </dgm:t>
    </dgm:pt>
    <dgm:pt modelId="{1BC80CC4-7383-4842-BF1B-DE60A5B88E8A}" type="pres">
      <dgm:prSet presAssocID="{2A2F2AF9-C6DC-4D34-9E45-9D8D5C8EF9FE}" presName="parentText" presStyleLbl="node1" presStyleIdx="0" presStyleCnt="3">
        <dgm:presLayoutVars>
          <dgm:chMax val="0"/>
          <dgm:bulletEnabled val="1"/>
        </dgm:presLayoutVars>
      </dgm:prSet>
      <dgm:spPr/>
      <dgm:t>
        <a:bodyPr/>
        <a:lstStyle/>
        <a:p>
          <a:endParaRPr lang="en-US"/>
        </a:p>
      </dgm:t>
    </dgm:pt>
    <dgm:pt modelId="{2579D08D-4A1A-4AF5-A22C-D5473132552E}" type="pres">
      <dgm:prSet presAssocID="{2A2F2AF9-C6DC-4D34-9E45-9D8D5C8EF9FE}" presName="childText" presStyleLbl="revTx" presStyleIdx="0" presStyleCnt="3">
        <dgm:presLayoutVars>
          <dgm:bulletEnabled val="1"/>
        </dgm:presLayoutVars>
      </dgm:prSet>
      <dgm:spPr/>
      <dgm:t>
        <a:bodyPr/>
        <a:lstStyle/>
        <a:p>
          <a:endParaRPr lang="en-US"/>
        </a:p>
      </dgm:t>
    </dgm:pt>
    <dgm:pt modelId="{57B41AD1-3E17-4001-9601-D0B9763D1EC2}" type="pres">
      <dgm:prSet presAssocID="{82D69139-3392-4DC8-BCCA-25C2388DB0DC}" presName="parentText" presStyleLbl="node1" presStyleIdx="1" presStyleCnt="3">
        <dgm:presLayoutVars>
          <dgm:chMax val="0"/>
          <dgm:bulletEnabled val="1"/>
        </dgm:presLayoutVars>
      </dgm:prSet>
      <dgm:spPr/>
      <dgm:t>
        <a:bodyPr/>
        <a:lstStyle/>
        <a:p>
          <a:endParaRPr lang="en-US"/>
        </a:p>
      </dgm:t>
    </dgm:pt>
    <dgm:pt modelId="{F82F276B-E493-4FE3-8D1E-F818D4A081B3}" type="pres">
      <dgm:prSet presAssocID="{82D69139-3392-4DC8-BCCA-25C2388DB0DC}" presName="childText" presStyleLbl="revTx" presStyleIdx="1" presStyleCnt="3">
        <dgm:presLayoutVars>
          <dgm:bulletEnabled val="1"/>
        </dgm:presLayoutVars>
      </dgm:prSet>
      <dgm:spPr/>
      <dgm:t>
        <a:bodyPr/>
        <a:lstStyle/>
        <a:p>
          <a:endParaRPr lang="en-US"/>
        </a:p>
      </dgm:t>
    </dgm:pt>
    <dgm:pt modelId="{51EBEA52-0517-4180-B10D-5C6868A2A2F1}" type="pres">
      <dgm:prSet presAssocID="{3248A885-63A9-4369-AD27-1721BB128614}" presName="parentText" presStyleLbl="node1" presStyleIdx="2" presStyleCnt="3">
        <dgm:presLayoutVars>
          <dgm:chMax val="0"/>
          <dgm:bulletEnabled val="1"/>
        </dgm:presLayoutVars>
      </dgm:prSet>
      <dgm:spPr/>
      <dgm:t>
        <a:bodyPr/>
        <a:lstStyle/>
        <a:p>
          <a:endParaRPr lang="en-US"/>
        </a:p>
      </dgm:t>
    </dgm:pt>
    <dgm:pt modelId="{2A48F42B-98E0-454A-8F91-DD7EEBC09530}" type="pres">
      <dgm:prSet presAssocID="{3248A885-63A9-4369-AD27-1721BB128614}" presName="childText" presStyleLbl="revTx" presStyleIdx="2" presStyleCnt="3">
        <dgm:presLayoutVars>
          <dgm:bulletEnabled val="1"/>
        </dgm:presLayoutVars>
      </dgm:prSet>
      <dgm:spPr/>
      <dgm:t>
        <a:bodyPr/>
        <a:lstStyle/>
        <a:p>
          <a:endParaRPr lang="en-US"/>
        </a:p>
      </dgm:t>
    </dgm:pt>
  </dgm:ptLst>
  <dgm:cxnLst>
    <dgm:cxn modelId="{B763AAF7-47DC-4082-870B-D377E5F71618}" srcId="{2A2F2AF9-C6DC-4D34-9E45-9D8D5C8EF9FE}" destId="{DFBFAA94-5E27-414F-BA2C-4C05A02DE34F}" srcOrd="0" destOrd="0" parTransId="{9AD1FD2C-AD79-4DEB-97E0-241617C0A50C}" sibTransId="{8A5F3912-AD88-464F-B441-0D8C826179BD}"/>
    <dgm:cxn modelId="{0FF55D3A-5E5C-4624-9558-87C580E4FA0E}" srcId="{3248A885-63A9-4369-AD27-1721BB128614}" destId="{650C9B9F-946D-4CD0-A827-B32B7289E453}" srcOrd="1" destOrd="0" parTransId="{5DA2EBDE-4DA7-4E60-8915-853F3DE9CFBB}" sibTransId="{6BBA3139-5D29-4D65-98C1-AAEADDE7C71E}"/>
    <dgm:cxn modelId="{FF1695E8-F352-49AD-B7B0-277CB9A8499E}" type="presOf" srcId="{DFBFAA94-5E27-414F-BA2C-4C05A02DE34F}" destId="{2579D08D-4A1A-4AF5-A22C-D5473132552E}" srcOrd="0" destOrd="0" presId="urn:microsoft.com/office/officeart/2005/8/layout/vList2"/>
    <dgm:cxn modelId="{3F647125-71C5-4686-AA11-B2BE566A96F4}" srcId="{1FB94B3B-7516-48C3-9642-00401F52C307}" destId="{2A2F2AF9-C6DC-4D34-9E45-9D8D5C8EF9FE}" srcOrd="0" destOrd="0" parTransId="{27E99F04-7BE8-4263-9FC1-5A3F640535AE}" sibTransId="{2EB22524-D129-42B2-B819-F71D9B03CB81}"/>
    <dgm:cxn modelId="{8A94DF17-0023-451B-96DB-E76EC61D0AFF}" srcId="{82D69139-3392-4DC8-BCCA-25C2388DB0DC}" destId="{4B821E57-F58B-4BF5-A16C-CE669E58ED89}" srcOrd="0" destOrd="0" parTransId="{400E0554-453A-416A-97CC-FA943B2966D8}" sibTransId="{B3D9EA5B-7118-4E63-90C1-CD5DD06D4FB2}"/>
    <dgm:cxn modelId="{D1A8FE3A-F6CA-4FAC-A03A-191A80B59806}" type="presOf" srcId="{3248A885-63A9-4369-AD27-1721BB128614}" destId="{51EBEA52-0517-4180-B10D-5C6868A2A2F1}" srcOrd="0" destOrd="0" presId="urn:microsoft.com/office/officeart/2005/8/layout/vList2"/>
    <dgm:cxn modelId="{15B1628E-3A5A-4D35-84B6-E72A1DAB671A}" type="presOf" srcId="{82D69139-3392-4DC8-BCCA-25C2388DB0DC}" destId="{57B41AD1-3E17-4001-9601-D0B9763D1EC2}" srcOrd="0" destOrd="0" presId="urn:microsoft.com/office/officeart/2005/8/layout/vList2"/>
    <dgm:cxn modelId="{EEAD5AF8-43E4-4CC3-B3D9-591A865407F9}" srcId="{1FB94B3B-7516-48C3-9642-00401F52C307}" destId="{82D69139-3392-4DC8-BCCA-25C2388DB0DC}" srcOrd="1" destOrd="0" parTransId="{76642533-4D76-4718-8A1E-A2C2CA2118EA}" sibTransId="{A8CD20DC-A8A9-4418-B540-D01170405E40}"/>
    <dgm:cxn modelId="{C833AE02-0754-4039-BEBC-D02AAC98BDD4}" type="presOf" srcId="{1FB94B3B-7516-48C3-9642-00401F52C307}" destId="{1A0680CC-DC17-4E9A-A262-52535DA4D9AB}" srcOrd="0" destOrd="0" presId="urn:microsoft.com/office/officeart/2005/8/layout/vList2"/>
    <dgm:cxn modelId="{D161E685-B96B-4EE6-A35C-2A45EA2F6274}" type="presOf" srcId="{4B821E57-F58B-4BF5-A16C-CE669E58ED89}" destId="{F82F276B-E493-4FE3-8D1E-F818D4A081B3}" srcOrd="0" destOrd="0" presId="urn:microsoft.com/office/officeart/2005/8/layout/vList2"/>
    <dgm:cxn modelId="{D530F2AC-7A08-4DA7-BFC1-A15A9DB2A2A8}" type="presOf" srcId="{F03602C3-E041-419F-88B3-969B3019AB8E}" destId="{2A48F42B-98E0-454A-8F91-DD7EEBC09530}" srcOrd="0" destOrd="0" presId="urn:microsoft.com/office/officeart/2005/8/layout/vList2"/>
    <dgm:cxn modelId="{8083B9D3-CAE5-4431-9C30-8A5E8A570E55}" srcId="{3248A885-63A9-4369-AD27-1721BB128614}" destId="{F03602C3-E041-419F-88B3-969B3019AB8E}" srcOrd="0" destOrd="0" parTransId="{B04F3BEF-3CF6-45BC-B789-CEC802D32011}" sibTransId="{429FD4E1-C22B-4974-81DB-681933169309}"/>
    <dgm:cxn modelId="{E8654926-17FF-482F-823B-D79273034F2F}" srcId="{1FB94B3B-7516-48C3-9642-00401F52C307}" destId="{3248A885-63A9-4369-AD27-1721BB128614}" srcOrd="2" destOrd="0" parTransId="{677222B2-C454-4E5B-9ED1-672963A124DC}" sibTransId="{BCE66F53-8E2C-44D6-AC5C-8F4455934F8F}"/>
    <dgm:cxn modelId="{1227C398-3730-4F87-B211-AACBBC0E8D54}" type="presOf" srcId="{650C9B9F-946D-4CD0-A827-B32B7289E453}" destId="{2A48F42B-98E0-454A-8F91-DD7EEBC09530}" srcOrd="0" destOrd="1" presId="urn:microsoft.com/office/officeart/2005/8/layout/vList2"/>
    <dgm:cxn modelId="{65B08B9E-1CBD-48B5-8700-DC4009F3439D}" type="presOf" srcId="{2A2F2AF9-C6DC-4D34-9E45-9D8D5C8EF9FE}" destId="{1BC80CC4-7383-4842-BF1B-DE60A5B88E8A}" srcOrd="0" destOrd="0" presId="urn:microsoft.com/office/officeart/2005/8/layout/vList2"/>
    <dgm:cxn modelId="{04445DE1-2C60-4CEE-9298-F57E9358DC2A}" type="presParOf" srcId="{1A0680CC-DC17-4E9A-A262-52535DA4D9AB}" destId="{1BC80CC4-7383-4842-BF1B-DE60A5B88E8A}" srcOrd="0" destOrd="0" presId="urn:microsoft.com/office/officeart/2005/8/layout/vList2"/>
    <dgm:cxn modelId="{74384C16-A51A-41E0-A010-097D11B43674}" type="presParOf" srcId="{1A0680CC-DC17-4E9A-A262-52535DA4D9AB}" destId="{2579D08D-4A1A-4AF5-A22C-D5473132552E}" srcOrd="1" destOrd="0" presId="urn:microsoft.com/office/officeart/2005/8/layout/vList2"/>
    <dgm:cxn modelId="{7128CF29-A88D-4C3F-B203-F769CF2DD62C}" type="presParOf" srcId="{1A0680CC-DC17-4E9A-A262-52535DA4D9AB}" destId="{57B41AD1-3E17-4001-9601-D0B9763D1EC2}" srcOrd="2" destOrd="0" presId="urn:microsoft.com/office/officeart/2005/8/layout/vList2"/>
    <dgm:cxn modelId="{D8033880-8503-44C1-82CD-CD6B26C796E9}" type="presParOf" srcId="{1A0680CC-DC17-4E9A-A262-52535DA4D9AB}" destId="{F82F276B-E493-4FE3-8D1E-F818D4A081B3}" srcOrd="3" destOrd="0" presId="urn:microsoft.com/office/officeart/2005/8/layout/vList2"/>
    <dgm:cxn modelId="{B533142F-FBD8-4120-9D7C-A2D1C9D7D8C0}" type="presParOf" srcId="{1A0680CC-DC17-4E9A-A262-52535DA4D9AB}" destId="{51EBEA52-0517-4180-B10D-5C6868A2A2F1}" srcOrd="4" destOrd="0" presId="urn:microsoft.com/office/officeart/2005/8/layout/vList2"/>
    <dgm:cxn modelId="{FA2D0C62-A8A5-4F6E-89CF-2A37AEBA5F24}" type="presParOf" srcId="{1A0680CC-DC17-4E9A-A262-52535DA4D9AB}" destId="{2A48F42B-98E0-454A-8F91-DD7EEBC0953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80CC4-7383-4842-BF1B-DE60A5B88E8A}">
      <dsp:nvSpPr>
        <dsp:cNvPr id="0" name=""/>
        <dsp:cNvSpPr/>
      </dsp:nvSpPr>
      <dsp:spPr>
        <a:xfrm>
          <a:off x="0" y="8332"/>
          <a:ext cx="6694449" cy="655200"/>
        </a:xfrm>
        <a:prstGeom prst="roundRect">
          <a:avLst/>
        </a:prstGeom>
        <a:solidFill>
          <a:srgbClr val="759CCB">
            <a:alpha val="6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kern="1200" dirty="0" err="1" smtClean="0"/>
            <a:t>Who</a:t>
          </a:r>
          <a:endParaRPr lang="en-GB" sz="3200" kern="1200" dirty="0"/>
        </a:p>
      </dsp:txBody>
      <dsp:txXfrm>
        <a:off x="31984" y="40316"/>
        <a:ext cx="6630481" cy="591232"/>
      </dsp:txXfrm>
    </dsp:sp>
    <dsp:sp modelId="{2579D08D-4A1A-4AF5-A22C-D5473132552E}">
      <dsp:nvSpPr>
        <dsp:cNvPr id="0" name=""/>
        <dsp:cNvSpPr/>
      </dsp:nvSpPr>
      <dsp:spPr>
        <a:xfrm>
          <a:off x="0" y="663532"/>
          <a:ext cx="6694449"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49" tIns="20320" rIns="113792" bIns="20320" numCol="1" spcCol="1270" anchor="ctr" anchorCtr="0">
          <a:noAutofit/>
        </a:bodyPr>
        <a:lstStyle/>
        <a:p>
          <a:pPr marL="171450" lvl="1" indent="-171450" algn="l" defTabSz="711200">
            <a:lnSpc>
              <a:spcPct val="90000"/>
            </a:lnSpc>
            <a:spcBef>
              <a:spcPct val="0"/>
            </a:spcBef>
            <a:spcAft>
              <a:spcPct val="20000"/>
            </a:spcAft>
            <a:buChar char="••"/>
          </a:pPr>
          <a:r>
            <a:rPr lang="en-GB" sz="1600" b="0" kern="1200" dirty="0" smtClean="0">
              <a:latin typeface="+mn-lt"/>
              <a:cs typeface="Times New Roman" panose="02020603050405020304" pitchFamily="18" charset="0"/>
            </a:rPr>
            <a:t>An amendment can be </a:t>
          </a:r>
          <a:r>
            <a:rPr lang="en-GB" sz="1600" b="1" kern="1200" dirty="0" smtClean="0">
              <a:latin typeface="+mn-lt"/>
              <a:cs typeface="Times New Roman" panose="02020603050405020304" pitchFamily="18" charset="0"/>
            </a:rPr>
            <a:t>requested by the coordinator </a:t>
          </a:r>
          <a:r>
            <a:rPr lang="en-GB" sz="1600" b="0" kern="1200" dirty="0" smtClean="0">
              <a:latin typeface="+mn-lt"/>
              <a:cs typeface="Times New Roman" panose="02020603050405020304" pitchFamily="18" charset="0"/>
            </a:rPr>
            <a:t>of the Consortium (on behalf of the other beneficiaries) </a:t>
          </a:r>
          <a:r>
            <a:rPr lang="en-GB" sz="1600" b="1" kern="1200" dirty="0" smtClean="0">
              <a:latin typeface="+mn-lt"/>
              <a:cs typeface="Times New Roman" panose="02020603050405020304" pitchFamily="18" charset="0"/>
            </a:rPr>
            <a:t>or initiated by the Commission (ex. to correct an error made in the GA)</a:t>
          </a:r>
          <a:endParaRPr lang="en-GB" sz="1600" b="1" kern="1200" noProof="0" dirty="0">
            <a:effectLst/>
            <a:latin typeface="+mn-lt"/>
            <a:cs typeface="Times New Roman" panose="02020603050405020304" pitchFamily="18" charset="0"/>
          </a:endParaRPr>
        </a:p>
      </dsp:txBody>
      <dsp:txXfrm>
        <a:off x="0" y="663532"/>
        <a:ext cx="6694449" cy="931500"/>
      </dsp:txXfrm>
    </dsp:sp>
    <dsp:sp modelId="{57B41AD1-3E17-4001-9601-D0B9763D1EC2}">
      <dsp:nvSpPr>
        <dsp:cNvPr id="0" name=""/>
        <dsp:cNvSpPr/>
      </dsp:nvSpPr>
      <dsp:spPr>
        <a:xfrm>
          <a:off x="0" y="1595032"/>
          <a:ext cx="6694449" cy="655200"/>
        </a:xfrm>
        <a:prstGeom prst="roundRect">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kern="1200" smtClean="0"/>
            <a:t>When</a:t>
          </a:r>
          <a:endParaRPr lang="en-GB" sz="3200" kern="1200" dirty="0"/>
        </a:p>
      </dsp:txBody>
      <dsp:txXfrm>
        <a:off x="31984" y="1627016"/>
        <a:ext cx="6630481" cy="591232"/>
      </dsp:txXfrm>
    </dsp:sp>
    <dsp:sp modelId="{F82F276B-E493-4FE3-8D1E-F818D4A081B3}">
      <dsp:nvSpPr>
        <dsp:cNvPr id="0" name=""/>
        <dsp:cNvSpPr/>
      </dsp:nvSpPr>
      <dsp:spPr>
        <a:xfrm>
          <a:off x="0" y="2250233"/>
          <a:ext cx="6694449" cy="2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49" tIns="22860" rIns="128016" bIns="22860" numCol="1" spcCol="1270" anchor="ctr" anchorCtr="0">
          <a:noAutofit/>
        </a:bodyPr>
        <a:lstStyle/>
        <a:p>
          <a:pPr marL="171450" lvl="1" indent="-171450" algn="l" defTabSz="800100">
            <a:lnSpc>
              <a:spcPct val="90000"/>
            </a:lnSpc>
            <a:spcBef>
              <a:spcPct val="0"/>
            </a:spcBef>
            <a:spcAft>
              <a:spcPct val="20000"/>
            </a:spcAft>
            <a:buChar char="••"/>
          </a:pPr>
          <a:r>
            <a:rPr lang="en-GB" sz="1800" b="1" kern="1200" dirty="0" smtClean="0">
              <a:latin typeface="+mj-lt"/>
              <a:cs typeface="Times New Roman" panose="02020603050405020304" pitchFamily="18" charset="0"/>
            </a:rPr>
            <a:t>Before</a:t>
          </a:r>
          <a:r>
            <a:rPr lang="en-GB" sz="1800" kern="1200" dirty="0" smtClean="0">
              <a:latin typeface="+mj-lt"/>
              <a:cs typeface="Times New Roman" panose="02020603050405020304" pitchFamily="18" charset="0"/>
            </a:rPr>
            <a:t> the end of the project</a:t>
          </a:r>
          <a:endParaRPr lang="en-GB" sz="1800" kern="1200" dirty="0">
            <a:latin typeface="+mj-lt"/>
            <a:cs typeface="Times New Roman" panose="02020603050405020304" pitchFamily="18" charset="0"/>
          </a:endParaRPr>
        </a:p>
      </dsp:txBody>
      <dsp:txXfrm>
        <a:off x="0" y="2250233"/>
        <a:ext cx="6694449" cy="253575"/>
      </dsp:txXfrm>
    </dsp:sp>
    <dsp:sp modelId="{51EBEA52-0517-4180-B10D-5C6868A2A2F1}">
      <dsp:nvSpPr>
        <dsp:cNvPr id="0" name=""/>
        <dsp:cNvSpPr/>
      </dsp:nvSpPr>
      <dsp:spPr>
        <a:xfrm>
          <a:off x="0" y="2503808"/>
          <a:ext cx="6694449" cy="655200"/>
        </a:xfrm>
        <a:prstGeom prst="round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kern="1200" smtClean="0"/>
            <a:t>How</a:t>
          </a:r>
          <a:endParaRPr lang="en-GB" sz="3200" kern="1200" dirty="0"/>
        </a:p>
      </dsp:txBody>
      <dsp:txXfrm>
        <a:off x="31984" y="2535792"/>
        <a:ext cx="6630481" cy="591232"/>
      </dsp:txXfrm>
    </dsp:sp>
    <dsp:sp modelId="{2A48F42B-98E0-454A-8F91-DD7EEBC09530}">
      <dsp:nvSpPr>
        <dsp:cNvPr id="0" name=""/>
        <dsp:cNvSpPr/>
      </dsp:nvSpPr>
      <dsp:spPr>
        <a:xfrm>
          <a:off x="0" y="3159008"/>
          <a:ext cx="6694449"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49" tIns="22860" rIns="128016" bIns="22860" numCol="1" spcCol="1270" anchor="ctr" anchorCtr="0">
          <a:noAutofit/>
        </a:bodyPr>
        <a:lstStyle/>
        <a:p>
          <a:pPr marL="171450" lvl="1" indent="-171450" algn="l" defTabSz="800100">
            <a:lnSpc>
              <a:spcPct val="90000"/>
            </a:lnSpc>
            <a:spcBef>
              <a:spcPct val="0"/>
            </a:spcBef>
            <a:spcAft>
              <a:spcPct val="20000"/>
            </a:spcAft>
            <a:buChar char="••"/>
          </a:pPr>
          <a:r>
            <a:rPr lang="en-GB" sz="1800" kern="1200" noProof="0" dirty="0" smtClean="0">
              <a:effectLst/>
              <a:latin typeface="+mn-lt"/>
              <a:cs typeface="Times New Roman" panose="02020603050405020304" pitchFamily="18" charset="0"/>
            </a:rPr>
            <a:t>In the electronic exchange system (Participant Portal)</a:t>
          </a:r>
          <a:endParaRPr lang="en-GB" sz="1800" kern="1200" noProof="0" dirty="0">
            <a:effectLst/>
            <a:latin typeface="+mn-lt"/>
            <a:cs typeface="Times New Roman" panose="02020603050405020304" pitchFamily="18" charset="0"/>
          </a:endParaRPr>
        </a:p>
        <a:p>
          <a:pPr marL="171450" lvl="1" indent="-171450" algn="l" defTabSz="800100">
            <a:lnSpc>
              <a:spcPct val="90000"/>
            </a:lnSpc>
            <a:spcBef>
              <a:spcPct val="0"/>
            </a:spcBef>
            <a:spcAft>
              <a:spcPct val="20000"/>
            </a:spcAft>
            <a:buChar char="••"/>
          </a:pPr>
          <a:r>
            <a:rPr lang="en-US" sz="1800" kern="1200" noProof="0" dirty="0" smtClean="0">
              <a:effectLst/>
              <a:latin typeface="+mn-lt"/>
              <a:cs typeface="Times New Roman" panose="02020603050405020304" pitchFamily="18" charset="0"/>
            </a:rPr>
            <a:t>Sign, submit, countersign electronically</a:t>
          </a:r>
          <a:endParaRPr lang="en-GB" sz="1800" kern="1200" noProof="0" dirty="0">
            <a:effectLst/>
            <a:latin typeface="+mn-lt"/>
            <a:cs typeface="Times New Roman" panose="02020603050405020304" pitchFamily="18" charset="0"/>
          </a:endParaRPr>
        </a:p>
      </dsp:txBody>
      <dsp:txXfrm>
        <a:off x="0" y="3159008"/>
        <a:ext cx="6694449" cy="869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6" y="4680945"/>
            <a:ext cx="5375268" cy="443507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c.europa.eu/research/participants/data/ref/h2020/grants_manual/amga/h2020-amga_en.pdf#page=30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c.europa.eu/research/participants/data/ref/h2020/grants_manual/amga/h2020-amga_en.pdf#page=2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research/participants/data/ref/h2020/grants_manual/amga/h2020-amga_en.pdf#page=2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c.europa.eu/research/participants/docs/h2020-funding-guide/grants/grant-management/amendments_en.htm#AmendmentCommiss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175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587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basis of the changes to the grant agreement data, the relevant types of amendment are selected </a:t>
            </a:r>
            <a:r>
              <a:rPr lang="en-US" b="1" dirty="0" smtClean="0"/>
              <a:t>automatically</a:t>
            </a:r>
            <a:r>
              <a:rPr lang="en-US" dirty="0" smtClean="0"/>
              <a:t> from the predefined list. </a:t>
            </a:r>
            <a:br>
              <a:rPr lang="en-US" dirty="0" smtClean="0"/>
            </a:br>
            <a:r>
              <a:rPr lang="en-US" b="1" dirty="0" smtClean="0"/>
              <a:t>Example</a:t>
            </a:r>
            <a:r>
              <a:rPr lang="en-US" dirty="0" smtClean="0"/>
              <a:t>: if the user adds a new beneficiary, the following amendment types are selected automatically: 'Addition of one or more beneficiaries', 'Amendment to Annex 1' and 'Amendment to Annex 2'.</a:t>
            </a:r>
          </a:p>
          <a:p>
            <a:endParaRPr lang="en-US" dirty="0" smtClean="0"/>
          </a:p>
          <a:p>
            <a:r>
              <a:rPr lang="en-US" dirty="0" smtClean="0"/>
              <a:t>Other types of amendment are </a:t>
            </a:r>
            <a:r>
              <a:rPr lang="en-US" b="1" dirty="0" smtClean="0"/>
              <a:t>selected manually</a:t>
            </a:r>
            <a:r>
              <a:rPr lang="en-US" dirty="0" smtClean="0"/>
              <a:t>, e.g. 'Change in the maximum grant amount', 'Retraction of project suspension', 'Amendment to Annex 1'.</a:t>
            </a:r>
            <a:endParaRPr lang="en-GB" dirty="0"/>
          </a:p>
        </p:txBody>
      </p:sp>
    </p:spTree>
    <p:extLst>
      <p:ext uri="{BB962C8B-B14F-4D97-AF65-F5344CB8AC3E}">
        <p14:creationId xmlns:p14="http://schemas.microsoft.com/office/powerpoint/2010/main" val="241262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To select/unselect a manual Grant Agreement option or a manual amendment type (e.g. change of Annex 1 and change of Annex 2), you have to ask the EU Officer. </a:t>
            </a:r>
            <a:endParaRPr lang="en-GB" dirty="0"/>
          </a:p>
        </p:txBody>
      </p:sp>
    </p:spTree>
    <p:extLst>
      <p:ext uri="{BB962C8B-B14F-4D97-AF65-F5344CB8AC3E}">
        <p14:creationId xmlns:p14="http://schemas.microsoft.com/office/powerpoint/2010/main" val="258075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E" altLang="en-US" kern="0" dirty="0" smtClean="0">
                <a:solidFill>
                  <a:srgbClr val="22619C"/>
                </a:solidFill>
                <a:effectLst>
                  <a:outerShdw blurRad="38100" dist="38100" dir="2700000" algn="tl">
                    <a:srgbClr val="000000">
                      <a:alpha val="43137"/>
                    </a:srgbClr>
                  </a:outerShdw>
                </a:effectLst>
                <a:cs typeface="Arial" charset="0"/>
              </a:rPr>
              <a:t>The </a:t>
            </a:r>
            <a:r>
              <a:rPr lang="en-IE" altLang="en-US" kern="0" dirty="0" smtClean="0">
                <a:solidFill>
                  <a:srgbClr val="22619C"/>
                </a:solidFill>
                <a:effectLst>
                  <a:outerShdw blurRad="38100" dist="38100" dir="2700000" algn="tl">
                    <a:srgbClr val="000000">
                      <a:alpha val="43137"/>
                    </a:srgbClr>
                  </a:outerShdw>
                </a:effectLst>
                <a:cs typeface="Arial" charset="0"/>
              </a:rPr>
              <a:t>coordinator locks for review (data locked)</a:t>
            </a:r>
            <a:r>
              <a:rPr lang="en-IE" altLang="en-US" kern="0" cap="all" dirty="0" smtClean="0">
                <a:solidFill>
                  <a:srgbClr val="22619C"/>
                </a:solidFill>
                <a:effectLst>
                  <a:outerShdw blurRad="38100" dist="38100" dir="2700000" algn="tl">
                    <a:srgbClr val="000000">
                      <a:alpha val="43137"/>
                    </a:srgbClr>
                  </a:outerShdw>
                </a:effectLst>
                <a:cs typeface="Arial" charset="0"/>
                <a:sym typeface="Wingdings" panose="05000000000000000000" pitchFamily="2" charset="2"/>
              </a:rPr>
              <a:t> Pdf generated</a:t>
            </a:r>
            <a:endParaRPr lang="en-IE" altLang="en-US" kern="0" cap="all" dirty="0" smtClean="0">
              <a:solidFill>
                <a:srgbClr val="22619C"/>
              </a:solidFill>
              <a:effectLst>
                <a:outerShdw blurRad="38100" dist="38100" dir="2700000" algn="tl">
                  <a:srgbClr val="000000">
                    <a:alpha val="43137"/>
                  </a:srgbClr>
                </a:outerShdw>
              </a:effectLst>
              <a:cs typeface="Arial" charset="0"/>
            </a:endParaRPr>
          </a:p>
          <a:p>
            <a:endParaRPr lang="en-GB" dirty="0"/>
          </a:p>
        </p:txBody>
      </p:sp>
    </p:spTree>
    <p:extLst>
      <p:ext uri="{BB962C8B-B14F-4D97-AF65-F5344CB8AC3E}">
        <p14:creationId xmlns:p14="http://schemas.microsoft.com/office/powerpoint/2010/main" val="14539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
            </a:r>
            <a:br>
              <a:rPr lang="en-GB" sz="1200" dirty="0" smtClean="0"/>
            </a:br>
            <a:r>
              <a:rPr lang="en-GB" sz="1200" dirty="0" smtClean="0">
                <a:effectLst>
                  <a:outerShdw blurRad="38100" dist="38100" dir="2700000" algn="tl">
                    <a:srgbClr val="000000">
                      <a:alpha val="43137"/>
                    </a:srgbClr>
                  </a:outerShdw>
                </a:effectLst>
              </a:rPr>
              <a:t>The </a:t>
            </a:r>
            <a:r>
              <a:rPr lang="en-GB" sz="1200" dirty="0" smtClean="0">
                <a:effectLst>
                  <a:outerShdw blurRad="38100" dist="38100" dir="2700000" algn="tl">
                    <a:srgbClr val="000000">
                      <a:alpha val="43137"/>
                    </a:srgbClr>
                  </a:outerShdw>
                </a:effectLst>
              </a:rPr>
              <a:t>authorised project legal signatory (PLSIGN) must then e-sign the request </a:t>
            </a:r>
            <a:r>
              <a:rPr lang="en-GB" sz="1200" dirty="0" smtClean="0">
                <a:solidFill>
                  <a:schemeClr val="accent3"/>
                </a:solidFill>
              </a:rPr>
              <a:t/>
            </a:r>
            <a:br>
              <a:rPr lang="en-GB" sz="1200" dirty="0" smtClean="0">
                <a:solidFill>
                  <a:schemeClr val="accent3"/>
                </a:solidFill>
              </a:rPr>
            </a:br>
            <a:endParaRPr lang="en-GB" dirty="0"/>
          </a:p>
        </p:txBody>
      </p:sp>
    </p:spTree>
    <p:extLst>
      <p:ext uri="{BB962C8B-B14F-4D97-AF65-F5344CB8AC3E}">
        <p14:creationId xmlns:p14="http://schemas.microsoft.com/office/powerpoint/2010/main" val="338121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outerShdw blurRad="38100" dist="38100" dir="2700000" algn="tl">
                    <a:srgbClr val="000000">
                      <a:alpha val="43137"/>
                    </a:srgbClr>
                  </a:outerShdw>
                </a:effectLst>
              </a:rPr>
              <a:t>The Commission assesses the request</a:t>
            </a:r>
            <a:endParaRPr lang="en-GB" dirty="0" smtClean="0"/>
          </a:p>
          <a:p>
            <a:endParaRPr lang="en-GB" dirty="0" smtClean="0"/>
          </a:p>
          <a:p>
            <a:r>
              <a:rPr lang="en-GB" dirty="0" smtClean="0"/>
              <a:t>The Commission must now </a:t>
            </a:r>
            <a:r>
              <a:rPr lang="en-GB" b="1" dirty="0" smtClean="0"/>
              <a:t>accept</a:t>
            </a:r>
            <a:r>
              <a:rPr lang="en-GB" dirty="0" smtClean="0"/>
              <a:t> or </a:t>
            </a:r>
            <a:r>
              <a:rPr lang="en-GB" b="1" dirty="0" smtClean="0"/>
              <a:t>reject the request</a:t>
            </a:r>
            <a:r>
              <a:rPr lang="en-GB" dirty="0" smtClean="0"/>
              <a:t> within </a:t>
            </a:r>
            <a:r>
              <a:rPr lang="en-GB" b="1" dirty="0" smtClean="0"/>
              <a:t>45 days</a:t>
            </a:r>
            <a:r>
              <a:rPr lang="en-GB" dirty="0" smtClean="0"/>
              <a:t>. It sends the coordinator a </a:t>
            </a:r>
            <a:r>
              <a:rPr lang="en-GB" b="1" dirty="0" smtClean="0"/>
              <a:t>formal notification</a:t>
            </a:r>
            <a:r>
              <a:rPr lang="en-GB" dirty="0" smtClean="0"/>
              <a:t> through the Participant Portal.</a:t>
            </a:r>
          </a:p>
          <a:p>
            <a:r>
              <a:rPr lang="en-GB" dirty="0" smtClean="0"/>
              <a:t>Firstly, it checks whether the request is valid – does it include all supporting documents and explanations? It may </a:t>
            </a:r>
            <a:r>
              <a:rPr lang="en-GB" b="1" dirty="0" smtClean="0"/>
              <a:t>request additional information/documents</a:t>
            </a:r>
            <a:r>
              <a:rPr lang="en-GB" dirty="0" smtClean="0"/>
              <a:t>, which must not change the amendment itself.</a:t>
            </a:r>
          </a:p>
          <a:p>
            <a:r>
              <a:rPr lang="en-GB" dirty="0" smtClean="0"/>
              <a:t>As </a:t>
            </a:r>
            <a:r>
              <a:rPr lang="en-GB" b="1" dirty="0" smtClean="0"/>
              <a:t>coordinator</a:t>
            </a:r>
            <a:r>
              <a:rPr lang="en-GB" dirty="0" smtClean="0"/>
              <a:t>, make sure you upload any further information requested </a:t>
            </a:r>
            <a:r>
              <a:rPr lang="en-GB" b="1" dirty="0" smtClean="0"/>
              <a:t>within 15 calendar days</a:t>
            </a:r>
            <a:r>
              <a:rPr lang="en-GB" dirty="0" smtClean="0"/>
              <a:t> of receiving the Commission's request. </a:t>
            </a:r>
            <a:r>
              <a:rPr lang="en-GB" b="1" dirty="0" smtClean="0"/>
              <a:t>If you do not do so, the Commission will reject your request.</a:t>
            </a:r>
            <a:endParaRPr lang="en-GB" dirty="0" smtClean="0"/>
          </a:p>
          <a:p>
            <a:r>
              <a:rPr lang="en-GB" dirty="0" smtClean="0"/>
              <a:t>The Commission now has </a:t>
            </a:r>
            <a:r>
              <a:rPr lang="en-GB" b="1" dirty="0" smtClean="0"/>
              <a:t>45 days</a:t>
            </a:r>
            <a:r>
              <a:rPr lang="en-GB" dirty="0" smtClean="0"/>
              <a:t> to assess the request.</a:t>
            </a:r>
          </a:p>
          <a:p>
            <a:r>
              <a:rPr lang="en-GB" b="1" dirty="0" smtClean="0"/>
              <a:t>Deadline extension:</a:t>
            </a:r>
            <a:r>
              <a:rPr lang="en-GB" dirty="0" smtClean="0"/>
              <a:t> the deadline </a:t>
            </a:r>
            <a:r>
              <a:rPr lang="en-GB" b="1" dirty="0" smtClean="0"/>
              <a:t>may - exceptionally - be extended</a:t>
            </a:r>
            <a:r>
              <a:rPr lang="en-GB" dirty="0" smtClean="0"/>
              <a:t> on a discretionary basis, e.g. if the amendments are complex, specific compliance checks are needed (e.g. on ethical issues), or if the project has to be reviewed to assess the changes).</a:t>
            </a:r>
          </a:p>
          <a:p>
            <a:r>
              <a:rPr lang="en-GB" dirty="0" smtClean="0"/>
              <a:t>As </a:t>
            </a:r>
            <a:r>
              <a:rPr lang="en-GB" b="1" dirty="0" smtClean="0"/>
              <a:t>coordinator</a:t>
            </a:r>
            <a:r>
              <a:rPr lang="en-GB" dirty="0" smtClean="0"/>
              <a:t>, you cannot </a:t>
            </a:r>
            <a:r>
              <a:rPr lang="en-GB" b="1" dirty="0" smtClean="0"/>
              <a:t>alter a request for an amendment</a:t>
            </a:r>
            <a:r>
              <a:rPr lang="en-GB" dirty="0" smtClean="0"/>
              <a:t> once it has been e-signed and submitted. There are 2 options:</a:t>
            </a:r>
          </a:p>
          <a:p>
            <a:r>
              <a:rPr lang="en-GB" dirty="0" smtClean="0"/>
              <a:t>You withdraw it.</a:t>
            </a:r>
          </a:p>
          <a:p>
            <a:r>
              <a:rPr lang="en-GB" dirty="0" smtClean="0"/>
              <a:t>The Commission rejects it.</a:t>
            </a:r>
          </a:p>
          <a:p>
            <a:endParaRPr lang="en-GB" dirty="0" smtClean="0"/>
          </a:p>
          <a:p>
            <a:endParaRPr lang="en-GB" dirty="0" smtClean="0"/>
          </a:p>
          <a:p>
            <a:r>
              <a:rPr lang="en-US" b="1" dirty="0" smtClean="0"/>
              <a:t>If you do not receive a notification within the 45-day deadline</a:t>
            </a:r>
            <a:r>
              <a:rPr lang="en-US" dirty="0" smtClean="0"/>
              <a:t>, the request is considered to have been rejected (</a:t>
            </a:r>
            <a:r>
              <a:rPr lang="en-US" b="1" dirty="0" smtClean="0"/>
              <a:t>tacit rejection</a:t>
            </a:r>
            <a:r>
              <a:rPr lang="en-US" dirty="0" smtClean="0"/>
              <a:t>). Horizon 2020 has no system for approving amendments tacitly. You must now contact the Commission (i.e. the project officer). The rejected request is saved so that you can reuse it to submit a new request that repeats the initial one fully or in part.</a:t>
            </a:r>
            <a:endParaRPr lang="en-GB" dirty="0"/>
          </a:p>
        </p:txBody>
      </p:sp>
    </p:spTree>
    <p:extLst>
      <p:ext uri="{BB962C8B-B14F-4D97-AF65-F5344CB8AC3E}">
        <p14:creationId xmlns:p14="http://schemas.microsoft.com/office/powerpoint/2010/main" val="135571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An amendment proposed by a consortium </a:t>
            </a:r>
            <a:r>
              <a:rPr lang="en-GB" b="1" dirty="0" smtClean="0"/>
              <a:t>enters into force</a:t>
            </a:r>
            <a:r>
              <a:rPr lang="en-GB" dirty="0" smtClean="0"/>
              <a:t> on the day the Commission signs it.</a:t>
            </a:r>
          </a:p>
          <a:p>
            <a:r>
              <a:rPr lang="en-GB" dirty="0" smtClean="0"/>
              <a:t>It </a:t>
            </a:r>
            <a:r>
              <a:rPr lang="en-GB" b="1" dirty="0" smtClean="0"/>
              <a:t>takes effect</a:t>
            </a:r>
            <a:r>
              <a:rPr lang="en-GB" dirty="0" smtClean="0"/>
              <a:t> (i.e. the changes to the grant agreement start to apply) either:</a:t>
            </a:r>
          </a:p>
          <a:p>
            <a:r>
              <a:rPr lang="en-GB" dirty="0" smtClean="0"/>
              <a:t>on a specific date agreed by the parties (clearly specified in the amendment), or</a:t>
            </a:r>
          </a:p>
          <a:p>
            <a:r>
              <a:rPr lang="en-GB" dirty="0" smtClean="0"/>
              <a:t>on the date it enters into force (i.e. the date on which the amendment was last signed).</a:t>
            </a:r>
          </a:p>
          <a:p>
            <a:r>
              <a:rPr lang="en-GB" dirty="0" smtClean="0"/>
              <a:t>This date should normally be after the entry into force. In justified cases it may – exceptionally - be before that date (retroactive).</a:t>
            </a:r>
          </a:p>
          <a:p>
            <a:r>
              <a:rPr lang="en-GB" b="1" i="1" dirty="0" smtClean="0"/>
              <a:t>Example:</a:t>
            </a:r>
            <a:r>
              <a:rPr lang="en-GB" i="1" dirty="0" smtClean="0"/>
              <a:t> the grant agreement states that amendments take effect before they enter into force if the implementation of the project is suspended (</a:t>
            </a:r>
            <a:r>
              <a:rPr lang="en-GB" i="1" dirty="0" smtClean="0">
                <a:hlinkClick r:id="rId3"/>
              </a:rPr>
              <a:t>Article 49.2.2</a:t>
            </a:r>
            <a:r>
              <a:rPr lang="en-GB" i="1" dirty="0" smtClean="0"/>
              <a:t>).</a:t>
            </a:r>
            <a:endParaRPr lang="en-GB" dirty="0" smtClean="0"/>
          </a:p>
          <a:p>
            <a:r>
              <a:rPr lang="en-GB" dirty="0" smtClean="0"/>
              <a:t>If a request involves more than one change, these can take effect on </a:t>
            </a:r>
            <a:r>
              <a:rPr lang="en-GB" b="1" dirty="0" smtClean="0"/>
              <a:t>different dates</a:t>
            </a:r>
            <a:r>
              <a:rPr lang="en-GB" dirty="0" smtClean="0"/>
              <a:t>.</a:t>
            </a:r>
          </a:p>
          <a:p>
            <a:r>
              <a:rPr lang="en-GB" b="1" i="1" dirty="0" smtClean="0"/>
              <a:t>Example</a:t>
            </a:r>
            <a:r>
              <a:rPr lang="en-GB" i="1" dirty="0" smtClean="0"/>
              <a:t/>
            </a:r>
            <a:br>
              <a:rPr lang="en-GB" i="1" dirty="0" smtClean="0"/>
            </a:br>
            <a:r>
              <a:rPr lang="en-GB" i="1" dirty="0" smtClean="0"/>
              <a:t>Amendment changing the bank account and adding a new linked third party:</a:t>
            </a:r>
            <a:r>
              <a:rPr lang="en-GB" dirty="0" smtClean="0"/>
              <a:t> </a:t>
            </a:r>
          </a:p>
          <a:p>
            <a:r>
              <a:rPr lang="en-GB" i="1" dirty="0" smtClean="0"/>
              <a:t>The change of bank account takes effect on the date of the amendment's entry into force.</a:t>
            </a:r>
            <a:endParaRPr lang="en-GB" dirty="0" smtClean="0"/>
          </a:p>
          <a:p>
            <a:r>
              <a:rPr lang="en-GB" i="1" dirty="0" smtClean="0"/>
              <a:t>The addition of the linked third party takes effect on a specific date stated in the amendment.</a:t>
            </a:r>
            <a:endParaRPr lang="en-GB" dirty="0" smtClean="0"/>
          </a:p>
          <a:p>
            <a:r>
              <a:rPr lang="en-GB" dirty="0" smtClean="0"/>
              <a:t>Depending on the nature of the amendment, the date on which it takes effect may </a:t>
            </a:r>
            <a:r>
              <a:rPr lang="en-GB" b="1" dirty="0" smtClean="0"/>
              <a:t>affect the eligibility of costs</a:t>
            </a:r>
            <a:r>
              <a:rPr lang="en-GB" dirty="0" smtClean="0"/>
              <a:t>.</a:t>
            </a:r>
          </a:p>
          <a:p>
            <a:r>
              <a:rPr lang="en-GB" b="1" i="1" dirty="0" smtClean="0"/>
              <a:t>Example</a:t>
            </a:r>
            <a:r>
              <a:rPr lang="en-GB" i="1" dirty="0" smtClean="0"/>
              <a:t/>
            </a:r>
            <a:br>
              <a:rPr lang="en-GB" i="1" dirty="0" smtClean="0"/>
            </a:br>
            <a:r>
              <a:rPr lang="en-GB" i="1" dirty="0" smtClean="0"/>
              <a:t>If a beneficiary is added, costs are eligible from the 'accession date' specified in the Accession Form (Annex 3).</a:t>
            </a:r>
            <a:r>
              <a:rPr lang="en-GB" dirty="0" smtClean="0"/>
              <a:t> </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88681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be done</a:t>
            </a:r>
            <a:r>
              <a:rPr lang="en-GB" baseline="0" dirty="0" smtClean="0"/>
              <a:t> only by PLSIGN </a:t>
            </a:r>
          </a:p>
          <a:p>
            <a:endParaRPr lang="en-GB" baseline="0" dirty="0" smtClean="0"/>
          </a:p>
          <a:p>
            <a:r>
              <a:rPr lang="en-US" sz="1200" b="1" dirty="0" smtClean="0">
                <a:solidFill>
                  <a:srgbClr val="FF0000"/>
                </a:solidFill>
                <a:effectLst>
                  <a:outerShdw blurRad="38100" dist="38100" dir="2700000" algn="tl">
                    <a:srgbClr val="000000">
                      <a:alpha val="43137"/>
                    </a:srgbClr>
                  </a:outerShdw>
                </a:effectLst>
              </a:rPr>
              <a:t>REMINDER</a:t>
            </a:r>
            <a:r>
              <a:rPr lang="en-US" sz="1200" b="1" dirty="0" smtClean="0">
                <a:effectLst>
                  <a:outerShdw blurRad="38100" dist="38100" dir="2700000" algn="tl">
                    <a:srgbClr val="000000">
                      <a:alpha val="43137"/>
                    </a:srgbClr>
                  </a:outerShdw>
                </a:effectLst>
              </a:rPr>
              <a:t>: there is the possibility to </a:t>
            </a:r>
            <a:r>
              <a:rPr lang="en-US" sz="1200" b="1" u="sng" dirty="0" smtClean="0">
                <a:effectLst>
                  <a:outerShdw blurRad="38100" dist="38100" dir="2700000" algn="tl">
                    <a:srgbClr val="000000">
                      <a:alpha val="43137"/>
                    </a:srgbClr>
                  </a:outerShdw>
                </a:effectLst>
              </a:rPr>
              <a:t>cancel/withdraw</a:t>
            </a:r>
            <a:r>
              <a:rPr lang="en-US" sz="1200" b="1" dirty="0" smtClean="0">
                <a:effectLst>
                  <a:outerShdw blurRad="38100" dist="38100" dir="2700000" algn="tl">
                    <a:srgbClr val="000000">
                      <a:alpha val="43137"/>
                    </a:srgbClr>
                  </a:outerShdw>
                </a:effectLst>
              </a:rPr>
              <a:t> the amendment at any moment (</a:t>
            </a:r>
            <a:r>
              <a:rPr lang="en-US" sz="1200" b="1" u="sng" dirty="0" smtClean="0">
                <a:effectLst>
                  <a:outerShdw blurRad="38100" dist="38100" dir="2700000" algn="tl">
                    <a:srgbClr val="000000">
                      <a:alpha val="43137"/>
                    </a:srgbClr>
                  </a:outerShdw>
                </a:effectLst>
              </a:rPr>
              <a:t>before EU signature</a:t>
            </a:r>
            <a:r>
              <a:rPr lang="en-US" sz="1200" b="1" dirty="0" smtClean="0">
                <a:effectLst>
                  <a:outerShdw blurRad="38100" dist="38100" dir="2700000" algn="tl">
                    <a:srgbClr val="000000">
                      <a:alpha val="43137"/>
                    </a:srgbClr>
                  </a:outerShdw>
                </a:effectLst>
              </a:rPr>
              <a:t>)</a:t>
            </a:r>
          </a:p>
          <a:p>
            <a:endParaRPr lang="en-US" sz="1200" b="1" dirty="0" smtClean="0">
              <a:effectLst>
                <a:outerShdw blurRad="38100" dist="38100" dir="2700000" algn="tl">
                  <a:srgbClr val="000000">
                    <a:alpha val="43137"/>
                  </a:srgbClr>
                </a:outerShdw>
              </a:effectLst>
            </a:endParaRPr>
          </a:p>
          <a:p>
            <a:r>
              <a:rPr lang="en-US" b="1" dirty="0" smtClean="0"/>
              <a:t>As coordinator, you can withdraw a submitted request</a:t>
            </a:r>
            <a:r>
              <a:rPr lang="en-US" dirty="0" smtClean="0"/>
              <a:t>, provided that the Commission has not approved it. Withdrawn requests are saved and can be reused to submit a new request.</a:t>
            </a:r>
            <a:endParaRPr lang="en-US" sz="1200" b="1" dirty="0" smtClean="0">
              <a:effectLst>
                <a:outerShdw blurRad="38100" dist="38100" dir="2700000" algn="tl">
                  <a:srgbClr val="000000">
                    <a:alpha val="43137"/>
                  </a:srgbClr>
                </a:outerShdw>
              </a:effectLst>
            </a:endParaRPr>
          </a:p>
          <a:p>
            <a:endParaRPr lang="en-US" sz="1200" b="1" dirty="0" smtClean="0">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there is an error, we ask them to cancel and they have to launch a new one. If they don’t want to cancel, we have to reject. (Compose rejection letter). Three persons are involved (PO, OV and the person signing). The best </a:t>
            </a:r>
            <a:r>
              <a:rPr lang="en-US" baseline="0" dirty="0" err="1" smtClean="0"/>
              <a:t>escenario</a:t>
            </a:r>
            <a:r>
              <a:rPr lang="en-US" baseline="0" dirty="0" smtClean="0"/>
              <a:t> m We as PO are in admissibility check or assessment , is that they cancel.</a:t>
            </a:r>
          </a:p>
          <a:p>
            <a:endParaRPr lang="en-GB" dirty="0"/>
          </a:p>
        </p:txBody>
      </p:sp>
    </p:spTree>
    <p:extLst>
      <p:ext uri="{BB962C8B-B14F-4D97-AF65-F5344CB8AC3E}">
        <p14:creationId xmlns:p14="http://schemas.microsoft.com/office/powerpoint/2010/main" val="287061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4594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Under what circumstances must the Grant Agreement be amended?</a:t>
            </a:r>
          </a:p>
          <a:p>
            <a:r>
              <a:rPr lang="en-US" dirty="0" smtClean="0"/>
              <a:t>If there are any changes to: its </a:t>
            </a:r>
            <a:r>
              <a:rPr lang="en-US" b="1" dirty="0" smtClean="0"/>
              <a:t>terms &amp; conditions</a:t>
            </a:r>
            <a:r>
              <a:rPr lang="en-US" dirty="0" smtClean="0"/>
              <a:t> (e.g. data or options specific to that agreement) its </a:t>
            </a:r>
            <a:r>
              <a:rPr lang="en-US" b="1" dirty="0" smtClean="0"/>
              <a:t>annexes</a:t>
            </a:r>
            <a:r>
              <a:rPr lang="en-US" dirty="0" smtClean="0"/>
              <a:t>.</a:t>
            </a:r>
          </a:p>
          <a:p>
            <a:r>
              <a:rPr lang="en-US" dirty="0" smtClean="0"/>
              <a:t>Amended provisions become an integral part of the agreement.</a:t>
            </a:r>
          </a:p>
          <a:p>
            <a:endParaRPr lang="en-GB" dirty="0"/>
          </a:p>
        </p:txBody>
      </p:sp>
    </p:spTree>
    <p:extLst>
      <p:ext uri="{BB962C8B-B14F-4D97-AF65-F5344CB8AC3E}">
        <p14:creationId xmlns:p14="http://schemas.microsoft.com/office/powerpoint/2010/main" val="370953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As </a:t>
            </a:r>
            <a:r>
              <a:rPr lang="en-US" dirty="0" smtClean="0"/>
              <a:t>soon as the GA is signed by the </a:t>
            </a:r>
            <a:r>
              <a:rPr lang="en-US" dirty="0" err="1" smtClean="0"/>
              <a:t>comission</a:t>
            </a:r>
            <a:r>
              <a:rPr lang="en-US" dirty="0" smtClean="0"/>
              <a:t> they can do a </a:t>
            </a:r>
            <a:r>
              <a:rPr lang="en-US" dirty="0" smtClean="0"/>
              <a:t>request until </a:t>
            </a:r>
            <a:r>
              <a:rPr lang="en-US" b="1" dirty="0" smtClean="0"/>
              <a:t>before the end of the project</a:t>
            </a:r>
            <a:r>
              <a:rPr lang="en-US" dirty="0" smtClean="0"/>
              <a:t> (i.e. the date given in </a:t>
            </a:r>
            <a:r>
              <a:rPr lang="en-US" dirty="0" smtClean="0">
                <a:hlinkClick r:id="rId3"/>
              </a:rPr>
              <a:t>Article 3</a:t>
            </a:r>
            <a:r>
              <a:rPr lang="en-US" dirty="0" smtClean="0"/>
              <a:t>)</a:t>
            </a:r>
          </a:p>
          <a:p>
            <a:endParaRPr lang="en-US" dirty="0" smtClean="0"/>
          </a:p>
          <a:p>
            <a:r>
              <a:rPr lang="en-US" dirty="0" smtClean="0"/>
              <a:t>They made a request</a:t>
            </a:r>
            <a:r>
              <a:rPr lang="en-US" baseline="0" dirty="0" smtClean="0"/>
              <a:t> to the latest legal data</a:t>
            </a:r>
          </a:p>
          <a:p>
            <a:r>
              <a:rPr lang="en-US" baseline="0" dirty="0" smtClean="0"/>
              <a:t>Maybe they want to change the start date. </a:t>
            </a:r>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Exception: In exceptional cases – e.g. if the bank account changes, or the coordinator responsible for paying the balance is replaced – </a:t>
            </a:r>
            <a:r>
              <a:rPr lang="en-US" b="1" dirty="0" smtClean="0"/>
              <a:t>once the project is completed</a:t>
            </a:r>
            <a:r>
              <a:rPr lang="en-US" dirty="0" smtClean="0"/>
              <a:t>.</a:t>
            </a:r>
          </a:p>
          <a:p>
            <a:endParaRPr lang="en-GB" dirty="0"/>
          </a:p>
        </p:txBody>
      </p:sp>
    </p:spTree>
    <p:extLst>
      <p:ext uri="{BB962C8B-B14F-4D97-AF65-F5344CB8AC3E}">
        <p14:creationId xmlns:p14="http://schemas.microsoft.com/office/powerpoint/2010/main" val="220389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outerShdw blurRad="38100" dist="38100" dir="2700000" algn="tl">
                    <a:srgbClr val="000000">
                      <a:alpha val="43137"/>
                    </a:srgbClr>
                  </a:outerShdw>
                </a:effectLst>
              </a:rPr>
              <a:t>Amendments: where to find the relevant rules?</a:t>
            </a:r>
            <a:endParaRPr lang="en-GB" sz="1200" b="1" i="0" u="none" strike="noStrike" kern="1200" baseline="0" dirty="0" smtClean="0">
              <a:solidFill>
                <a:schemeClr val="tx1"/>
              </a:solidFill>
              <a:latin typeface="Arial" charset="0"/>
              <a:ea typeface="+mn-ea"/>
              <a:cs typeface="+mn-cs"/>
            </a:endParaRPr>
          </a:p>
          <a:p>
            <a:endParaRPr lang="en-GB" sz="1200" b="1" i="0" u="none" strike="noStrike" kern="1200" baseline="0" dirty="0" smtClean="0">
              <a:solidFill>
                <a:schemeClr val="tx1"/>
              </a:solidFill>
              <a:latin typeface="Arial" charset="0"/>
              <a:ea typeface="+mn-ea"/>
              <a:cs typeface="+mn-cs"/>
            </a:endParaRPr>
          </a:p>
          <a:p>
            <a:r>
              <a:rPr lang="en-GB" sz="1200" b="1" i="0" u="none" strike="noStrike" kern="1200" baseline="0" dirty="0" smtClean="0">
                <a:solidFill>
                  <a:schemeClr val="tx1"/>
                </a:solidFill>
                <a:latin typeface="Arial" charset="0"/>
                <a:ea typeface="+mn-ea"/>
                <a:cs typeface="+mn-cs"/>
              </a:rPr>
              <a:t>39.1 Conditions</a:t>
            </a:r>
          </a:p>
          <a:p>
            <a:r>
              <a:rPr lang="en-GB" sz="1200" b="0" i="0" u="none" strike="noStrike" kern="1200" baseline="0" dirty="0" smtClean="0">
                <a:solidFill>
                  <a:schemeClr val="tx1"/>
                </a:solidFill>
                <a:latin typeface="Arial" charset="0"/>
                <a:ea typeface="+mn-ea"/>
                <a:cs typeface="+mn-cs"/>
              </a:rPr>
              <a:t>The Agreement may be amended, unless the amendment entails changes to the Agreement which</a:t>
            </a:r>
          </a:p>
          <a:p>
            <a:r>
              <a:rPr lang="en-GB" sz="1200" b="0" i="0" u="none" strike="noStrike" kern="1200" baseline="0" dirty="0" smtClean="0">
                <a:solidFill>
                  <a:schemeClr val="tx1"/>
                </a:solidFill>
                <a:latin typeface="Arial" charset="0"/>
                <a:ea typeface="+mn-ea"/>
                <a:cs typeface="+mn-cs"/>
              </a:rPr>
              <a:t>would call into question the decision awarding the grant or breach the principle of equal treatment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of applicants</a:t>
            </a:r>
            <a:r>
              <a:rPr lang="en-GB" sz="1200" b="0" i="0" u="none" strike="noStrike" kern="1200" baseline="0" dirty="0" smtClean="0">
                <a:solidFill>
                  <a:schemeClr val="tx1"/>
                </a:solidFill>
                <a:latin typeface="Arial" charset="0"/>
                <a:ea typeface="+mn-ea"/>
                <a:cs typeface="+mn-cs"/>
              </a:rPr>
              <a:t>. </a:t>
            </a:r>
            <a:r>
              <a:rPr lang="en-GB" sz="1200" b="0" i="0" u="none" strike="noStrike" kern="1200" baseline="0" dirty="0" smtClean="0">
                <a:solidFill>
                  <a:schemeClr val="tx1"/>
                </a:solidFill>
                <a:latin typeface="Arial" charset="0"/>
                <a:ea typeface="+mn-ea"/>
                <a:cs typeface="+mn-cs"/>
                <a:sym typeface="Wingdings" panose="05000000000000000000" pitchFamily="2" charset="2"/>
              </a:rPr>
              <a:t> </a:t>
            </a:r>
            <a:r>
              <a:rPr lang="en-US" sz="1200" b="0" i="0" u="none" strike="noStrike" kern="1200" baseline="0" dirty="0" smtClean="0">
                <a:solidFill>
                  <a:schemeClr val="tx1"/>
                </a:solidFill>
                <a:latin typeface="Arial" charset="0"/>
                <a:ea typeface="+mn-ea"/>
                <a:cs typeface="+mn-cs"/>
              </a:rPr>
              <a:t>Example: </a:t>
            </a:r>
            <a:r>
              <a:rPr lang="en-US" sz="1200" b="1" i="0" u="none" strike="noStrike" kern="1200" baseline="0" dirty="0" smtClean="0">
                <a:solidFill>
                  <a:schemeClr val="tx1"/>
                </a:solidFill>
                <a:latin typeface="Arial" charset="0"/>
                <a:ea typeface="+mn-ea"/>
                <a:cs typeface="+mn-cs"/>
              </a:rPr>
              <a:t>if a given number of countries is compulsory in a call, an amendment cannot correspond to a reduction of the minimum number of countries.</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Amendments may be requested by any of the parties.</a:t>
            </a:r>
            <a:endParaRPr lang="en-GB" sz="1200" b="1" i="0" dirty="0" smtClean="0"/>
          </a:p>
          <a:p>
            <a:pPr indent="0">
              <a:buNone/>
            </a:pPr>
            <a:endParaRPr lang="en-GB" sz="1200" b="1" i="0" dirty="0" smtClean="0"/>
          </a:p>
          <a:p>
            <a:pPr indent="0">
              <a:buNone/>
            </a:pPr>
            <a:r>
              <a:rPr lang="en-GB" sz="1200" b="1" i="0" dirty="0" smtClean="0"/>
              <a:t>Article 39.2</a:t>
            </a:r>
            <a:r>
              <a:rPr lang="en-GB" sz="1200" i="0" dirty="0" smtClean="0"/>
              <a:t> The party requesting an amendment must submit a request for amendment </a:t>
            </a:r>
            <a:r>
              <a:rPr lang="en-GB" sz="1200" b="1" i="0" dirty="0" smtClean="0"/>
              <a:t>signed in the electronic exchange system</a:t>
            </a:r>
            <a:r>
              <a:rPr lang="en-GB" sz="1200" i="0" dirty="0" smtClean="0"/>
              <a:t> (see Article 36).</a:t>
            </a:r>
          </a:p>
          <a:p>
            <a:pPr indent="0">
              <a:buNone/>
            </a:pPr>
            <a:r>
              <a:rPr lang="en-GB" sz="1200" i="0" dirty="0" smtClean="0"/>
              <a:t>The coordinator submits and receives requests for amendment on behalf of the beneficiaries (see</a:t>
            </a:r>
          </a:p>
          <a:p>
            <a:pPr indent="0">
              <a:buNone/>
            </a:pPr>
            <a:r>
              <a:rPr lang="en-GB" sz="1200" i="0" dirty="0" smtClean="0"/>
              <a:t>Annex 3).</a:t>
            </a:r>
          </a:p>
          <a:p>
            <a:pPr indent="0">
              <a:buNone/>
            </a:pPr>
            <a:r>
              <a:rPr lang="en-GB" sz="1200" i="0" dirty="0" smtClean="0"/>
              <a:t>If a change of coordinator is requested without its agreement, the submission must be done by another</a:t>
            </a:r>
          </a:p>
          <a:p>
            <a:pPr indent="0">
              <a:buNone/>
            </a:pPr>
            <a:r>
              <a:rPr lang="en-GB" sz="1200" i="0" dirty="0" smtClean="0"/>
              <a:t>beneficiary (acting on behalf of the other beneficiaries).</a:t>
            </a:r>
            <a:endParaRPr lang="en-US" sz="1200" i="0" dirty="0" smtClean="0"/>
          </a:p>
          <a:p>
            <a:r>
              <a:rPr lang="en-GB" sz="1200" b="0" i="0" u="none" strike="noStrike" kern="1200" baseline="0" dirty="0" smtClean="0">
                <a:solidFill>
                  <a:schemeClr val="tx1"/>
                </a:solidFill>
                <a:latin typeface="Arial" charset="0"/>
                <a:ea typeface="+mn-ea"/>
                <a:cs typeface="+mn-cs"/>
              </a:rPr>
              <a:t>The request for amendment must include:</a:t>
            </a:r>
          </a:p>
          <a:p>
            <a:r>
              <a:rPr lang="en-GB" sz="1200" b="1" i="0" u="none" strike="noStrike" kern="1200" baseline="0" dirty="0" smtClean="0">
                <a:solidFill>
                  <a:srgbClr val="FFC000"/>
                </a:solidFill>
                <a:latin typeface="Arial" charset="0"/>
                <a:ea typeface="+mn-ea"/>
                <a:cs typeface="+mn-cs"/>
              </a:rPr>
              <a:t>- the reasons why;</a:t>
            </a:r>
          </a:p>
          <a:p>
            <a:r>
              <a:rPr lang="en-GB" sz="1200" b="1" i="0" u="none" strike="noStrike" kern="1200" baseline="0" dirty="0" smtClean="0">
                <a:solidFill>
                  <a:srgbClr val="FFC000"/>
                </a:solidFill>
                <a:latin typeface="Arial" charset="0"/>
                <a:ea typeface="+mn-ea"/>
                <a:cs typeface="+mn-cs"/>
              </a:rPr>
              <a:t>- the appropriate supporting documents, and</a:t>
            </a:r>
          </a:p>
          <a:p>
            <a:r>
              <a:rPr lang="en-GB" sz="1200" b="1" i="0" u="none" strike="noStrike" kern="1200" baseline="0" dirty="0" smtClean="0">
                <a:solidFill>
                  <a:srgbClr val="FFC000"/>
                </a:solidFill>
                <a:latin typeface="Arial" charset="0"/>
                <a:ea typeface="+mn-ea"/>
                <a:cs typeface="+mn-cs"/>
              </a:rPr>
              <a:t>- for a change of coordinator without its agreement: the opinion of the coordinator (or proof that</a:t>
            </a:r>
          </a:p>
          <a:p>
            <a:r>
              <a:rPr lang="en-GB" sz="1200" b="1" i="0" u="none" strike="noStrike" kern="1200" baseline="0" dirty="0" smtClean="0">
                <a:solidFill>
                  <a:srgbClr val="FFC000"/>
                </a:solidFill>
                <a:latin typeface="Arial" charset="0"/>
                <a:ea typeface="+mn-ea"/>
                <a:cs typeface="+mn-cs"/>
              </a:rPr>
              <a:t>this opinion has been requested in writing).</a:t>
            </a:r>
          </a:p>
          <a:p>
            <a:r>
              <a:rPr lang="en-GB" sz="1200" b="0" i="0" u="none" strike="noStrike" kern="1200" baseline="0" dirty="0" smtClean="0">
                <a:solidFill>
                  <a:schemeClr val="tx1"/>
                </a:solidFill>
                <a:latin typeface="Arial" charset="0"/>
                <a:ea typeface="+mn-ea"/>
                <a:cs typeface="+mn-cs"/>
              </a:rPr>
              <a:t>The Commission may request additional information.</a:t>
            </a:r>
          </a:p>
          <a:p>
            <a:r>
              <a:rPr lang="en-GB" sz="1200" b="0" i="0" u="none" strike="noStrike" kern="1200" baseline="0" dirty="0" smtClean="0">
                <a:solidFill>
                  <a:schemeClr val="tx1"/>
                </a:solidFill>
                <a:latin typeface="Arial" charset="0"/>
                <a:ea typeface="+mn-ea"/>
                <a:cs typeface="+mn-cs"/>
              </a:rPr>
              <a:t>If the party receiving the request agrees, it must sign the amendment in the electronic exchange system</a:t>
            </a:r>
          </a:p>
          <a:p>
            <a:r>
              <a:rPr lang="en-GB" sz="1200" b="0" i="0" u="none" strike="noStrike" kern="1200" baseline="0" dirty="0" smtClean="0">
                <a:solidFill>
                  <a:schemeClr val="tx1"/>
                </a:solidFill>
                <a:latin typeface="Arial" charset="0"/>
                <a:ea typeface="+mn-ea"/>
                <a:cs typeface="+mn-cs"/>
              </a:rPr>
              <a:t>within 45 days of receiving notification (or any additional information the Commission has requested).</a:t>
            </a:r>
          </a:p>
          <a:p>
            <a:r>
              <a:rPr lang="en-GB" sz="1200" b="0" i="0" u="none" strike="noStrike" kern="1200" baseline="0" dirty="0" smtClean="0">
                <a:solidFill>
                  <a:schemeClr val="tx1"/>
                </a:solidFill>
                <a:latin typeface="Arial" charset="0"/>
                <a:ea typeface="+mn-ea"/>
                <a:cs typeface="+mn-cs"/>
              </a:rPr>
              <a:t>If it does not agree, it must formally notify its disagreement within the same deadline. </a:t>
            </a:r>
            <a:r>
              <a:rPr lang="en-GB" sz="1200" b="1" i="0" u="none" strike="noStrike" kern="1200" baseline="0" dirty="0" smtClean="0">
                <a:solidFill>
                  <a:schemeClr val="tx1"/>
                </a:solidFill>
                <a:latin typeface="Arial" charset="0"/>
                <a:ea typeface="+mn-ea"/>
                <a:cs typeface="+mn-cs"/>
              </a:rPr>
              <a:t>The deadline</a:t>
            </a:r>
          </a:p>
          <a:p>
            <a:r>
              <a:rPr lang="en-GB" sz="1200" b="1" i="0" u="none" strike="noStrike" kern="1200" baseline="0" dirty="0" smtClean="0">
                <a:solidFill>
                  <a:schemeClr val="tx1"/>
                </a:solidFill>
                <a:latin typeface="Arial" charset="0"/>
                <a:ea typeface="+mn-ea"/>
                <a:cs typeface="+mn-cs"/>
              </a:rPr>
              <a:t>may be extended</a:t>
            </a:r>
            <a:r>
              <a:rPr lang="en-GB" sz="1200" b="0" i="0" u="none" strike="noStrike" kern="1200" baseline="0" dirty="0" smtClean="0">
                <a:solidFill>
                  <a:schemeClr val="tx1"/>
                </a:solidFill>
                <a:latin typeface="Arial" charset="0"/>
                <a:ea typeface="+mn-ea"/>
                <a:cs typeface="+mn-cs"/>
              </a:rPr>
              <a:t>, if necessary for the assessment of the request. </a:t>
            </a:r>
            <a:r>
              <a:rPr lang="en-GB" sz="1200" b="1" i="0" u="sng" strike="noStrike" kern="1200" baseline="0" dirty="0" smtClean="0">
                <a:solidFill>
                  <a:schemeClr val="tx1"/>
                </a:solidFill>
                <a:latin typeface="Arial" charset="0"/>
                <a:ea typeface="+mn-ea"/>
                <a:cs typeface="+mn-cs"/>
              </a:rPr>
              <a:t>If no notification is received within</a:t>
            </a:r>
          </a:p>
          <a:p>
            <a:r>
              <a:rPr lang="en-GB" sz="1200" b="1" i="0" u="sng" strike="noStrike" kern="1200" baseline="0" dirty="0" smtClean="0">
                <a:solidFill>
                  <a:schemeClr val="tx1"/>
                </a:solidFill>
                <a:latin typeface="Arial" charset="0"/>
                <a:ea typeface="+mn-ea"/>
                <a:cs typeface="+mn-cs"/>
              </a:rPr>
              <a:t>the deadline, the request is considered to have been rejected.</a:t>
            </a:r>
          </a:p>
          <a:p>
            <a:r>
              <a:rPr lang="en-GB" sz="1200" b="0" i="0" u="none" strike="noStrike" kern="1200" baseline="0" dirty="0" smtClean="0">
                <a:solidFill>
                  <a:schemeClr val="tx1"/>
                </a:solidFill>
                <a:latin typeface="Arial" charset="0"/>
                <a:ea typeface="+mn-ea"/>
                <a:cs typeface="+mn-cs"/>
              </a:rPr>
              <a:t>An amendment </a:t>
            </a:r>
            <a:r>
              <a:rPr lang="en-GB" sz="1200" b="1" i="0" u="none" strike="noStrike" kern="1200" baseline="0" dirty="0" smtClean="0">
                <a:solidFill>
                  <a:schemeClr val="tx1"/>
                </a:solidFill>
                <a:latin typeface="Arial" charset="0"/>
                <a:ea typeface="+mn-ea"/>
                <a:cs typeface="+mn-cs"/>
              </a:rPr>
              <a:t>enters into force </a:t>
            </a:r>
            <a:r>
              <a:rPr lang="en-GB" sz="1200" b="0" i="0" u="none" strike="noStrike" kern="1200" baseline="0" dirty="0" smtClean="0">
                <a:solidFill>
                  <a:schemeClr val="tx1"/>
                </a:solidFill>
                <a:latin typeface="Arial" charset="0"/>
                <a:ea typeface="+mn-ea"/>
                <a:cs typeface="+mn-cs"/>
              </a:rPr>
              <a:t>on the day of the signature of the receiving party.</a:t>
            </a:r>
          </a:p>
          <a:p>
            <a:r>
              <a:rPr lang="en-GB" sz="1200" b="0" i="0" u="none" strike="noStrike" kern="1200" baseline="0" dirty="0" smtClean="0">
                <a:solidFill>
                  <a:schemeClr val="tx1"/>
                </a:solidFill>
                <a:latin typeface="Arial" charset="0"/>
                <a:ea typeface="+mn-ea"/>
                <a:cs typeface="+mn-cs"/>
              </a:rPr>
              <a:t>An amendment </a:t>
            </a:r>
            <a:r>
              <a:rPr lang="en-GB" sz="1200" b="1" i="0" u="none" strike="noStrike" kern="1200" baseline="0" dirty="0" smtClean="0">
                <a:solidFill>
                  <a:schemeClr val="tx1"/>
                </a:solidFill>
                <a:latin typeface="Arial" charset="0"/>
                <a:ea typeface="+mn-ea"/>
                <a:cs typeface="+mn-cs"/>
              </a:rPr>
              <a:t>takes effect </a:t>
            </a:r>
            <a:r>
              <a:rPr lang="en-GB" sz="1200" b="0" i="0" u="none" strike="noStrike" kern="1200" baseline="0" dirty="0" smtClean="0">
                <a:solidFill>
                  <a:schemeClr val="tx1"/>
                </a:solidFill>
                <a:latin typeface="Arial" charset="0"/>
                <a:ea typeface="+mn-ea"/>
                <a:cs typeface="+mn-cs"/>
              </a:rPr>
              <a:t>on the date agreed by the parties or, in the absence of such an agreement,</a:t>
            </a:r>
          </a:p>
          <a:p>
            <a:r>
              <a:rPr lang="en-GB" sz="1200" b="0" i="0" u="none" strike="noStrike" kern="1200" baseline="0" dirty="0" smtClean="0">
                <a:solidFill>
                  <a:schemeClr val="tx1"/>
                </a:solidFill>
                <a:latin typeface="Arial" charset="0"/>
                <a:ea typeface="+mn-ea"/>
                <a:cs typeface="+mn-cs"/>
              </a:rPr>
              <a:t>on the date on which the amendment enters into force.</a:t>
            </a:r>
          </a:p>
          <a:p>
            <a:endParaRPr lang="en-US"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a:p>
            <a:endParaRPr lang="en-GB" dirty="0"/>
          </a:p>
        </p:txBody>
      </p:sp>
    </p:spTree>
    <p:extLst>
      <p:ext uri="{BB962C8B-B14F-4D97-AF65-F5344CB8AC3E}">
        <p14:creationId xmlns:p14="http://schemas.microsoft.com/office/powerpoint/2010/main" val="340842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rgbClr val="FF0000"/>
              </a:solidFill>
              <a:latin typeface="Arial" charset="0"/>
              <a:ea typeface="+mn-ea"/>
              <a:cs typeface="+mn-cs"/>
            </a:endParaRPr>
          </a:p>
          <a:p>
            <a:r>
              <a:rPr lang="en-US" u="sng" dirty="0" smtClean="0"/>
              <a:t>WHEN</a:t>
            </a:r>
          </a:p>
          <a:p>
            <a:r>
              <a:rPr lang="en-GB" b="1" dirty="0" smtClean="0"/>
              <a:t>Before the end of the project</a:t>
            </a:r>
            <a:r>
              <a:rPr lang="en-GB" dirty="0" smtClean="0"/>
              <a:t> (i.e. the date given in </a:t>
            </a:r>
            <a:r>
              <a:rPr lang="en-GB" dirty="0" smtClean="0">
                <a:hlinkClick r:id="rId3"/>
              </a:rPr>
              <a:t>Article 3</a:t>
            </a:r>
            <a:r>
              <a:rPr lang="en-GB" dirty="0" smtClean="0"/>
              <a:t>)</a:t>
            </a:r>
            <a:endParaRPr lang="en-US" dirty="0" smtClean="0"/>
          </a:p>
          <a:p>
            <a:endParaRPr lang="en-US" dirty="0" smtClean="0"/>
          </a:p>
          <a:p>
            <a:r>
              <a:rPr lang="en-US" u="sng" dirty="0" smtClean="0"/>
              <a:t>WHO</a:t>
            </a:r>
            <a:endParaRPr lang="en-GB" u="sng" dirty="0" smtClean="0"/>
          </a:p>
          <a:p>
            <a:r>
              <a:rPr lang="en-GB" dirty="0" smtClean="0"/>
              <a:t>The </a:t>
            </a:r>
            <a:r>
              <a:rPr lang="en-GB" b="1" dirty="0" smtClean="0"/>
              <a:t>consortium</a:t>
            </a:r>
            <a:r>
              <a:rPr lang="en-GB" dirty="0" smtClean="0"/>
              <a:t> is free to propose amendments.</a:t>
            </a:r>
          </a:p>
          <a:p>
            <a:r>
              <a:rPr lang="en-GB" dirty="0" smtClean="0"/>
              <a:t>If you are the </a:t>
            </a:r>
            <a:r>
              <a:rPr lang="en-GB" b="1" dirty="0" smtClean="0"/>
              <a:t>coordinator</a:t>
            </a:r>
            <a:r>
              <a:rPr lang="en-GB" dirty="0" smtClean="0"/>
              <a:t>:</a:t>
            </a:r>
          </a:p>
          <a:p>
            <a:r>
              <a:rPr lang="en-GB" dirty="0" smtClean="0"/>
              <a:t>Check that the consortium has reached agreement through an internal decision-making process, as set out in the consortium agreement </a:t>
            </a:r>
            <a:r>
              <a:rPr lang="en-GB" i="1" dirty="0" smtClean="0"/>
              <a:t>(e.g. unanimously or by simple or qualified majority)</a:t>
            </a:r>
            <a:r>
              <a:rPr lang="en-GB" dirty="0" smtClean="0"/>
              <a:t>.</a:t>
            </a:r>
          </a:p>
          <a:p>
            <a:r>
              <a:rPr lang="en-GB" b="1" dirty="0" smtClean="0"/>
              <a:t>Sign &amp; submit the amendment(s) on its behalf</a:t>
            </a:r>
            <a:r>
              <a:rPr lang="en-GB"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Exception </a:t>
            </a:r>
            <a:r>
              <a:rPr lang="en-US" sz="1200" b="0" i="0" u="none" strike="noStrike" kern="1200" baseline="0" dirty="0" smtClean="0">
                <a:solidFill>
                  <a:srgbClr val="FF0000"/>
                </a:solidFill>
                <a:latin typeface="Arial" charset="0"/>
                <a:ea typeface="+mn-ea"/>
                <a:cs typeface="+mn-cs"/>
              </a:rPr>
              <a:t>According to article 39.2</a:t>
            </a:r>
            <a:r>
              <a:rPr lang="en-GB" dirty="0" smtClean="0"/>
              <a:t>: in cases where coordinators are to be replaced without their agreement, another beneficiary (acting on behalf of the other beneficiaries in the consortium) submits the request.</a:t>
            </a:r>
          </a:p>
          <a:p>
            <a:endParaRPr lang="en-GB" dirty="0" smtClean="0"/>
          </a:p>
          <a:p>
            <a:r>
              <a:rPr lang="en-GB" dirty="0" smtClean="0"/>
              <a:t>The </a:t>
            </a:r>
            <a:r>
              <a:rPr lang="en-GB" b="1" dirty="0" smtClean="0">
                <a:hlinkClick r:id="rId4"/>
              </a:rPr>
              <a:t>Commission</a:t>
            </a:r>
            <a:r>
              <a:rPr lang="en-GB" dirty="0" smtClean="0"/>
              <a:t> can also propose amendments.</a:t>
            </a:r>
          </a:p>
          <a:p>
            <a:endParaRPr lang="en-US" u="sng" dirty="0" smtClean="0">
              <a:solidFill>
                <a:srgbClr val="FF0000"/>
              </a:solidFill>
            </a:endParaRPr>
          </a:p>
          <a:p>
            <a:r>
              <a:rPr lang="en-US" u="sng" dirty="0" smtClean="0">
                <a:solidFill>
                  <a:srgbClr val="FF0000"/>
                </a:solidFill>
              </a:rPr>
              <a:t>HOW</a:t>
            </a:r>
          </a:p>
          <a:p>
            <a:pPr marL="228600" indent="-228600">
              <a:buAutoNum type="arabicParenR"/>
            </a:pPr>
            <a:r>
              <a:rPr lang="en-GB" dirty="0" smtClean="0"/>
              <a:t>Prepare your request using the </a:t>
            </a:r>
            <a:r>
              <a:rPr lang="en-GB" b="1" dirty="0" smtClean="0"/>
              <a:t>Participant Portal's Grant Management Service</a:t>
            </a:r>
            <a:r>
              <a:rPr lang="en-GB" dirty="0" smtClean="0"/>
              <a:t>. </a:t>
            </a:r>
          </a:p>
          <a:p>
            <a:r>
              <a:rPr lang="en-GB" dirty="0" smtClean="0"/>
              <a:t>2) The requesting party signs and submits amendments electronically.</a:t>
            </a:r>
          </a:p>
          <a:p>
            <a:r>
              <a:rPr lang="en-GB" dirty="0" smtClean="0"/>
              <a:t>3)The receiving party countersigns the amendments electronically.</a:t>
            </a:r>
            <a:endParaRPr lang="en-GB" dirty="0" smtClean="0">
              <a:solidFill>
                <a:srgbClr val="FF0000"/>
              </a:solidFill>
            </a:endParaRPr>
          </a:p>
        </p:txBody>
      </p:sp>
    </p:spTree>
    <p:extLst>
      <p:ext uri="{BB962C8B-B14F-4D97-AF65-F5344CB8AC3E}">
        <p14:creationId xmlns:p14="http://schemas.microsoft.com/office/powerpoint/2010/main" val="160620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205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206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Generated documents </a:t>
            </a:r>
          </a:p>
          <a:p>
            <a:endParaRPr lang="en-US" dirty="0" smtClean="0"/>
          </a:p>
          <a:p>
            <a:r>
              <a:rPr lang="en-US" b="1" dirty="0" smtClean="0"/>
              <a:t>Amendment core </a:t>
            </a:r>
            <a:r>
              <a:rPr lang="en-US" b="1" dirty="0" smtClean="0">
                <a:sym typeface="Wingdings" panose="05000000000000000000" pitchFamily="2" charset="2"/>
              </a:rPr>
              <a:t> </a:t>
            </a:r>
            <a:r>
              <a:rPr lang="en-US" b="0" dirty="0" smtClean="0">
                <a:sym typeface="Wingdings" panose="05000000000000000000" pitchFamily="2" charset="2"/>
              </a:rPr>
              <a:t>general information and references to all changes;</a:t>
            </a:r>
            <a:r>
              <a:rPr lang="en-US" b="0" baseline="0" dirty="0" smtClean="0">
                <a:sym typeface="Wingdings" panose="05000000000000000000" pitchFamily="2" charset="2"/>
              </a:rPr>
              <a:t> </a:t>
            </a:r>
            <a:r>
              <a:rPr lang="en-US" b="0" baseline="0" dirty="0" smtClean="0"/>
              <a:t>This document will be the core document that will contain all the signatures</a:t>
            </a:r>
            <a:endParaRPr lang="en-US" b="0" dirty="0" smtClean="0"/>
          </a:p>
          <a:p>
            <a:r>
              <a:rPr lang="en-US" b="1" dirty="0" smtClean="0"/>
              <a:t>Amendment request letter </a:t>
            </a:r>
            <a:r>
              <a:rPr lang="en-US" b="1" dirty="0" smtClean="0">
                <a:sym typeface="Wingdings" panose="05000000000000000000" pitchFamily="2" charset="2"/>
              </a:rPr>
              <a:t> </a:t>
            </a:r>
            <a:r>
              <a:rPr lang="en-US" b="0" dirty="0" smtClean="0">
                <a:sym typeface="Wingdings" panose="05000000000000000000" pitchFamily="2" charset="2"/>
              </a:rPr>
              <a:t>includes</a:t>
            </a:r>
            <a:r>
              <a:rPr lang="en-US" b="0" baseline="0" dirty="0" smtClean="0">
                <a:sym typeface="Wingdings" panose="05000000000000000000" pitchFamily="2" charset="2"/>
              </a:rPr>
              <a:t> justification and changes </a:t>
            </a:r>
            <a:endParaRPr lang="en-US" b="1" dirty="0" smtClean="0"/>
          </a:p>
          <a:p>
            <a:r>
              <a:rPr lang="en-US" b="1" baseline="0" dirty="0" smtClean="0"/>
              <a:t>Grant agreement data sheet </a:t>
            </a:r>
            <a:r>
              <a:rPr lang="en-US" b="1" baseline="0" dirty="0" smtClean="0">
                <a:sym typeface="Wingdings" panose="05000000000000000000" pitchFamily="2" charset="2"/>
              </a:rPr>
              <a:t> </a:t>
            </a:r>
            <a:r>
              <a:rPr lang="en-US" baseline="0" dirty="0" smtClean="0"/>
              <a:t>If we know the GAP, there is a grant agreement data sheet. It gives 2/3 pages with the key elements of the project. It is really important. This document gives a good overview. </a:t>
            </a:r>
          </a:p>
          <a:p>
            <a:endParaRPr lang="en-US" baseline="0" dirty="0" smtClean="0"/>
          </a:p>
          <a:p>
            <a:r>
              <a:rPr lang="en-US" b="1" baseline="0" dirty="0" smtClean="0"/>
              <a:t>+ annexes which are being changed </a:t>
            </a:r>
            <a:endParaRPr lang="en-GB" b="1" dirty="0" smtClean="0"/>
          </a:p>
          <a:p>
            <a:endParaRPr lang="en-GB" dirty="0"/>
          </a:p>
        </p:txBody>
      </p:sp>
    </p:spTree>
    <p:extLst>
      <p:ext uri="{BB962C8B-B14F-4D97-AF65-F5344CB8AC3E}">
        <p14:creationId xmlns:p14="http://schemas.microsoft.com/office/powerpoint/2010/main" val="1844010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need to give to us a justification. For each of the changes they will encode they need a justification. They can write more than two pages. </a:t>
            </a:r>
          </a:p>
          <a:p>
            <a:r>
              <a:rPr lang="en-US" dirty="0" smtClean="0"/>
              <a:t>If they send 5 changes, for each, an explanation. </a:t>
            </a:r>
          </a:p>
          <a:p>
            <a:r>
              <a:rPr lang="en-US" dirty="0" smtClean="0"/>
              <a:t>Two documents are created</a:t>
            </a:r>
          </a:p>
          <a:p>
            <a:r>
              <a:rPr lang="en-US" dirty="0" smtClean="0"/>
              <a:t>Add new beneficiary</a:t>
            </a:r>
          </a:p>
          <a:p>
            <a:r>
              <a:rPr lang="en-US" dirty="0" smtClean="0"/>
              <a:t>Termination of beneficiary</a:t>
            </a:r>
          </a:p>
          <a:p>
            <a:r>
              <a:rPr lang="en-US" dirty="0" smtClean="0"/>
              <a:t>Remove third party</a:t>
            </a:r>
          </a:p>
          <a:p>
            <a:r>
              <a:rPr lang="en-US" dirty="0" smtClean="0"/>
              <a:t>Change technical </a:t>
            </a:r>
            <a:r>
              <a:rPr lang="en-US" dirty="0" err="1" smtClean="0"/>
              <a:t>aneex</a:t>
            </a:r>
            <a:endParaRPr lang="en-US" dirty="0" smtClean="0"/>
          </a:p>
          <a:p>
            <a:r>
              <a:rPr lang="en-US" dirty="0" smtClean="0"/>
              <a:t>Deliverables…</a:t>
            </a:r>
          </a:p>
          <a:p>
            <a:endParaRPr lang="en-US" dirty="0" smtClean="0"/>
          </a:p>
          <a:p>
            <a:r>
              <a:rPr lang="en-US" dirty="0" smtClean="0"/>
              <a:t>All the changes are below. What they need to do, they do the changes in the related in the tab. </a:t>
            </a:r>
          </a:p>
          <a:p>
            <a:endParaRPr lang="en-GB" dirty="0"/>
          </a:p>
        </p:txBody>
      </p:sp>
    </p:spTree>
    <p:extLst>
      <p:ext uri="{BB962C8B-B14F-4D97-AF65-F5344CB8AC3E}">
        <p14:creationId xmlns:p14="http://schemas.microsoft.com/office/powerpoint/2010/main" val="2533260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3847268" y="6659562"/>
            <a:ext cx="16200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Verdana"/>
                <a:ea typeface="+mn-ea"/>
                <a:cs typeface="+mn-cs"/>
              </a:rPr>
              <a:t>DG Justice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861DAA-5BBC-4812-876F-0D7C7B9EA75C}" type="slidenum">
              <a:rPr kumimoji="0" lang="en-GB"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Footer Placeholder 1"/>
          <p:cNvSpPr txBox="1">
            <a:spLocks/>
          </p:cNvSpPr>
          <p:nvPr userDrawn="1"/>
        </p:nvSpPr>
        <p:spPr bwMode="auto">
          <a:xfrm>
            <a:off x="3224945" y="6642000"/>
            <a:ext cx="2823456"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smtClean="0">
                <a:ln>
                  <a:noFill/>
                </a:ln>
                <a:solidFill>
                  <a:srgbClr val="FFFFFF"/>
                </a:solidFill>
                <a:effectLst/>
                <a:uLnTx/>
                <a:uFillTx/>
                <a:latin typeface="Verdana"/>
                <a:ea typeface="+mn-ea"/>
                <a:cs typeface="+mn-cs"/>
              </a:rPr>
              <a:t>DG Justice and Consumers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78697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1090EF1-48E3-41D4-BA15-0BE874C657B5}" type="slidenum">
              <a:rPr lang="en-GB"/>
              <a:pPr>
                <a:defRPr/>
              </a:pPr>
              <a:t>‹#›</a:t>
            </a:fld>
            <a:endParaRPr lang="en-GB"/>
          </a:p>
        </p:txBody>
      </p:sp>
    </p:spTree>
    <p:extLst>
      <p:ext uri="{BB962C8B-B14F-4D97-AF65-F5344CB8AC3E}">
        <p14:creationId xmlns:p14="http://schemas.microsoft.com/office/powerpoint/2010/main" val="194216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6">
                <a:lumMod val="20000"/>
                <a:lumOff val="80000"/>
              </a:schemeClr>
            </a:gs>
            <a:gs pos="62000">
              <a:schemeClr val="accent5"/>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r>
              <a:rPr lang="en-US" smtClean="0"/>
              <a:t>DG Justice </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1340248269"/>
      </p:ext>
    </p:extLst>
  </p:cSld>
  <p:clrMap bg1="lt1" tx1="dk1" bg2="lt2" tx2="dk2" accent1="accent1" accent2="accent2" accent3="accent3" accent4="accent4" accent5="accent5" accent6="accent6" hlink="hlink" folHlink="folHlink"/>
  <p:sldLayoutIdLst>
    <p:sldLayoutId id="2147483774" r:id="rId1"/>
    <p:sldLayoutId id="2147483776" r:id="rId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research/participants/docs/h2020-funding-guide/grants/grant-management/amendments_en.ht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943100" y="2816066"/>
            <a:ext cx="5582651" cy="2046714"/>
          </a:xfrm>
          <a:prstGeom prst="rect">
            <a:avLst/>
          </a:prstGeom>
          <a:noFill/>
        </p:spPr>
        <p:txBody>
          <a:bodyPr wrap="square" rtlCol="0">
            <a:spAutoFit/>
          </a:bodyPr>
          <a:lstStyle/>
          <a:p>
            <a:pPr algn="ctr">
              <a:lnSpc>
                <a:spcPct val="150000"/>
              </a:lnSpc>
              <a:spcBef>
                <a:spcPts val="600"/>
              </a:spcBef>
              <a:spcAft>
                <a:spcPts val="600"/>
              </a:spcAft>
            </a:pPr>
            <a:r>
              <a:rPr lang="en-GB" sz="2800" b="1" dirty="0">
                <a:solidFill>
                  <a:srgbClr val="0F5494"/>
                </a:solidFill>
                <a:effectLst>
                  <a:outerShdw blurRad="38100" dist="38100" dir="2700000" algn="tl">
                    <a:srgbClr val="000000">
                      <a:alpha val="43137"/>
                    </a:srgbClr>
                  </a:outerShdw>
                </a:effectLst>
              </a:rPr>
              <a:t>Amendments </a:t>
            </a:r>
            <a:r>
              <a:rPr lang="en-GB" sz="2800" b="1" dirty="0" smtClean="0">
                <a:solidFill>
                  <a:srgbClr val="0F5494"/>
                </a:solidFill>
                <a:effectLst>
                  <a:outerShdw blurRad="38100" dist="38100" dir="2700000" algn="tl">
                    <a:srgbClr val="000000">
                      <a:alpha val="43137"/>
                    </a:srgbClr>
                  </a:outerShdw>
                </a:effectLst>
              </a:rPr>
              <a:t>requested </a:t>
            </a:r>
          </a:p>
          <a:p>
            <a:pPr algn="ctr">
              <a:lnSpc>
                <a:spcPct val="150000"/>
              </a:lnSpc>
              <a:spcBef>
                <a:spcPts val="600"/>
              </a:spcBef>
              <a:spcAft>
                <a:spcPts val="600"/>
              </a:spcAft>
            </a:pPr>
            <a:r>
              <a:rPr lang="en-GB" sz="2800" b="1" dirty="0" smtClean="0">
                <a:solidFill>
                  <a:srgbClr val="0F5494"/>
                </a:solidFill>
                <a:effectLst>
                  <a:outerShdw blurRad="38100" dist="38100" dir="2700000" algn="tl">
                    <a:srgbClr val="000000">
                      <a:alpha val="43137"/>
                    </a:srgbClr>
                  </a:outerShdw>
                </a:effectLst>
              </a:rPr>
              <a:t>by </a:t>
            </a:r>
            <a:r>
              <a:rPr lang="en-GB" sz="2800" b="1" dirty="0">
                <a:solidFill>
                  <a:srgbClr val="0F5494"/>
                </a:solidFill>
                <a:effectLst>
                  <a:outerShdw blurRad="38100" dist="38100" dir="2700000" algn="tl">
                    <a:srgbClr val="000000">
                      <a:alpha val="43137"/>
                    </a:srgbClr>
                  </a:outerShdw>
                </a:effectLst>
              </a:rPr>
              <a:t>CONSORTIUM</a:t>
            </a:r>
          </a:p>
          <a:p>
            <a:endParaRPr lang="en-GB" sz="2800" b="1" dirty="0" smtClean="0">
              <a:solidFill>
                <a:srgbClr val="0F549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6253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Elbow Connector 42"/>
          <p:cNvCxnSpPr>
            <a:cxnSpLocks noChangeShapeType="1"/>
            <a:stCxn id="13" idx="0"/>
            <a:endCxn id="5" idx="1"/>
          </p:cNvCxnSpPr>
          <p:nvPr/>
        </p:nvCxnSpPr>
        <p:spPr bwMode="auto">
          <a:xfrm rot="5400000" flipH="1" flipV="1">
            <a:off x="3849687" y="4132126"/>
            <a:ext cx="688975" cy="949325"/>
          </a:xfrm>
          <a:prstGeom prst="curvedConnector2">
            <a:avLst/>
          </a:prstGeom>
          <a:noFill/>
          <a:ln w="19050" algn="ctr">
            <a:solidFill>
              <a:srgbClr val="3166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3"/>
          <p:cNvSpPr>
            <a:spLocks noChangeArrowheads="1"/>
          </p:cNvSpPr>
          <p:nvPr/>
        </p:nvSpPr>
        <p:spPr bwMode="auto">
          <a:xfrm>
            <a:off x="249237" y="2647812"/>
            <a:ext cx="982662" cy="520700"/>
          </a:xfrm>
          <a:prstGeom prst="rect">
            <a:avLst/>
          </a:prstGeom>
          <a:solidFill>
            <a:srgbClr val="92D050">
              <a:alpha val="70979"/>
            </a:srgbClr>
          </a:solidFill>
          <a:ln w="22225" algn="ctr">
            <a:solidFill>
              <a:srgbClr val="008000"/>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smtClean="0">
                <a:solidFill>
                  <a:schemeClr val="bg1"/>
                </a:solidFill>
                <a:effectLst>
                  <a:outerShdw blurRad="38100" dist="38100" dir="2700000" algn="tl">
                    <a:srgbClr val="000000">
                      <a:alpha val="43137"/>
                    </a:srgbClr>
                  </a:outerShdw>
                </a:effectLst>
              </a:rPr>
              <a:t>LAUNCH &amp; COMPOSE</a:t>
            </a:r>
            <a:endParaRPr lang="en-GB" altLang="en-US" sz="900" b="1" dirty="0">
              <a:solidFill>
                <a:schemeClr val="bg1"/>
              </a:solidFill>
            </a:endParaRPr>
          </a:p>
        </p:txBody>
      </p:sp>
      <p:sp>
        <p:nvSpPr>
          <p:cNvPr id="4" name="Rectangle 5"/>
          <p:cNvSpPr>
            <a:spLocks noChangeArrowheads="1"/>
          </p:cNvSpPr>
          <p:nvPr/>
        </p:nvSpPr>
        <p:spPr bwMode="auto">
          <a:xfrm>
            <a:off x="1978024" y="2647812"/>
            <a:ext cx="981075" cy="520700"/>
          </a:xfrm>
          <a:prstGeom prst="rect">
            <a:avLst/>
          </a:prstGeom>
          <a:solidFill>
            <a:srgbClr val="92D050">
              <a:alpha val="70979"/>
            </a:srgbClr>
          </a:solidFill>
          <a:ln w="22225" algn="ctr">
            <a:solidFill>
              <a:srgbClr val="008000"/>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err="1" smtClean="0">
                <a:solidFill>
                  <a:schemeClr val="bg1"/>
                </a:solidFill>
                <a:effectLst>
                  <a:outerShdw blurRad="38100" dist="38100" dir="2700000" algn="tl">
                    <a:srgbClr val="000000">
                      <a:alpha val="43137"/>
                    </a:srgbClr>
                  </a:outerShdw>
                </a:effectLst>
              </a:rPr>
              <a:t>Review</a:t>
            </a:r>
            <a:r>
              <a:rPr lang="fr-BE" altLang="en-US" sz="900" b="1" dirty="0" smtClean="0">
                <a:solidFill>
                  <a:schemeClr val="bg1"/>
                </a:solidFill>
                <a:effectLst>
                  <a:outerShdw blurRad="38100" dist="38100" dir="2700000" algn="tl">
                    <a:srgbClr val="000000">
                      <a:alpha val="43137"/>
                    </a:srgbClr>
                  </a:outerShdw>
                </a:effectLst>
              </a:rPr>
              <a:t> </a:t>
            </a:r>
            <a:r>
              <a:rPr lang="fr-BE" altLang="en-US" sz="900" dirty="0" smtClean="0">
                <a:solidFill>
                  <a:schemeClr val="bg1"/>
                </a:solidFill>
                <a:effectLst>
                  <a:outerShdw blurRad="38100" dist="38100" dir="2700000" algn="tl">
                    <a:srgbClr val="000000">
                      <a:alpha val="43137"/>
                    </a:srgbClr>
                  </a:outerShdw>
                </a:effectLst>
              </a:rPr>
              <a:t>the  </a:t>
            </a:r>
            <a:r>
              <a:rPr lang="fr-BE" altLang="en-US" sz="900" dirty="0" err="1">
                <a:solidFill>
                  <a:schemeClr val="bg1"/>
                </a:solidFill>
                <a:effectLst>
                  <a:outerShdw blurRad="38100" dist="38100" dir="2700000" algn="tl">
                    <a:srgbClr val="000000">
                      <a:alpha val="43137"/>
                    </a:srgbClr>
                  </a:outerShdw>
                </a:effectLst>
              </a:rPr>
              <a:t>r</a:t>
            </a:r>
            <a:r>
              <a:rPr lang="fr-BE" altLang="en-US" sz="900" dirty="0" err="1" smtClean="0">
                <a:solidFill>
                  <a:schemeClr val="bg1"/>
                </a:solidFill>
                <a:effectLst>
                  <a:outerShdw blurRad="38100" dist="38100" dir="2700000" algn="tl">
                    <a:srgbClr val="000000">
                      <a:alpha val="43137"/>
                    </a:srgbClr>
                  </a:outerShdw>
                </a:effectLst>
              </a:rPr>
              <a:t>equest</a:t>
            </a:r>
            <a:endParaRPr lang="en-GB" altLang="en-US" sz="900" dirty="0">
              <a:solidFill>
                <a:schemeClr val="bg1"/>
              </a:solidFill>
              <a:effectLst>
                <a:outerShdw blurRad="38100" dist="38100" dir="2700000" algn="tl">
                  <a:srgbClr val="000000">
                    <a:alpha val="43137"/>
                  </a:srgbClr>
                </a:outerShdw>
              </a:effectLst>
            </a:endParaRPr>
          </a:p>
        </p:txBody>
      </p:sp>
      <p:sp>
        <p:nvSpPr>
          <p:cNvPr id="5" name="Rectangle 10"/>
          <p:cNvSpPr>
            <a:spLocks noChangeArrowheads="1"/>
          </p:cNvSpPr>
          <p:nvPr/>
        </p:nvSpPr>
        <p:spPr bwMode="auto">
          <a:xfrm>
            <a:off x="4668837" y="4001950"/>
            <a:ext cx="1059799" cy="520700"/>
          </a:xfrm>
          <a:prstGeom prst="rect">
            <a:avLst/>
          </a:prstGeom>
          <a:solidFill>
            <a:schemeClr val="accent1">
              <a:alpha val="70979"/>
            </a:schemeClr>
          </a:solidFill>
          <a:ln w="22225" algn="ctr">
            <a:solidFill>
              <a:srgbClr val="3166CF"/>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err="1">
                <a:solidFill>
                  <a:schemeClr val="bg1"/>
                </a:solidFill>
                <a:effectLst>
                  <a:outerShdw blurRad="38100" dist="38100" dir="2700000" algn="tl">
                    <a:srgbClr val="000000">
                      <a:alpha val="43137"/>
                    </a:srgbClr>
                  </a:outerShdw>
                </a:effectLst>
              </a:rPr>
              <a:t>Admissibility</a:t>
            </a:r>
            <a:r>
              <a:rPr lang="fr-BE" altLang="en-US" sz="900" b="1" dirty="0">
                <a:solidFill>
                  <a:schemeClr val="bg1"/>
                </a:solidFill>
                <a:effectLst>
                  <a:outerShdw blurRad="38100" dist="38100" dir="2700000" algn="tl">
                    <a:srgbClr val="000000">
                      <a:alpha val="43137"/>
                    </a:srgbClr>
                  </a:outerShdw>
                </a:effectLst>
              </a:rPr>
              <a:t> Check</a:t>
            </a:r>
            <a:endParaRPr lang="en-GB" altLang="en-US" sz="900" b="1" dirty="0">
              <a:solidFill>
                <a:schemeClr val="bg1"/>
              </a:solidFill>
              <a:effectLst>
                <a:outerShdw blurRad="38100" dist="38100" dir="2700000" algn="tl">
                  <a:srgbClr val="000000">
                    <a:alpha val="43137"/>
                  </a:srgbClr>
                </a:outerShdw>
              </a:effectLst>
            </a:endParaRPr>
          </a:p>
        </p:txBody>
      </p:sp>
      <p:sp>
        <p:nvSpPr>
          <p:cNvPr id="6" name="Rectangle 11"/>
          <p:cNvSpPr>
            <a:spLocks noChangeArrowheads="1"/>
          </p:cNvSpPr>
          <p:nvPr/>
        </p:nvSpPr>
        <p:spPr bwMode="auto">
          <a:xfrm>
            <a:off x="6108699" y="4000362"/>
            <a:ext cx="982663" cy="520700"/>
          </a:xfrm>
          <a:prstGeom prst="rect">
            <a:avLst/>
          </a:prstGeom>
          <a:solidFill>
            <a:schemeClr val="accent1">
              <a:alpha val="70979"/>
            </a:schemeClr>
          </a:solidFill>
          <a:ln w="22225" algn="ctr">
            <a:solidFill>
              <a:srgbClr val="3166CF"/>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err="1" smtClean="0">
                <a:solidFill>
                  <a:schemeClr val="bg1"/>
                </a:solidFill>
                <a:effectLst>
                  <a:outerShdw blurRad="38100" dist="38100" dir="2700000" algn="tl">
                    <a:srgbClr val="000000">
                      <a:alpha val="43137"/>
                    </a:srgbClr>
                  </a:outerShdw>
                </a:effectLst>
              </a:rPr>
              <a:t>Assessment</a:t>
            </a:r>
            <a:endParaRPr lang="en-GB" altLang="en-US" sz="900" b="1" dirty="0">
              <a:solidFill>
                <a:schemeClr val="bg1"/>
              </a:solidFill>
              <a:effectLst>
                <a:outerShdw blurRad="38100" dist="38100" dir="2700000" algn="tl">
                  <a:srgbClr val="000000">
                    <a:alpha val="43137"/>
                  </a:srgbClr>
                </a:outerShdw>
              </a:effectLst>
            </a:endParaRPr>
          </a:p>
        </p:txBody>
      </p:sp>
      <p:sp>
        <p:nvSpPr>
          <p:cNvPr id="7" name="Right Arrow 6"/>
          <p:cNvSpPr/>
          <p:nvPr/>
        </p:nvSpPr>
        <p:spPr bwMode="auto">
          <a:xfrm>
            <a:off x="1287537" y="2708216"/>
            <a:ext cx="685165" cy="431800"/>
          </a:xfrm>
          <a:prstGeom prst="rightArrow">
            <a:avLst/>
          </a:prstGeom>
          <a:ln/>
        </p:spPr>
        <p:style>
          <a:lnRef idx="2">
            <a:schemeClr val="accent2"/>
          </a:lnRef>
          <a:fillRef idx="1">
            <a:schemeClr val="lt1"/>
          </a:fillRef>
          <a:effectRef idx="0">
            <a:schemeClr val="accent2"/>
          </a:effectRef>
          <a:fontRef idx="minor">
            <a:schemeClr val="dk1"/>
          </a:fontRef>
        </p:style>
        <p:txBody>
          <a:bodyPr anchor="ctr"/>
          <a:lstStyle/>
          <a:p>
            <a:pPr marL="3175" algn="ctr">
              <a:defRPr/>
            </a:pPr>
            <a:r>
              <a:rPr lang="fr-BE" sz="1050" dirty="0">
                <a:solidFill>
                  <a:schemeClr val="bg1"/>
                </a:solidFill>
                <a:cs typeface="+mn-cs"/>
              </a:rPr>
              <a:t>Lock</a:t>
            </a:r>
            <a:endParaRPr lang="en-GB" sz="1050" dirty="0">
              <a:solidFill>
                <a:schemeClr val="bg1"/>
              </a:solidFill>
              <a:cs typeface="+mn-cs"/>
            </a:endParaRPr>
          </a:p>
        </p:txBody>
      </p:sp>
      <p:sp>
        <p:nvSpPr>
          <p:cNvPr id="8" name="Right Arrow 7"/>
          <p:cNvSpPr/>
          <p:nvPr/>
        </p:nvSpPr>
        <p:spPr bwMode="auto">
          <a:xfrm rot="16200000">
            <a:off x="734036" y="3366434"/>
            <a:ext cx="647700" cy="431800"/>
          </a:xfrm>
          <a:prstGeom prst="rightArrow">
            <a:avLst/>
          </a:prstGeom>
          <a:ln/>
        </p:spPr>
        <p:style>
          <a:lnRef idx="2">
            <a:schemeClr val="accent2"/>
          </a:lnRef>
          <a:fillRef idx="1">
            <a:schemeClr val="lt1"/>
          </a:fillRef>
          <a:effectRef idx="0">
            <a:schemeClr val="accent2"/>
          </a:effectRef>
          <a:fontRef idx="minor">
            <a:schemeClr val="dk1"/>
          </a:fontRef>
        </p:style>
        <p:txBody>
          <a:bodyPr anchor="ctr"/>
          <a:lstStyle/>
          <a:p>
            <a:pPr marL="3175">
              <a:defRPr/>
            </a:pPr>
            <a:endParaRPr lang="en-GB" sz="700" dirty="0">
              <a:cs typeface="+mn-cs"/>
            </a:endParaRPr>
          </a:p>
        </p:txBody>
      </p:sp>
      <p:sp>
        <p:nvSpPr>
          <p:cNvPr id="9" name="Right Arrow 8"/>
          <p:cNvSpPr/>
          <p:nvPr/>
        </p:nvSpPr>
        <p:spPr bwMode="auto">
          <a:xfrm rot="5400000">
            <a:off x="142081" y="3356632"/>
            <a:ext cx="647700" cy="433387"/>
          </a:xfrm>
          <a:prstGeom prst="rightArrow">
            <a:avLst/>
          </a:prstGeom>
          <a:ln/>
        </p:spPr>
        <p:style>
          <a:lnRef idx="2">
            <a:schemeClr val="accent2"/>
          </a:lnRef>
          <a:fillRef idx="1">
            <a:schemeClr val="lt1"/>
          </a:fillRef>
          <a:effectRef idx="0">
            <a:schemeClr val="accent2"/>
          </a:effectRef>
          <a:fontRef idx="minor">
            <a:schemeClr val="dk1"/>
          </a:fontRef>
        </p:style>
        <p:txBody>
          <a:bodyPr anchor="ctr"/>
          <a:lstStyle/>
          <a:p>
            <a:pPr marL="3175">
              <a:defRPr/>
            </a:pPr>
            <a:endParaRPr lang="en-GB" sz="1050" dirty="0">
              <a:cs typeface="+mn-cs"/>
            </a:endParaRPr>
          </a:p>
        </p:txBody>
      </p:sp>
      <p:cxnSp>
        <p:nvCxnSpPr>
          <p:cNvPr id="10" name="Elbow Connector 17"/>
          <p:cNvCxnSpPr>
            <a:cxnSpLocks noChangeShapeType="1"/>
            <a:stCxn id="4" idx="0"/>
            <a:endCxn id="3" idx="0"/>
          </p:cNvCxnSpPr>
          <p:nvPr/>
        </p:nvCxnSpPr>
        <p:spPr bwMode="auto">
          <a:xfrm rot="16200000" flipV="1">
            <a:off x="1604962" y="1784212"/>
            <a:ext cx="12700" cy="1727200"/>
          </a:xfrm>
          <a:prstGeom prst="bentConnector3">
            <a:avLst>
              <a:gd name="adj1" fmla="val 1800000"/>
            </a:avLst>
          </a:prstGeom>
          <a:noFill/>
          <a:ln w="190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olded Corner 10"/>
          <p:cNvSpPr/>
          <p:nvPr/>
        </p:nvSpPr>
        <p:spPr bwMode="auto">
          <a:xfrm>
            <a:off x="8097836" y="3894000"/>
            <a:ext cx="1046164" cy="709612"/>
          </a:xfrm>
          <a:prstGeom prst="foldedCorner">
            <a:avLst/>
          </a:prstGeom>
          <a:ln/>
        </p:spPr>
        <p:style>
          <a:lnRef idx="1">
            <a:schemeClr val="accent2"/>
          </a:lnRef>
          <a:fillRef idx="2">
            <a:schemeClr val="accent2"/>
          </a:fillRef>
          <a:effectRef idx="1">
            <a:schemeClr val="accent2"/>
          </a:effectRef>
          <a:fontRef idx="minor">
            <a:schemeClr val="dk1"/>
          </a:fontRef>
        </p:style>
        <p:txBody>
          <a:bodyPr anchor="ctr"/>
          <a:lstStyle/>
          <a:p>
            <a:pPr marL="3175" algn="ctr">
              <a:defRPr/>
            </a:pPr>
            <a:endParaRPr lang="fr-BE" sz="1000" dirty="0" smtClean="0">
              <a:solidFill>
                <a:schemeClr val="tx1"/>
              </a:solidFill>
              <a:effectLst>
                <a:outerShdw blurRad="38100" dist="38100" dir="2700000" algn="tl">
                  <a:srgbClr val="000000">
                    <a:alpha val="43137"/>
                  </a:srgbClr>
                </a:outerShdw>
              </a:effectLst>
              <a:cs typeface="+mn-cs"/>
            </a:endParaRPr>
          </a:p>
          <a:p>
            <a:pPr marL="3175" algn="ctr">
              <a:defRPr/>
            </a:pPr>
            <a:r>
              <a:rPr lang="fr-BE" sz="900" b="1" dirty="0" err="1" smtClean="0">
                <a:solidFill>
                  <a:srgbClr val="FF0000"/>
                </a:solidFill>
                <a:cs typeface="+mn-cs"/>
              </a:rPr>
              <a:t>Signed</a:t>
            </a:r>
            <a:r>
              <a:rPr lang="fr-BE" sz="900" b="1" dirty="0" smtClean="0">
                <a:solidFill>
                  <a:srgbClr val="FF0000"/>
                </a:solidFill>
                <a:cs typeface="+mn-cs"/>
              </a:rPr>
              <a:t> </a:t>
            </a:r>
            <a:r>
              <a:rPr lang="fr-BE" sz="900" b="1" dirty="0" err="1">
                <a:solidFill>
                  <a:srgbClr val="FF0000"/>
                </a:solidFill>
                <a:cs typeface="+mn-cs"/>
              </a:rPr>
              <a:t>A</a:t>
            </a:r>
            <a:r>
              <a:rPr lang="fr-BE" sz="900" b="1" dirty="0" err="1" smtClean="0">
                <a:solidFill>
                  <a:srgbClr val="FF0000"/>
                </a:solidFill>
                <a:cs typeface="+mn-cs"/>
              </a:rPr>
              <a:t>mendment</a:t>
            </a:r>
            <a:endParaRPr lang="en-GB" sz="900" b="1" dirty="0">
              <a:solidFill>
                <a:srgbClr val="FF0000"/>
              </a:solidFill>
              <a:cs typeface="+mn-cs"/>
            </a:endParaRPr>
          </a:p>
        </p:txBody>
      </p:sp>
      <p:sp>
        <p:nvSpPr>
          <p:cNvPr id="12" name="Right Arrow 11"/>
          <p:cNvSpPr/>
          <p:nvPr/>
        </p:nvSpPr>
        <p:spPr bwMode="auto">
          <a:xfrm>
            <a:off x="7212012" y="3839599"/>
            <a:ext cx="781566" cy="896569"/>
          </a:xfrm>
          <a:prstGeom prst="rightArrow">
            <a:avLst/>
          </a:prstGeom>
          <a:solidFill>
            <a:srgbClr val="99CCFF"/>
          </a:solidFill>
          <a:ln>
            <a:solidFill>
              <a:schemeClr val="accent1">
                <a:lumMod val="50000"/>
              </a:schemeClr>
            </a:solidFill>
          </a:ln>
          <a:effectLst>
            <a:outerShdw blurRad="50800" dist="38100" dir="2700000" algn="tl" rotWithShape="0">
              <a:prstClr val="black">
                <a:alpha val="40000"/>
              </a:prstClr>
            </a:outerShdw>
          </a:effectLst>
        </p:spPr>
        <p:txBody>
          <a:bodyPr anchor="ctr"/>
          <a:lstStyle/>
          <a:p>
            <a:pPr marL="3175" algn="ctr">
              <a:defRPr/>
            </a:pPr>
            <a:r>
              <a:rPr lang="fr-BE" sz="900" b="1" dirty="0">
                <a:solidFill>
                  <a:schemeClr val="accent2"/>
                </a:solidFill>
                <a:effectLst>
                  <a:outerShdw blurRad="38100" dist="38100" dir="2700000" algn="tl">
                    <a:srgbClr val="000000">
                      <a:alpha val="43137"/>
                    </a:srgbClr>
                  </a:outerShdw>
                </a:effectLst>
                <a:cs typeface="+mn-cs"/>
              </a:rPr>
              <a:t>Visas </a:t>
            </a:r>
            <a:endParaRPr lang="fr-BE" sz="900" b="1" dirty="0" smtClean="0">
              <a:solidFill>
                <a:schemeClr val="accent2"/>
              </a:solidFill>
              <a:effectLst>
                <a:outerShdw blurRad="38100" dist="38100" dir="2700000" algn="tl">
                  <a:srgbClr val="000000">
                    <a:alpha val="43137"/>
                  </a:srgbClr>
                </a:outerShdw>
              </a:effectLst>
              <a:cs typeface="+mn-cs"/>
            </a:endParaRPr>
          </a:p>
          <a:p>
            <a:pPr marL="3175" algn="ctr">
              <a:defRPr/>
            </a:pPr>
            <a:r>
              <a:rPr lang="fr-BE" sz="900" b="1" dirty="0" smtClean="0">
                <a:solidFill>
                  <a:schemeClr val="accent2"/>
                </a:solidFill>
                <a:effectLst>
                  <a:outerShdw blurRad="38100" dist="38100" dir="2700000" algn="tl">
                    <a:srgbClr val="000000">
                      <a:alpha val="43137"/>
                    </a:srgbClr>
                  </a:outerShdw>
                </a:effectLst>
                <a:cs typeface="+mn-cs"/>
              </a:rPr>
              <a:t>+ </a:t>
            </a:r>
          </a:p>
          <a:p>
            <a:pPr marL="3175" algn="ctr">
              <a:defRPr/>
            </a:pPr>
            <a:r>
              <a:rPr lang="en-IE" sz="900" b="1" dirty="0" smtClean="0">
                <a:solidFill>
                  <a:schemeClr val="accent2"/>
                </a:solidFill>
                <a:effectLst>
                  <a:outerShdw blurRad="38100" dist="38100" dir="2700000" algn="tl">
                    <a:srgbClr val="000000">
                      <a:alpha val="43137"/>
                    </a:srgbClr>
                  </a:outerShdw>
                </a:effectLst>
                <a:cs typeface="+mn-cs"/>
              </a:rPr>
              <a:t>Sign</a:t>
            </a:r>
            <a:endParaRPr lang="en-IE" sz="900" b="1" dirty="0">
              <a:solidFill>
                <a:schemeClr val="accent2"/>
              </a:solidFill>
              <a:effectLst>
                <a:outerShdw blurRad="38100" dist="38100" dir="2700000" algn="tl">
                  <a:srgbClr val="000000">
                    <a:alpha val="43137"/>
                  </a:srgbClr>
                </a:outerShdw>
              </a:effectLst>
              <a:cs typeface="+mn-cs"/>
            </a:endParaRPr>
          </a:p>
        </p:txBody>
      </p:sp>
      <p:sp>
        <p:nvSpPr>
          <p:cNvPr id="13" name="Rectangle 37"/>
          <p:cNvSpPr>
            <a:spLocks noChangeArrowheads="1"/>
          </p:cNvSpPr>
          <p:nvPr/>
        </p:nvSpPr>
        <p:spPr bwMode="auto">
          <a:xfrm>
            <a:off x="3228974" y="4951275"/>
            <a:ext cx="981075" cy="520700"/>
          </a:xfrm>
          <a:prstGeom prst="rect">
            <a:avLst/>
          </a:prstGeom>
          <a:solidFill>
            <a:schemeClr val="accent1">
              <a:alpha val="70979"/>
            </a:schemeClr>
          </a:solidFill>
          <a:ln w="22225" algn="ctr">
            <a:solidFill>
              <a:srgbClr val="3166CF"/>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err="1">
                <a:solidFill>
                  <a:schemeClr val="bg1"/>
                </a:solidFill>
                <a:effectLst>
                  <a:outerShdw blurRad="38100" dist="38100" dir="2700000" algn="tl">
                    <a:srgbClr val="000000">
                      <a:alpha val="43137"/>
                    </a:srgbClr>
                  </a:outerShdw>
                </a:effectLst>
              </a:rPr>
              <a:t>Receive</a:t>
            </a:r>
            <a:r>
              <a:rPr lang="fr-BE" altLang="en-US" sz="900" b="1" dirty="0">
                <a:solidFill>
                  <a:schemeClr val="bg1"/>
                </a:solidFill>
                <a:effectLst>
                  <a:outerShdw blurRad="38100" dist="38100" dir="2700000" algn="tl">
                    <a:srgbClr val="000000">
                      <a:alpha val="43137"/>
                    </a:srgbClr>
                  </a:outerShdw>
                </a:effectLst>
              </a:rPr>
              <a:t> Documents</a:t>
            </a:r>
            <a:endParaRPr lang="en-GB" altLang="en-US" sz="900" b="1" dirty="0">
              <a:solidFill>
                <a:schemeClr val="bg1"/>
              </a:solidFill>
              <a:effectLst>
                <a:outerShdw blurRad="38100" dist="38100" dir="2700000" algn="tl">
                  <a:srgbClr val="000000">
                    <a:alpha val="43137"/>
                  </a:srgbClr>
                </a:outerShdw>
              </a:effectLst>
            </a:endParaRPr>
          </a:p>
        </p:txBody>
      </p:sp>
      <p:cxnSp>
        <p:nvCxnSpPr>
          <p:cNvPr id="14" name="Elbow Connector 38"/>
          <p:cNvCxnSpPr>
            <a:cxnSpLocks noChangeShapeType="1"/>
            <a:stCxn id="5" idx="3"/>
            <a:endCxn id="6" idx="1"/>
          </p:cNvCxnSpPr>
          <p:nvPr/>
        </p:nvCxnSpPr>
        <p:spPr bwMode="auto">
          <a:xfrm flipV="1">
            <a:off x="5728636" y="4260712"/>
            <a:ext cx="380063" cy="1588"/>
          </a:xfrm>
          <a:prstGeom prst="bentConnector3">
            <a:avLst>
              <a:gd name="adj1" fmla="val 50000"/>
            </a:avLst>
          </a:prstGeom>
          <a:noFill/>
          <a:ln w="19050" algn="ctr">
            <a:solidFill>
              <a:srgbClr val="3166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71"/>
          <p:cNvSpPr>
            <a:spLocks noChangeArrowheads="1"/>
          </p:cNvSpPr>
          <p:nvPr/>
        </p:nvSpPr>
        <p:spPr bwMode="auto">
          <a:xfrm>
            <a:off x="782636" y="272565"/>
            <a:ext cx="1595437" cy="557560"/>
          </a:xfrm>
          <a:prstGeom prst="rect">
            <a:avLst/>
          </a:prstGeom>
          <a:solidFill>
            <a:srgbClr val="92D050">
              <a:alpha val="70979"/>
            </a:srgbClr>
          </a:solidFill>
          <a:ln w="22225" algn="ctr">
            <a:solidFill>
              <a:srgbClr val="008000"/>
            </a:solidFill>
            <a:round/>
            <a:headEnd/>
            <a:tailEnd/>
          </a:ln>
        </p:spPr>
        <p:txBody>
          <a:bodyPr anchor="ctr"/>
          <a:lstStyle/>
          <a:p>
            <a:pPr marL="3175" algn="ctr">
              <a:defRPr/>
            </a:pPr>
            <a:r>
              <a:rPr lang="fr-BE" sz="1600" dirty="0" smtClean="0">
                <a:solidFill>
                  <a:schemeClr val="bg1"/>
                </a:solidFill>
                <a:effectLst>
                  <a:outerShdw blurRad="38100" dist="38100" dir="2700000" algn="tl">
                    <a:srgbClr val="000000">
                      <a:alpha val="43137"/>
                    </a:srgbClr>
                  </a:outerShdw>
                </a:effectLst>
                <a:latin typeface="Stencil" panose="040409050D0802020404" pitchFamily="82" charset="0"/>
                <a:cs typeface="+mn-cs"/>
              </a:rPr>
              <a:t>CONSORTIUM</a:t>
            </a:r>
            <a:endParaRPr lang="en-GB" sz="1600" dirty="0">
              <a:solidFill>
                <a:schemeClr val="bg1"/>
              </a:solidFill>
              <a:effectLst>
                <a:outerShdw blurRad="38100" dist="38100" dir="2700000" algn="tl">
                  <a:srgbClr val="000000">
                    <a:alpha val="43137"/>
                  </a:srgbClr>
                </a:outerShdw>
              </a:effectLst>
              <a:latin typeface="Stencil" panose="040409050D0802020404" pitchFamily="82" charset="0"/>
              <a:cs typeface="+mn-cs"/>
            </a:endParaRPr>
          </a:p>
        </p:txBody>
      </p:sp>
      <p:sp>
        <p:nvSpPr>
          <p:cNvPr id="16" name="Rectangle 72"/>
          <p:cNvSpPr>
            <a:spLocks noChangeArrowheads="1"/>
          </p:cNvSpPr>
          <p:nvPr/>
        </p:nvSpPr>
        <p:spPr bwMode="auto">
          <a:xfrm>
            <a:off x="6237128" y="272565"/>
            <a:ext cx="1595437" cy="557560"/>
          </a:xfrm>
          <a:prstGeom prst="rect">
            <a:avLst/>
          </a:prstGeom>
          <a:solidFill>
            <a:schemeClr val="accent1">
              <a:alpha val="70979"/>
            </a:schemeClr>
          </a:solidFill>
          <a:ln w="22225" algn="ctr">
            <a:solidFill>
              <a:srgbClr val="3166CF"/>
            </a:solidFill>
            <a:round/>
            <a:headEnd/>
            <a:tailEnd/>
          </a:ln>
        </p:spPr>
        <p:txBody>
          <a:bodyPr anchor="ctr"/>
          <a:lstStyle/>
          <a:p>
            <a:pPr marL="3175" algn="ctr">
              <a:defRPr/>
            </a:pPr>
            <a:r>
              <a:rPr lang="fr-BE" sz="1600" dirty="0" smtClean="0">
                <a:solidFill>
                  <a:schemeClr val="bg1"/>
                </a:solidFill>
                <a:effectLst>
                  <a:outerShdw blurRad="38100" dist="38100" dir="2700000" algn="tl">
                    <a:srgbClr val="000000">
                      <a:alpha val="43137"/>
                    </a:srgbClr>
                  </a:outerShdw>
                </a:effectLst>
                <a:latin typeface="Stencil" panose="040409050D0802020404" pitchFamily="82" charset="0"/>
                <a:cs typeface="+mn-cs"/>
              </a:rPr>
              <a:t>EC </a:t>
            </a:r>
            <a:r>
              <a:rPr lang="fr-BE" sz="1600" dirty="0">
                <a:solidFill>
                  <a:schemeClr val="bg1"/>
                </a:solidFill>
                <a:effectLst>
                  <a:outerShdw blurRad="38100" dist="38100" dir="2700000" algn="tl">
                    <a:srgbClr val="000000">
                      <a:alpha val="43137"/>
                    </a:srgbClr>
                  </a:outerShdw>
                </a:effectLst>
                <a:latin typeface="Stencil" panose="040409050D0802020404" pitchFamily="82" charset="0"/>
                <a:cs typeface="+mn-cs"/>
              </a:rPr>
              <a:t>OFFICERS</a:t>
            </a:r>
            <a:endParaRPr lang="en-GB" sz="1600" dirty="0">
              <a:solidFill>
                <a:schemeClr val="bg1"/>
              </a:solidFill>
              <a:effectLst>
                <a:outerShdw blurRad="38100" dist="38100" dir="2700000" algn="tl">
                  <a:srgbClr val="000000">
                    <a:alpha val="43137"/>
                  </a:srgbClr>
                </a:outerShdw>
              </a:effectLst>
              <a:latin typeface="Stencil" panose="040409050D0802020404" pitchFamily="82" charset="0"/>
              <a:cs typeface="+mn-cs"/>
            </a:endParaRPr>
          </a:p>
        </p:txBody>
      </p:sp>
      <p:grpSp>
        <p:nvGrpSpPr>
          <p:cNvPr id="17" name="Group 44"/>
          <p:cNvGrpSpPr>
            <a:grpSpLocks/>
          </p:cNvGrpSpPr>
          <p:nvPr/>
        </p:nvGrpSpPr>
        <p:grpSpPr bwMode="auto">
          <a:xfrm>
            <a:off x="6407133" y="3124061"/>
            <a:ext cx="260949" cy="237755"/>
            <a:chOff x="434302" y="1934624"/>
            <a:chExt cx="264869" cy="240790"/>
          </a:xfrm>
        </p:grpSpPr>
        <p:sp>
          <p:nvSpPr>
            <p:cNvPr id="18" name="Oval 17"/>
            <p:cNvSpPr/>
            <p:nvPr/>
          </p:nvSpPr>
          <p:spPr bwMode="auto">
            <a:xfrm>
              <a:off x="434302" y="1934624"/>
              <a:ext cx="264869" cy="240790"/>
            </a:xfrm>
            <a:prstGeom prst="ellipse">
              <a:avLst/>
            </a:prstGeom>
            <a:solidFill>
              <a:schemeClr val="accent6">
                <a:lumMod val="20000"/>
                <a:lumOff val="80000"/>
                <a:alpha val="58000"/>
              </a:schemeClr>
            </a:solidFill>
            <a:ln w="15875">
              <a:solidFill>
                <a:schemeClr val="accent6">
                  <a:lumMod val="60000"/>
                  <a:lumOff val="40000"/>
                </a:schemeClr>
              </a:solidFill>
            </a:ln>
            <a:effectLst/>
            <a:extLst/>
          </p:spPr>
          <p:txBody>
            <a:bodyPr anchor="ctr"/>
            <a:lstStyle/>
            <a:p>
              <a:pPr marL="3175">
                <a:defRPr/>
              </a:pPr>
              <a:endParaRPr lang="en-GB">
                <a:cs typeface="+mn-cs"/>
              </a:endParaRPr>
            </a:p>
          </p:txBody>
        </p:sp>
        <p:cxnSp>
          <p:nvCxnSpPr>
            <p:cNvPr id="19" name="Straight Connector 18"/>
            <p:cNvCxnSpPr>
              <a:endCxn id="18" idx="7"/>
            </p:cNvCxnSpPr>
            <p:nvPr/>
          </p:nvCxnSpPr>
          <p:spPr bwMode="auto">
            <a:xfrm flipV="1">
              <a:off x="566736" y="1969354"/>
              <a:ext cx="92936" cy="85665"/>
            </a:xfrm>
            <a:prstGeom prst="line">
              <a:avLst/>
            </a:prstGeom>
            <a:noFill/>
            <a:ln w="952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flipV="1">
              <a:off x="522592" y="2013344"/>
              <a:ext cx="46468" cy="41675"/>
            </a:xfrm>
            <a:prstGeom prst="line">
              <a:avLst/>
            </a:prstGeom>
            <a:noFill/>
            <a:ln w="952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55"/>
          <p:cNvGrpSpPr>
            <a:grpSpLocks/>
          </p:cNvGrpSpPr>
          <p:nvPr/>
        </p:nvGrpSpPr>
        <p:grpSpPr bwMode="auto">
          <a:xfrm>
            <a:off x="4029074" y="4517887"/>
            <a:ext cx="180975" cy="163513"/>
            <a:chOff x="434302" y="1934624"/>
            <a:chExt cx="264869" cy="240790"/>
          </a:xfrm>
        </p:grpSpPr>
        <p:sp>
          <p:nvSpPr>
            <p:cNvPr id="22" name="Oval 21"/>
            <p:cNvSpPr/>
            <p:nvPr/>
          </p:nvSpPr>
          <p:spPr bwMode="auto">
            <a:xfrm>
              <a:off x="434302" y="1934624"/>
              <a:ext cx="264869" cy="240790"/>
            </a:xfrm>
            <a:prstGeom prst="ellipse">
              <a:avLst/>
            </a:prstGeom>
            <a:solidFill>
              <a:schemeClr val="accent6">
                <a:lumMod val="20000"/>
                <a:lumOff val="80000"/>
                <a:alpha val="58000"/>
              </a:schemeClr>
            </a:solidFill>
            <a:ln w="15875">
              <a:solidFill>
                <a:schemeClr val="accent6">
                  <a:lumMod val="60000"/>
                  <a:lumOff val="40000"/>
                </a:schemeClr>
              </a:solidFill>
            </a:ln>
            <a:effectLst/>
            <a:extLst/>
          </p:spPr>
          <p:txBody>
            <a:bodyPr anchor="ctr"/>
            <a:lstStyle/>
            <a:p>
              <a:pPr marL="3175">
                <a:defRPr/>
              </a:pPr>
              <a:endParaRPr lang="en-GB">
                <a:cs typeface="+mn-cs"/>
              </a:endParaRPr>
            </a:p>
          </p:txBody>
        </p:sp>
        <p:cxnSp>
          <p:nvCxnSpPr>
            <p:cNvPr id="23" name="Straight Connector 22"/>
            <p:cNvCxnSpPr>
              <a:endCxn id="22" idx="7"/>
            </p:cNvCxnSpPr>
            <p:nvPr/>
          </p:nvCxnSpPr>
          <p:spPr bwMode="auto">
            <a:xfrm flipV="1">
              <a:off x="566737" y="1969691"/>
              <a:ext cx="92936" cy="86496"/>
            </a:xfrm>
            <a:prstGeom prst="line">
              <a:avLst/>
            </a:prstGeom>
            <a:noFill/>
            <a:ln w="952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flipV="1">
              <a:off x="522592" y="2011771"/>
              <a:ext cx="46468" cy="44417"/>
            </a:xfrm>
            <a:prstGeom prst="line">
              <a:avLst/>
            </a:prstGeom>
            <a:noFill/>
            <a:ln w="9525"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37"/>
          <p:cNvSpPr>
            <a:spLocks noChangeArrowheads="1"/>
          </p:cNvSpPr>
          <p:nvPr/>
        </p:nvSpPr>
        <p:spPr bwMode="auto">
          <a:xfrm>
            <a:off x="4668837" y="4949687"/>
            <a:ext cx="981075" cy="520700"/>
          </a:xfrm>
          <a:prstGeom prst="rect">
            <a:avLst/>
          </a:prstGeom>
          <a:solidFill>
            <a:schemeClr val="accent1">
              <a:alpha val="70979"/>
            </a:schemeClr>
          </a:solidFill>
          <a:ln w="22225" algn="ctr">
            <a:solidFill>
              <a:srgbClr val="3166CF"/>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err="1" smtClean="0">
                <a:solidFill>
                  <a:schemeClr val="bg1"/>
                </a:solidFill>
                <a:effectLst>
                  <a:outerShdw blurRad="38100" dist="38100" dir="2700000" algn="tl">
                    <a:srgbClr val="000000">
                      <a:alpha val="43137"/>
                    </a:srgbClr>
                  </a:outerShdw>
                </a:effectLst>
              </a:rPr>
              <a:t>Ask</a:t>
            </a:r>
            <a:r>
              <a:rPr lang="fr-BE" altLang="en-US" sz="900" b="1" dirty="0" smtClean="0">
                <a:solidFill>
                  <a:schemeClr val="bg1"/>
                </a:solidFill>
                <a:effectLst>
                  <a:outerShdw blurRad="38100" dist="38100" dir="2700000" algn="tl">
                    <a:srgbClr val="000000">
                      <a:alpha val="43137"/>
                    </a:srgbClr>
                  </a:outerShdw>
                </a:effectLst>
              </a:rPr>
              <a:t> for </a:t>
            </a:r>
            <a:r>
              <a:rPr lang="fr-BE" altLang="en-US" sz="900" b="1" dirty="0" err="1" smtClean="0">
                <a:solidFill>
                  <a:schemeClr val="bg1"/>
                </a:solidFill>
                <a:effectLst>
                  <a:outerShdw blurRad="38100" dist="38100" dir="2700000" algn="tl">
                    <a:srgbClr val="000000">
                      <a:alpha val="43137"/>
                    </a:srgbClr>
                  </a:outerShdw>
                </a:effectLst>
              </a:rPr>
              <a:t>additional</a:t>
            </a:r>
            <a:r>
              <a:rPr lang="fr-BE" altLang="en-US" sz="900" b="1" dirty="0" smtClean="0">
                <a:solidFill>
                  <a:schemeClr val="bg1"/>
                </a:solidFill>
                <a:effectLst>
                  <a:outerShdw blurRad="38100" dist="38100" dir="2700000" algn="tl">
                    <a:srgbClr val="000000">
                      <a:alpha val="43137"/>
                    </a:srgbClr>
                  </a:outerShdw>
                </a:effectLst>
              </a:rPr>
              <a:t> information</a:t>
            </a:r>
            <a:endParaRPr lang="en-GB" altLang="en-US" sz="900" b="1" dirty="0">
              <a:solidFill>
                <a:schemeClr val="bg1"/>
              </a:solidFill>
              <a:effectLst>
                <a:outerShdw blurRad="38100" dist="38100" dir="2700000" algn="tl">
                  <a:srgbClr val="000000">
                    <a:alpha val="43137"/>
                  </a:srgbClr>
                </a:outerShdw>
              </a:effectLst>
            </a:endParaRPr>
          </a:p>
        </p:txBody>
      </p:sp>
      <p:cxnSp>
        <p:nvCxnSpPr>
          <p:cNvPr id="26" name="Elbow Connector 38"/>
          <p:cNvCxnSpPr>
            <a:cxnSpLocks noChangeShapeType="1"/>
            <a:stCxn id="5" idx="2"/>
            <a:endCxn id="25" idx="0"/>
          </p:cNvCxnSpPr>
          <p:nvPr/>
        </p:nvCxnSpPr>
        <p:spPr bwMode="auto">
          <a:xfrm rot="5400000">
            <a:off x="4965538" y="4716487"/>
            <a:ext cx="427037" cy="39362"/>
          </a:xfrm>
          <a:prstGeom prst="bentConnector3">
            <a:avLst>
              <a:gd name="adj1" fmla="val 50000"/>
            </a:avLst>
          </a:prstGeom>
          <a:noFill/>
          <a:ln w="19050" algn="ctr">
            <a:solidFill>
              <a:srgbClr val="3166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Down Arrow 26"/>
          <p:cNvSpPr/>
          <p:nvPr/>
        </p:nvSpPr>
        <p:spPr bwMode="auto">
          <a:xfrm rot="18293871">
            <a:off x="3619920" y="2631142"/>
            <a:ext cx="479037" cy="1749069"/>
          </a:xfrm>
          <a:prstGeom prst="downArrow">
            <a:avLst/>
          </a:prstGeom>
          <a:gradFill>
            <a:gsLst>
              <a:gs pos="0">
                <a:srgbClr val="00B050"/>
              </a:gs>
              <a:gs pos="50000">
                <a:schemeClr val="accent1">
                  <a:shade val="67500"/>
                  <a:satMod val="115000"/>
                </a:schemeClr>
              </a:gs>
              <a:gs pos="100000">
                <a:srgbClr val="00B0F0"/>
              </a:gs>
            </a:gsLst>
            <a:lin ang="5400000" scaled="0"/>
          </a:gradFill>
          <a:ln>
            <a:noFill/>
          </a:ln>
          <a:effectLst>
            <a:outerShdw blurRad="50800" dist="38100" dir="2700000" algn="tl" rotWithShape="0">
              <a:prstClr val="black">
                <a:alpha val="40000"/>
              </a:prstClr>
            </a:outerShdw>
          </a:effectLst>
          <a:extLst/>
        </p:spPr>
        <p:txBody>
          <a:bodyPr anchor="ctr"/>
          <a:lstStyle/>
          <a:p>
            <a:pPr marL="3175">
              <a:defRPr/>
            </a:pPr>
            <a:endParaRPr lang="en-GB">
              <a:cs typeface="+mn-cs"/>
            </a:endParaRPr>
          </a:p>
        </p:txBody>
      </p:sp>
      <p:sp>
        <p:nvSpPr>
          <p:cNvPr id="28" name="TextBox 83"/>
          <p:cNvSpPr txBox="1">
            <a:spLocks noChangeArrowheads="1"/>
          </p:cNvSpPr>
          <p:nvPr/>
        </p:nvSpPr>
        <p:spPr bwMode="auto">
          <a:xfrm rot="2094058">
            <a:off x="3079094" y="3023853"/>
            <a:ext cx="1792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000" b="1" i="0" dirty="0" err="1"/>
              <a:t>Submit</a:t>
            </a:r>
            <a:r>
              <a:rPr lang="fr-BE" altLang="en-US" sz="1000" b="1" i="0" dirty="0"/>
              <a:t> </a:t>
            </a:r>
            <a:r>
              <a:rPr lang="fr-BE" altLang="en-US" sz="1000" b="1" i="0" dirty="0" err="1"/>
              <a:t>request</a:t>
            </a:r>
            <a:r>
              <a:rPr lang="fr-BE" altLang="en-US" sz="1000" b="1" i="0" dirty="0"/>
              <a:t> to </a:t>
            </a:r>
            <a:r>
              <a:rPr lang="fr-BE" altLang="en-US" sz="1000" b="1" i="0" dirty="0" smtClean="0"/>
              <a:t>EU </a:t>
            </a:r>
            <a:r>
              <a:rPr lang="fr-BE" altLang="en-US" sz="1000" b="1" i="0" dirty="0"/>
              <a:t>Services</a:t>
            </a:r>
            <a:r>
              <a:rPr lang="fr-BE" altLang="en-US" sz="1000" i="0" dirty="0"/>
              <a:t> (signature)</a:t>
            </a:r>
            <a:endParaRPr lang="en-GB" altLang="en-US" sz="1000" i="0" dirty="0"/>
          </a:p>
        </p:txBody>
      </p:sp>
      <p:sp>
        <p:nvSpPr>
          <p:cNvPr id="29" name="TextBox 84"/>
          <p:cNvSpPr txBox="1">
            <a:spLocks noChangeArrowheads="1"/>
          </p:cNvSpPr>
          <p:nvPr/>
        </p:nvSpPr>
        <p:spPr bwMode="auto">
          <a:xfrm>
            <a:off x="6213931" y="3352250"/>
            <a:ext cx="769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000" b="1" i="0" dirty="0">
                <a:solidFill>
                  <a:schemeClr val="accent2"/>
                </a:solidFill>
                <a:effectLst>
                  <a:outerShdw blurRad="38100" dist="38100" dir="2700000" algn="tl">
                    <a:srgbClr val="000000">
                      <a:alpha val="43137"/>
                    </a:srgbClr>
                  </a:outerShdw>
                </a:effectLst>
              </a:rPr>
              <a:t>45 </a:t>
            </a:r>
            <a:r>
              <a:rPr lang="fr-BE" altLang="en-US" sz="1000" b="1" i="0" dirty="0" err="1">
                <a:solidFill>
                  <a:schemeClr val="accent2"/>
                </a:solidFill>
                <a:effectLst>
                  <a:outerShdw blurRad="38100" dist="38100" dir="2700000" algn="tl">
                    <a:srgbClr val="000000">
                      <a:alpha val="43137"/>
                    </a:srgbClr>
                  </a:outerShdw>
                </a:effectLst>
              </a:rPr>
              <a:t>days</a:t>
            </a:r>
            <a:r>
              <a:rPr lang="fr-BE" altLang="en-US" sz="1000" b="1" i="0" dirty="0">
                <a:solidFill>
                  <a:schemeClr val="accent2"/>
                </a:solidFill>
                <a:effectLst>
                  <a:outerShdw blurRad="38100" dist="38100" dir="2700000" algn="tl">
                    <a:srgbClr val="000000">
                      <a:alpha val="43137"/>
                    </a:srgbClr>
                  </a:outerShdw>
                </a:effectLst>
              </a:rPr>
              <a:t> </a:t>
            </a:r>
            <a:r>
              <a:rPr lang="fr-BE" altLang="en-US" sz="1000" b="1" i="0" dirty="0" err="1">
                <a:solidFill>
                  <a:schemeClr val="accent2"/>
                </a:solidFill>
                <a:effectLst>
                  <a:outerShdw blurRad="38100" dist="38100" dir="2700000" algn="tl">
                    <a:srgbClr val="000000">
                      <a:alpha val="43137"/>
                    </a:srgbClr>
                  </a:outerShdw>
                </a:effectLst>
              </a:rPr>
              <a:t>clock</a:t>
            </a:r>
            <a:endParaRPr lang="en-GB" altLang="en-US" sz="1000" b="1" i="0" dirty="0">
              <a:solidFill>
                <a:schemeClr val="accent2"/>
              </a:solidFill>
              <a:effectLst>
                <a:outerShdw blurRad="38100" dist="38100" dir="2700000" algn="tl">
                  <a:srgbClr val="000000">
                    <a:alpha val="43137"/>
                  </a:srgbClr>
                </a:outerShdw>
              </a:effectLst>
            </a:endParaRPr>
          </a:p>
        </p:txBody>
      </p:sp>
      <p:sp>
        <p:nvSpPr>
          <p:cNvPr id="30" name="TextBox 39"/>
          <p:cNvSpPr txBox="1">
            <a:spLocks noChangeArrowheads="1"/>
          </p:cNvSpPr>
          <p:nvPr/>
        </p:nvSpPr>
        <p:spPr bwMode="auto">
          <a:xfrm>
            <a:off x="4103687" y="4476612"/>
            <a:ext cx="61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800" b="1" i="0" dirty="0">
                <a:solidFill>
                  <a:schemeClr val="accent2"/>
                </a:solidFill>
                <a:effectLst>
                  <a:outerShdw blurRad="38100" dist="38100" dir="2700000" algn="tl">
                    <a:srgbClr val="000000">
                      <a:alpha val="43137"/>
                    </a:srgbClr>
                  </a:outerShdw>
                </a:effectLst>
              </a:rPr>
              <a:t>Reset 45 </a:t>
            </a:r>
            <a:r>
              <a:rPr lang="fr-BE" altLang="en-US" sz="800" b="1" i="0" dirty="0" err="1">
                <a:solidFill>
                  <a:schemeClr val="accent2"/>
                </a:solidFill>
                <a:effectLst>
                  <a:outerShdw blurRad="38100" dist="38100" dir="2700000" algn="tl">
                    <a:srgbClr val="000000">
                      <a:alpha val="43137"/>
                    </a:srgbClr>
                  </a:outerShdw>
                </a:effectLst>
              </a:rPr>
              <a:t>days</a:t>
            </a:r>
            <a:endParaRPr lang="en-GB" altLang="en-US" sz="800" b="1" i="0" dirty="0">
              <a:solidFill>
                <a:schemeClr val="accent2"/>
              </a:solidFill>
              <a:effectLst>
                <a:outerShdw blurRad="38100" dist="38100" dir="2700000" algn="tl">
                  <a:srgbClr val="000000">
                    <a:alpha val="43137"/>
                  </a:srgbClr>
                </a:outerShdw>
              </a:effectLst>
            </a:endParaRPr>
          </a:p>
        </p:txBody>
      </p:sp>
      <p:sp>
        <p:nvSpPr>
          <p:cNvPr id="31" name="Rounded Rectangle 3"/>
          <p:cNvSpPr>
            <a:spLocks noChangeArrowheads="1"/>
          </p:cNvSpPr>
          <p:nvPr/>
        </p:nvSpPr>
        <p:spPr bwMode="auto">
          <a:xfrm>
            <a:off x="103187" y="2246175"/>
            <a:ext cx="2954337" cy="3398056"/>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i="0"/>
          </a:p>
        </p:txBody>
      </p:sp>
      <p:sp>
        <p:nvSpPr>
          <p:cNvPr id="32" name="Rectangle 5"/>
          <p:cNvSpPr>
            <a:spLocks noChangeArrowheads="1"/>
          </p:cNvSpPr>
          <p:nvPr/>
        </p:nvSpPr>
        <p:spPr bwMode="auto">
          <a:xfrm>
            <a:off x="1122362" y="1277800"/>
            <a:ext cx="981075" cy="520700"/>
          </a:xfrm>
          <a:prstGeom prst="rect">
            <a:avLst/>
          </a:prstGeom>
          <a:solidFill>
            <a:srgbClr val="92D050">
              <a:alpha val="70979"/>
            </a:srgbClr>
          </a:solidFill>
          <a:ln w="22225" algn="ctr">
            <a:solidFill>
              <a:srgbClr val="008000"/>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a:solidFill>
                  <a:schemeClr val="bg1"/>
                </a:solidFill>
                <a:effectLst>
                  <a:outerShdw blurRad="38100" dist="38100" dir="2700000" algn="tl">
                    <a:srgbClr val="000000">
                      <a:alpha val="43137"/>
                    </a:srgbClr>
                  </a:outerShdw>
                </a:effectLst>
              </a:rPr>
              <a:t>Cancel </a:t>
            </a:r>
            <a:endParaRPr lang="fr-BE" altLang="en-US" sz="900" b="1" dirty="0" smtClean="0">
              <a:solidFill>
                <a:schemeClr val="bg1"/>
              </a:solidFill>
              <a:effectLst>
                <a:outerShdw blurRad="38100" dist="38100" dir="2700000" algn="tl">
                  <a:srgbClr val="000000">
                    <a:alpha val="43137"/>
                  </a:srgbClr>
                </a:outerShdw>
              </a:effectLst>
            </a:endParaRPr>
          </a:p>
          <a:p>
            <a:pPr marL="3175" algn="ctr">
              <a:defRPr/>
            </a:pPr>
            <a:r>
              <a:rPr lang="fr-BE" altLang="en-US" sz="900" dirty="0">
                <a:solidFill>
                  <a:schemeClr val="bg1"/>
                </a:solidFill>
                <a:effectLst>
                  <a:outerShdw blurRad="38100" dist="38100" dir="2700000" algn="tl">
                    <a:srgbClr val="000000">
                      <a:alpha val="43137"/>
                    </a:srgbClr>
                  </a:outerShdw>
                </a:effectLst>
              </a:rPr>
              <a:t>t</a:t>
            </a:r>
            <a:r>
              <a:rPr lang="fr-BE" altLang="en-US" sz="900" dirty="0" smtClean="0">
                <a:solidFill>
                  <a:schemeClr val="bg1"/>
                </a:solidFill>
                <a:effectLst>
                  <a:outerShdw blurRad="38100" dist="38100" dir="2700000" algn="tl">
                    <a:srgbClr val="000000">
                      <a:alpha val="43137"/>
                    </a:srgbClr>
                  </a:outerShdw>
                </a:effectLst>
              </a:rPr>
              <a:t>he</a:t>
            </a:r>
          </a:p>
          <a:p>
            <a:pPr marL="3175" algn="ctr">
              <a:defRPr/>
            </a:pPr>
            <a:r>
              <a:rPr lang="fr-BE" altLang="en-US" sz="900" dirty="0" err="1" smtClean="0">
                <a:solidFill>
                  <a:schemeClr val="bg1"/>
                </a:solidFill>
                <a:effectLst>
                  <a:outerShdw blurRad="38100" dist="38100" dir="2700000" algn="tl">
                    <a:srgbClr val="000000">
                      <a:alpha val="43137"/>
                    </a:srgbClr>
                  </a:outerShdw>
                </a:effectLst>
              </a:rPr>
              <a:t>amendment</a:t>
            </a:r>
            <a:endParaRPr lang="en-GB" altLang="en-US" sz="900" dirty="0">
              <a:solidFill>
                <a:schemeClr val="bg1"/>
              </a:solidFill>
              <a:effectLst>
                <a:outerShdw blurRad="38100" dist="38100" dir="2700000" algn="tl">
                  <a:srgbClr val="000000">
                    <a:alpha val="43137"/>
                  </a:srgbClr>
                </a:outerShdw>
              </a:effectLst>
            </a:endParaRPr>
          </a:p>
        </p:txBody>
      </p:sp>
      <p:sp>
        <p:nvSpPr>
          <p:cNvPr id="33" name="Rectangle 5"/>
          <p:cNvSpPr>
            <a:spLocks noChangeArrowheads="1"/>
          </p:cNvSpPr>
          <p:nvPr/>
        </p:nvSpPr>
        <p:spPr bwMode="auto">
          <a:xfrm>
            <a:off x="6053772" y="2043769"/>
            <a:ext cx="981075" cy="520700"/>
          </a:xfrm>
          <a:prstGeom prst="rect">
            <a:avLst/>
          </a:prstGeom>
          <a:solidFill>
            <a:srgbClr val="92D050">
              <a:alpha val="70979"/>
            </a:srgbClr>
          </a:solidFill>
          <a:ln w="22225" algn="ctr">
            <a:solidFill>
              <a:srgbClr val="008000"/>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err="1" smtClean="0">
                <a:solidFill>
                  <a:schemeClr val="bg1"/>
                </a:solidFill>
                <a:effectLst>
                  <a:outerShdw blurRad="38100" dist="38100" dir="2700000" algn="tl">
                    <a:srgbClr val="000000">
                      <a:alpha val="43137"/>
                    </a:srgbClr>
                  </a:outerShdw>
                </a:effectLst>
              </a:rPr>
              <a:t>Withdraw</a:t>
            </a:r>
            <a:endParaRPr lang="fr-BE" altLang="en-US" sz="900" b="1" dirty="0" smtClean="0">
              <a:solidFill>
                <a:schemeClr val="bg1"/>
              </a:solidFill>
              <a:effectLst>
                <a:outerShdw blurRad="38100" dist="38100" dir="2700000" algn="tl">
                  <a:srgbClr val="000000">
                    <a:alpha val="43137"/>
                  </a:srgbClr>
                </a:outerShdw>
              </a:effectLst>
            </a:endParaRPr>
          </a:p>
          <a:p>
            <a:pPr marL="3175" algn="ctr">
              <a:defRPr/>
            </a:pPr>
            <a:r>
              <a:rPr lang="fr-BE" altLang="en-US" sz="900" dirty="0">
                <a:solidFill>
                  <a:schemeClr val="bg1"/>
                </a:solidFill>
                <a:effectLst>
                  <a:outerShdw blurRad="38100" dist="38100" dir="2700000" algn="tl">
                    <a:srgbClr val="000000">
                      <a:alpha val="43137"/>
                    </a:srgbClr>
                  </a:outerShdw>
                </a:effectLst>
              </a:rPr>
              <a:t>t</a:t>
            </a:r>
            <a:r>
              <a:rPr lang="fr-BE" altLang="en-US" sz="900" dirty="0" smtClean="0">
                <a:solidFill>
                  <a:schemeClr val="bg1"/>
                </a:solidFill>
                <a:effectLst>
                  <a:outerShdw blurRad="38100" dist="38100" dir="2700000" algn="tl">
                    <a:srgbClr val="000000">
                      <a:alpha val="43137"/>
                    </a:srgbClr>
                  </a:outerShdw>
                </a:effectLst>
              </a:rPr>
              <a:t>he </a:t>
            </a:r>
            <a:endParaRPr lang="fr-BE" altLang="en-US" sz="900" dirty="0">
              <a:solidFill>
                <a:schemeClr val="bg1"/>
              </a:solidFill>
              <a:effectLst>
                <a:outerShdw blurRad="38100" dist="38100" dir="2700000" algn="tl">
                  <a:srgbClr val="000000">
                    <a:alpha val="43137"/>
                  </a:srgbClr>
                </a:outerShdw>
              </a:effectLst>
            </a:endParaRPr>
          </a:p>
          <a:p>
            <a:pPr marL="3175" algn="ctr">
              <a:defRPr/>
            </a:pPr>
            <a:r>
              <a:rPr lang="fr-BE" altLang="en-US" sz="900" dirty="0" err="1">
                <a:solidFill>
                  <a:schemeClr val="bg1"/>
                </a:solidFill>
                <a:effectLst>
                  <a:outerShdw blurRad="38100" dist="38100" dir="2700000" algn="tl">
                    <a:srgbClr val="000000">
                      <a:alpha val="43137"/>
                    </a:srgbClr>
                  </a:outerShdw>
                </a:effectLst>
              </a:rPr>
              <a:t>amendment</a:t>
            </a:r>
            <a:endParaRPr lang="en-GB" altLang="en-US" sz="900" dirty="0">
              <a:solidFill>
                <a:schemeClr val="bg1"/>
              </a:solidFill>
              <a:effectLst>
                <a:outerShdw blurRad="38100" dist="38100" dir="2700000" algn="tl">
                  <a:srgbClr val="000000">
                    <a:alpha val="43137"/>
                  </a:srgbClr>
                </a:outerShdw>
              </a:effectLst>
            </a:endParaRPr>
          </a:p>
        </p:txBody>
      </p:sp>
      <p:sp>
        <p:nvSpPr>
          <p:cNvPr id="34" name="Right Arrow 33"/>
          <p:cNvSpPr/>
          <p:nvPr/>
        </p:nvSpPr>
        <p:spPr bwMode="auto">
          <a:xfrm rot="16200000">
            <a:off x="1430337" y="1819137"/>
            <a:ext cx="363538" cy="433387"/>
          </a:xfrm>
          <a:prstGeom prst="rightArrow">
            <a:avLst/>
          </a:prstGeom>
          <a:ln/>
        </p:spPr>
        <p:style>
          <a:lnRef idx="2">
            <a:schemeClr val="accent2"/>
          </a:lnRef>
          <a:fillRef idx="1">
            <a:schemeClr val="lt1"/>
          </a:fillRef>
          <a:effectRef idx="0">
            <a:schemeClr val="accent2"/>
          </a:effectRef>
          <a:fontRef idx="minor">
            <a:schemeClr val="dk1"/>
          </a:fontRef>
        </p:style>
        <p:txBody>
          <a:bodyPr anchor="ctr"/>
          <a:lstStyle/>
          <a:p>
            <a:pPr marL="3175">
              <a:defRPr/>
            </a:pPr>
            <a:endParaRPr lang="en-GB" sz="1050" dirty="0">
              <a:cs typeface="+mn-cs"/>
            </a:endParaRPr>
          </a:p>
        </p:txBody>
      </p:sp>
      <p:sp>
        <p:nvSpPr>
          <p:cNvPr id="35" name="Right Arrow 34"/>
          <p:cNvSpPr/>
          <p:nvPr/>
        </p:nvSpPr>
        <p:spPr bwMode="auto">
          <a:xfrm rot="16200000">
            <a:off x="6361747" y="2614474"/>
            <a:ext cx="365125" cy="431800"/>
          </a:xfrm>
          <a:prstGeom prst="rightArrow">
            <a:avLst/>
          </a:prstGeom>
          <a:solidFill>
            <a:srgbClr val="92D050"/>
          </a:solidFill>
          <a:ln>
            <a:solidFill>
              <a:srgbClr val="00B050"/>
            </a:solidFill>
          </a:ln>
          <a:effectLst>
            <a:outerShdw blurRad="50800" dist="38100" dir="2700000" algn="tl" rotWithShape="0">
              <a:prstClr val="black">
                <a:alpha val="40000"/>
              </a:prstClr>
            </a:outerShdw>
          </a:effectLst>
        </p:spPr>
        <p:txBody>
          <a:bodyPr anchor="ctr"/>
          <a:lstStyle/>
          <a:p>
            <a:pPr marL="3175">
              <a:defRPr/>
            </a:pPr>
            <a:endParaRPr lang="en-GB" sz="1050" dirty="0">
              <a:cs typeface="+mn-cs"/>
            </a:endParaRPr>
          </a:p>
        </p:txBody>
      </p:sp>
      <p:sp>
        <p:nvSpPr>
          <p:cNvPr id="36" name="Left Bracket 35"/>
          <p:cNvSpPr/>
          <p:nvPr/>
        </p:nvSpPr>
        <p:spPr bwMode="auto">
          <a:xfrm rot="5400000">
            <a:off x="6807724" y="1594774"/>
            <a:ext cx="80169" cy="4357945"/>
          </a:xfrm>
          <a:prstGeom prst="leftBracket">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7" name="Rectangle 5"/>
          <p:cNvSpPr>
            <a:spLocks noChangeArrowheads="1"/>
          </p:cNvSpPr>
          <p:nvPr/>
        </p:nvSpPr>
        <p:spPr bwMode="auto">
          <a:xfrm>
            <a:off x="4668833" y="5803919"/>
            <a:ext cx="1145784" cy="520700"/>
          </a:xfrm>
          <a:prstGeom prst="rect">
            <a:avLst/>
          </a:prstGeom>
          <a:solidFill>
            <a:srgbClr val="92D050">
              <a:alpha val="70979"/>
            </a:srgbClr>
          </a:solidFill>
          <a:ln w="22225" algn="ctr">
            <a:solidFill>
              <a:srgbClr val="008000"/>
            </a:solidFill>
            <a:round/>
            <a:headEnd/>
            <a:tailEnd/>
          </a:ln>
          <a:effectLst>
            <a:outerShdw blurRad="50800" dist="38100" dir="2700000" algn="tl" rotWithShape="0">
              <a:prstClr val="black">
                <a:alpha val="40000"/>
              </a:prstClr>
            </a:outerShdw>
          </a:effectLst>
        </p:spPr>
        <p:txBody>
          <a:bodyPr anchor="ctr"/>
          <a:lstStyle/>
          <a:p>
            <a:pPr marL="3175" algn="ctr">
              <a:defRPr/>
            </a:pPr>
            <a:r>
              <a:rPr lang="fr-BE" altLang="en-US" sz="900" b="1" dirty="0" err="1" smtClean="0">
                <a:solidFill>
                  <a:schemeClr val="bg1"/>
                </a:solidFill>
                <a:effectLst>
                  <a:outerShdw blurRad="38100" dist="38100" dir="2700000" algn="tl">
                    <a:srgbClr val="000000">
                      <a:alpha val="43137"/>
                    </a:srgbClr>
                  </a:outerShdw>
                </a:effectLst>
              </a:rPr>
              <a:t>Upload</a:t>
            </a:r>
            <a:r>
              <a:rPr lang="fr-BE" altLang="en-US" sz="900" b="1" dirty="0" smtClean="0">
                <a:solidFill>
                  <a:schemeClr val="bg1"/>
                </a:solidFill>
                <a:effectLst>
                  <a:outerShdw blurRad="38100" dist="38100" dir="2700000" algn="tl">
                    <a:srgbClr val="000000">
                      <a:alpha val="43137"/>
                    </a:srgbClr>
                  </a:outerShdw>
                </a:effectLst>
              </a:rPr>
              <a:t>/</a:t>
            </a:r>
            <a:r>
              <a:rPr lang="fr-BE" altLang="en-US" sz="900" b="1" dirty="0" err="1" smtClean="0">
                <a:solidFill>
                  <a:schemeClr val="bg1"/>
                </a:solidFill>
                <a:effectLst>
                  <a:outerShdw blurRad="38100" dist="38100" dir="2700000" algn="tl">
                    <a:srgbClr val="000000">
                      <a:alpha val="43137"/>
                    </a:srgbClr>
                  </a:outerShdw>
                </a:effectLst>
              </a:rPr>
              <a:t>Send</a:t>
            </a:r>
            <a:r>
              <a:rPr lang="fr-BE" altLang="en-US" sz="900" b="1" dirty="0" smtClean="0">
                <a:solidFill>
                  <a:schemeClr val="bg1"/>
                </a:solidFill>
                <a:effectLst>
                  <a:outerShdw blurRad="38100" dist="38100" dir="2700000" algn="tl">
                    <a:srgbClr val="000000">
                      <a:alpha val="43137"/>
                    </a:srgbClr>
                  </a:outerShdw>
                </a:effectLst>
              </a:rPr>
              <a:t> documents</a:t>
            </a:r>
            <a:endParaRPr lang="en-GB" altLang="en-US" sz="900" b="1" dirty="0">
              <a:solidFill>
                <a:schemeClr val="bg1"/>
              </a:solidFill>
              <a:effectLst>
                <a:outerShdw blurRad="38100" dist="38100" dir="2700000" algn="tl">
                  <a:srgbClr val="000000">
                    <a:alpha val="43137"/>
                  </a:srgbClr>
                </a:outerShdw>
              </a:effectLst>
            </a:endParaRPr>
          </a:p>
        </p:txBody>
      </p:sp>
      <p:cxnSp>
        <p:nvCxnSpPr>
          <p:cNvPr id="38" name="Elbow Connector 38"/>
          <p:cNvCxnSpPr>
            <a:cxnSpLocks noChangeShapeType="1"/>
          </p:cNvCxnSpPr>
          <p:nvPr/>
        </p:nvCxnSpPr>
        <p:spPr bwMode="auto">
          <a:xfrm rot="16200000" flipH="1">
            <a:off x="5014948" y="5633594"/>
            <a:ext cx="325305" cy="2066"/>
          </a:xfrm>
          <a:prstGeom prst="bentConnector3">
            <a:avLst>
              <a:gd name="adj1" fmla="val 50000"/>
            </a:avLst>
          </a:prstGeom>
          <a:noFill/>
          <a:ln w="19050" algn="ctr">
            <a:solidFill>
              <a:srgbClr val="3166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p:nvPr/>
        </p:nvCxnSpPr>
        <p:spPr bwMode="auto">
          <a:xfrm flipH="1" flipV="1">
            <a:off x="3889424" y="5476974"/>
            <a:ext cx="747065" cy="620390"/>
          </a:xfrm>
          <a:prstGeom prst="straightConnector1">
            <a:avLst/>
          </a:prstGeom>
          <a:noFill/>
          <a:ln w="38100" cap="flat" cmpd="sng" algn="ctr">
            <a:solidFill>
              <a:srgbClr val="68A13D"/>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xplosion 1 39"/>
          <p:cNvSpPr/>
          <p:nvPr/>
        </p:nvSpPr>
        <p:spPr>
          <a:xfrm>
            <a:off x="6409199" y="4629380"/>
            <a:ext cx="2401983" cy="1622716"/>
          </a:xfrm>
          <a:prstGeom prst="irregularSeal1">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000" b="1" dirty="0" smtClean="0">
                <a:solidFill>
                  <a:srgbClr val="FFFF00"/>
                </a:solidFill>
              </a:rPr>
              <a:t>Warning</a:t>
            </a:r>
            <a:r>
              <a:rPr lang="fr-BE" sz="1000" b="0" dirty="0" smtClean="0">
                <a:solidFill>
                  <a:srgbClr val="FFFF00"/>
                </a:solidFill>
              </a:rPr>
              <a:t>: the PO </a:t>
            </a:r>
            <a:r>
              <a:rPr lang="fr-BE" sz="1000" b="0" dirty="0" err="1" smtClean="0">
                <a:solidFill>
                  <a:srgbClr val="FFFF00"/>
                </a:solidFill>
              </a:rPr>
              <a:t>cannot</a:t>
            </a:r>
            <a:r>
              <a:rPr lang="fr-BE" sz="1000" b="0" dirty="0" smtClean="0">
                <a:solidFill>
                  <a:srgbClr val="FFFF00"/>
                </a:solidFill>
              </a:rPr>
              <a:t> change the </a:t>
            </a:r>
            <a:r>
              <a:rPr lang="fr-BE" sz="1000" b="0" dirty="0" err="1" smtClean="0">
                <a:solidFill>
                  <a:srgbClr val="FFFF00"/>
                </a:solidFill>
              </a:rPr>
              <a:t>amendment</a:t>
            </a:r>
            <a:r>
              <a:rPr lang="fr-BE" sz="1000" b="0" dirty="0" smtClean="0">
                <a:solidFill>
                  <a:srgbClr val="FFFF00"/>
                </a:solidFill>
              </a:rPr>
              <a:t>  at </a:t>
            </a:r>
            <a:r>
              <a:rPr lang="fr-BE" sz="1000" b="0" dirty="0" err="1" smtClean="0">
                <a:solidFill>
                  <a:srgbClr val="FFFF00"/>
                </a:solidFill>
              </a:rPr>
              <a:t>this</a:t>
            </a:r>
            <a:r>
              <a:rPr lang="fr-BE" sz="1000" b="0" dirty="0" smtClean="0">
                <a:solidFill>
                  <a:srgbClr val="FFFF00"/>
                </a:solidFill>
              </a:rPr>
              <a:t> stage!</a:t>
            </a:r>
            <a:endParaRPr lang="fr-BE" sz="1000" b="0" dirty="0">
              <a:solidFill>
                <a:srgbClr val="FFFF00"/>
              </a:solidFill>
            </a:endParaRPr>
          </a:p>
        </p:txBody>
      </p:sp>
      <p:pic>
        <p:nvPicPr>
          <p:cNvPr id="41" name="Picture 15" descr="u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62946" y="4433892"/>
            <a:ext cx="452494" cy="30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3"/>
          <p:cNvSpPr>
            <a:spLocks noChangeArrowheads="1"/>
          </p:cNvSpPr>
          <p:nvPr/>
        </p:nvSpPr>
        <p:spPr bwMode="auto">
          <a:xfrm>
            <a:off x="225423" y="4077760"/>
            <a:ext cx="1316038" cy="860517"/>
          </a:xfrm>
          <a:prstGeom prst="rect">
            <a:avLst/>
          </a:prstGeom>
          <a:solidFill>
            <a:srgbClr val="92D050">
              <a:alpha val="70979"/>
            </a:srgbClr>
          </a:solidFill>
          <a:ln w="22225" algn="ctr">
            <a:solidFill>
              <a:srgbClr val="008000"/>
            </a:solidFill>
            <a:round/>
            <a:headEnd/>
            <a:tailEnd/>
          </a:ln>
          <a:effectLst>
            <a:glow rad="228600">
              <a:srgbClr val="FF0000">
                <a:alpha val="40000"/>
              </a:srgbClr>
            </a:glow>
            <a:innerShdw blurRad="63500" dist="50800" dir="16200000">
              <a:prstClr val="black">
                <a:alpha val="50000"/>
              </a:prstClr>
            </a:innerShdw>
          </a:effectLst>
        </p:spPr>
        <p:txBody>
          <a:bodyPr anchor="ctr"/>
          <a:lstStyle/>
          <a:p>
            <a:pPr marL="3175" algn="ctr">
              <a:defRPr/>
            </a:pPr>
            <a:r>
              <a:rPr lang="fr-BE" altLang="en-US" sz="900" b="1" dirty="0" smtClean="0">
                <a:solidFill>
                  <a:srgbClr val="FF0000"/>
                </a:solidFill>
                <a:effectLst>
                  <a:outerShdw blurRad="38100" dist="38100" dir="2700000" algn="tl">
                    <a:srgbClr val="000000">
                      <a:alpha val="43137"/>
                    </a:srgbClr>
                  </a:outerShdw>
                </a:effectLst>
              </a:rPr>
              <a:t>REMINDER:</a:t>
            </a:r>
          </a:p>
          <a:p>
            <a:pPr marL="3175" algn="ctr">
              <a:defRPr/>
            </a:pPr>
            <a:r>
              <a:rPr lang="fr-BE" altLang="en-US" sz="900" b="1" dirty="0" smtClean="0">
                <a:solidFill>
                  <a:schemeClr val="bg1"/>
                </a:solidFill>
                <a:effectLst>
                  <a:outerShdw blurRad="38100" dist="38100" dir="2700000" algn="tl">
                    <a:srgbClr val="000000">
                      <a:alpha val="43137"/>
                    </a:srgbClr>
                  </a:outerShdw>
                </a:effectLst>
              </a:rPr>
              <a:t>ALWAYS CONSULT </a:t>
            </a:r>
          </a:p>
          <a:p>
            <a:pPr marL="3175" algn="ctr">
              <a:defRPr/>
            </a:pPr>
            <a:r>
              <a:rPr lang="fr-BE" altLang="en-US" sz="900" b="1" dirty="0">
                <a:solidFill>
                  <a:schemeClr val="bg1"/>
                </a:solidFill>
                <a:effectLst>
                  <a:outerShdw blurRad="38100" dist="38100" dir="2700000" algn="tl">
                    <a:srgbClr val="000000">
                      <a:alpha val="43137"/>
                    </a:srgbClr>
                  </a:outerShdw>
                </a:effectLst>
              </a:rPr>
              <a:t>t</a:t>
            </a:r>
            <a:r>
              <a:rPr lang="fr-BE" altLang="en-US" sz="900" b="1" dirty="0" smtClean="0">
                <a:solidFill>
                  <a:schemeClr val="bg1"/>
                </a:solidFill>
                <a:effectLst>
                  <a:outerShdw blurRad="38100" dist="38100" dir="2700000" algn="tl">
                    <a:srgbClr val="000000">
                      <a:alpha val="43137"/>
                    </a:srgbClr>
                  </a:outerShdw>
                </a:effectLst>
              </a:rPr>
              <a:t>he</a:t>
            </a:r>
          </a:p>
          <a:p>
            <a:pPr marL="3175" algn="ctr">
              <a:defRPr/>
            </a:pPr>
            <a:r>
              <a:rPr lang="fr-BE" altLang="en-US" sz="900" b="1" dirty="0" smtClean="0">
                <a:solidFill>
                  <a:schemeClr val="bg1"/>
                </a:solidFill>
                <a:effectLst>
                  <a:outerShdw blurRad="38100" dist="38100" dir="2700000" algn="tl">
                    <a:srgbClr val="000000">
                      <a:alpha val="43137"/>
                    </a:srgbClr>
                  </a:outerShdw>
                </a:effectLst>
              </a:rPr>
              <a:t>Project </a:t>
            </a:r>
            <a:r>
              <a:rPr lang="fr-BE" altLang="en-US" sz="900" b="1" dirty="0" err="1" smtClean="0">
                <a:solidFill>
                  <a:schemeClr val="bg1"/>
                </a:solidFill>
                <a:effectLst>
                  <a:outerShdw blurRad="38100" dist="38100" dir="2700000" algn="tl">
                    <a:srgbClr val="000000">
                      <a:alpha val="43137"/>
                    </a:srgbClr>
                  </a:outerShdw>
                </a:effectLst>
              </a:rPr>
              <a:t>Officer</a:t>
            </a:r>
            <a:r>
              <a:rPr lang="fr-BE" altLang="en-US" sz="900" b="1" dirty="0" smtClean="0">
                <a:solidFill>
                  <a:schemeClr val="bg1"/>
                </a:solidFill>
                <a:effectLst>
                  <a:outerShdw blurRad="38100" dist="38100" dir="2700000" algn="tl">
                    <a:srgbClr val="000000">
                      <a:alpha val="43137"/>
                    </a:srgbClr>
                  </a:outerShdw>
                </a:effectLst>
              </a:rPr>
              <a:t> </a:t>
            </a:r>
            <a:endParaRPr lang="en-GB" altLang="en-US" sz="900" b="1" dirty="0">
              <a:solidFill>
                <a:schemeClr val="bg1"/>
              </a:solidFill>
            </a:endParaRPr>
          </a:p>
        </p:txBody>
      </p:sp>
      <p:sp>
        <p:nvSpPr>
          <p:cNvPr id="43" name="Right Arrow 42"/>
          <p:cNvSpPr/>
          <p:nvPr/>
        </p:nvSpPr>
        <p:spPr>
          <a:xfrm>
            <a:off x="5649912" y="5082100"/>
            <a:ext cx="757221" cy="277318"/>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Tree>
    <p:extLst>
      <p:ext uri="{BB962C8B-B14F-4D97-AF65-F5344CB8AC3E}">
        <p14:creationId xmlns:p14="http://schemas.microsoft.com/office/powerpoint/2010/main" val="3609905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09" y="1181447"/>
            <a:ext cx="6734556" cy="5404104"/>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ight Arrow 8"/>
          <p:cNvSpPr/>
          <p:nvPr/>
        </p:nvSpPr>
        <p:spPr bwMode="auto">
          <a:xfrm rot="7302973">
            <a:off x="7372008" y="5302487"/>
            <a:ext cx="864665" cy="475665"/>
          </a:xfrm>
          <a:prstGeom prst="rightArrow">
            <a:avLst/>
          </a:prstGeom>
          <a:solidFill>
            <a:srgbClr val="FF0000"/>
          </a:solidFill>
          <a:ln/>
          <a:extLst/>
        </p:spPr>
        <p:style>
          <a:lnRef idx="0">
            <a:schemeClr val="accent1"/>
          </a:lnRef>
          <a:fillRef idx="3">
            <a:schemeClr val="accent1"/>
          </a:fillRef>
          <a:effectRef idx="3">
            <a:schemeClr val="accent1"/>
          </a:effectRef>
          <a:fontRef idx="minor">
            <a:schemeClr val="lt1"/>
          </a:fontRef>
        </p:style>
        <p:txBody>
          <a:bodyPr anchor="ctr"/>
          <a:lstStyle/>
          <a:p>
            <a:pPr marL="3175">
              <a:defRPr/>
            </a:pPr>
            <a:endParaRPr lang="en-GB">
              <a:solidFill>
                <a:srgbClr val="0F5494"/>
              </a:solidFill>
            </a:endParaRPr>
          </a:p>
        </p:txBody>
      </p:sp>
      <p:sp>
        <p:nvSpPr>
          <p:cNvPr id="10" name="Rectangle 2"/>
          <p:cNvSpPr txBox="1">
            <a:spLocks noChangeArrowheads="1"/>
          </p:cNvSpPr>
          <p:nvPr/>
        </p:nvSpPr>
        <p:spPr bwMode="auto">
          <a:xfrm>
            <a:off x="250825" y="188913"/>
            <a:ext cx="34194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F5494"/>
                </a:solidFill>
                <a:latin typeface="+mj-lt"/>
                <a:ea typeface="+mj-ea"/>
                <a:cs typeface="+mj-cs"/>
              </a:defRPr>
            </a:lvl1pPr>
            <a:lvl2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2pPr>
            <a:lvl3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3pPr>
            <a:lvl4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4pPr>
            <a:lvl5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5pPr>
            <a:lvl6pPr marL="4572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6pPr>
            <a:lvl7pPr marL="9144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7pPr>
            <a:lvl8pPr marL="13716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8pPr>
            <a:lvl9pPr marL="18288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9pPr>
          </a:lstStyle>
          <a:p>
            <a:r>
              <a:rPr lang="en-US" sz="2800" dirty="0">
                <a:solidFill>
                  <a:schemeClr val="accent3"/>
                </a:solidFill>
                <a:effectLst>
                  <a:outerShdw blurRad="38100" dist="38100" dir="2700000" algn="tl">
                    <a:srgbClr val="000000">
                      <a:alpha val="43137"/>
                    </a:srgbClr>
                  </a:outerShdw>
                </a:effectLst>
              </a:rPr>
              <a:t>Step 1</a:t>
            </a:r>
            <a:endParaRPr lang="fr-BE" sz="2800" dirty="0">
              <a:solidFill>
                <a:schemeClr val="accent3"/>
              </a:solidFill>
            </a:endParaRPr>
          </a:p>
        </p:txBody>
      </p:sp>
      <p:sp>
        <p:nvSpPr>
          <p:cNvPr id="2" name="TextBox 1"/>
          <p:cNvSpPr txBox="1"/>
          <p:nvPr/>
        </p:nvSpPr>
        <p:spPr>
          <a:xfrm>
            <a:off x="6935436" y="1723889"/>
            <a:ext cx="1000887" cy="646331"/>
          </a:xfrm>
          <a:prstGeom prst="rect">
            <a:avLst/>
          </a:prstGeom>
          <a:solidFill>
            <a:schemeClr val="accent3">
              <a:lumMod val="75000"/>
            </a:schemeClr>
          </a:solidFill>
          <a:ln>
            <a:solidFill>
              <a:srgbClr val="FF0000"/>
            </a:solidFill>
          </a:ln>
          <a:effectLst>
            <a:glow rad="139700">
              <a:schemeClr val="accent2">
                <a:satMod val="175000"/>
                <a:alpha val="40000"/>
              </a:schemeClr>
            </a:glow>
          </a:effectLst>
        </p:spPr>
        <p:txBody>
          <a:bodyPr wrap="square" rtlCol="0">
            <a:spAutoFit/>
          </a:bodyPr>
          <a:lstStyle/>
          <a:p>
            <a:r>
              <a:rPr lang="fr-BE" dirty="0" smtClean="0"/>
              <a:t>EU LOGIN</a:t>
            </a:r>
            <a:endParaRPr lang="en-GB" dirty="0"/>
          </a:p>
        </p:txBody>
      </p:sp>
      <p:sp>
        <p:nvSpPr>
          <p:cNvPr id="4" name="TextBox 3"/>
          <p:cNvSpPr txBox="1"/>
          <p:nvPr/>
        </p:nvSpPr>
        <p:spPr>
          <a:xfrm>
            <a:off x="7952784" y="1859631"/>
            <a:ext cx="611353" cy="374849"/>
          </a:xfrm>
          <a:prstGeom prst="rect">
            <a:avLst/>
          </a:prstGeom>
          <a:noFill/>
        </p:spPr>
        <p:txBody>
          <a:bodyPr wrap="square" rtlCol="0">
            <a:spAutoFit/>
          </a:bodyPr>
          <a:lstStyle/>
          <a:p>
            <a:r>
              <a:rPr lang="fr-BE" dirty="0" smtClean="0"/>
              <a:t>(1)</a:t>
            </a:r>
            <a:endParaRPr lang="en-GB" dirty="0"/>
          </a:p>
        </p:txBody>
      </p:sp>
      <p:sp>
        <p:nvSpPr>
          <p:cNvPr id="8" name="TextBox 7"/>
          <p:cNvSpPr txBox="1"/>
          <p:nvPr/>
        </p:nvSpPr>
        <p:spPr>
          <a:xfrm>
            <a:off x="506755" y="2491946"/>
            <a:ext cx="611560" cy="288032"/>
          </a:xfrm>
          <a:prstGeom prst="rect">
            <a:avLst/>
          </a:prstGeom>
          <a:noFill/>
        </p:spPr>
        <p:txBody>
          <a:bodyPr wrap="square" rtlCol="0">
            <a:spAutoFit/>
          </a:bodyPr>
          <a:lstStyle/>
          <a:p>
            <a:r>
              <a:rPr lang="fr-BE" dirty="0" smtClean="0"/>
              <a:t>(2)</a:t>
            </a:r>
            <a:endParaRPr lang="en-GB" dirty="0"/>
          </a:p>
        </p:txBody>
      </p:sp>
      <p:sp>
        <p:nvSpPr>
          <p:cNvPr id="11" name="TextBox 10"/>
          <p:cNvSpPr txBox="1"/>
          <p:nvPr/>
        </p:nvSpPr>
        <p:spPr>
          <a:xfrm>
            <a:off x="7807932" y="4761049"/>
            <a:ext cx="611560" cy="288032"/>
          </a:xfrm>
          <a:prstGeom prst="rect">
            <a:avLst/>
          </a:prstGeom>
          <a:noFill/>
        </p:spPr>
        <p:txBody>
          <a:bodyPr wrap="square" rtlCol="0">
            <a:spAutoFit/>
          </a:bodyPr>
          <a:lstStyle/>
          <a:p>
            <a:r>
              <a:rPr lang="fr-BE" dirty="0" smtClean="0"/>
              <a:t>(3)</a:t>
            </a:r>
            <a:endParaRPr lang="en-GB" dirty="0"/>
          </a:p>
        </p:txBody>
      </p:sp>
      <p:sp>
        <p:nvSpPr>
          <p:cNvPr id="3" name="Rectangle 2"/>
          <p:cNvSpPr/>
          <p:nvPr/>
        </p:nvSpPr>
        <p:spPr>
          <a:xfrm>
            <a:off x="5557770" y="341051"/>
            <a:ext cx="3976521" cy="646331"/>
          </a:xfrm>
          <a:prstGeom prst="rect">
            <a:avLst/>
          </a:prstGeom>
        </p:spPr>
        <p:txBody>
          <a:bodyPr wrap="square">
            <a:spAutoFit/>
          </a:bodyPr>
          <a:lstStyle/>
          <a:p>
            <a:r>
              <a:rPr lang="en-GB" dirty="0">
                <a:solidFill>
                  <a:schemeClr val="bg1"/>
                </a:solidFill>
                <a:effectLst>
                  <a:outerShdw blurRad="38100" dist="38100" dir="2700000" algn="tl">
                    <a:srgbClr val="000000">
                      <a:alpha val="43137"/>
                    </a:srgbClr>
                  </a:outerShdw>
                </a:effectLst>
              </a:rPr>
              <a:t>LAUNCH THE AMENDMENT</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endParaRPr lang="fr-BE" dirty="0">
              <a:solidFill>
                <a:schemeClr val="bg1"/>
              </a:solidFill>
            </a:endParaRPr>
          </a:p>
        </p:txBody>
      </p:sp>
      <p:sp>
        <p:nvSpPr>
          <p:cNvPr id="6" name="TextBox 5"/>
          <p:cNvSpPr txBox="1"/>
          <p:nvPr/>
        </p:nvSpPr>
        <p:spPr>
          <a:xfrm>
            <a:off x="4819337" y="5662375"/>
            <a:ext cx="1678899" cy="276999"/>
          </a:xfrm>
          <a:prstGeom prst="rect">
            <a:avLst/>
          </a:prstGeom>
          <a:noFill/>
        </p:spPr>
        <p:txBody>
          <a:bodyPr wrap="square" rtlCol="0">
            <a:spAutoFit/>
          </a:bodyPr>
          <a:lstStyle/>
          <a:p>
            <a:r>
              <a:rPr lang="fr-BE" sz="1200" b="1" dirty="0" smtClean="0"/>
              <a:t>XXXX</a:t>
            </a:r>
            <a:endParaRPr lang="en-GB" sz="1200" b="1" dirty="0" err="1" smtClean="0"/>
          </a:p>
        </p:txBody>
      </p:sp>
    </p:spTree>
    <p:extLst>
      <p:ext uri="{BB962C8B-B14F-4D97-AF65-F5344CB8AC3E}">
        <p14:creationId xmlns:p14="http://schemas.microsoft.com/office/powerpoint/2010/main" val="3589079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fr-BE"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801" y="5097016"/>
            <a:ext cx="6295999" cy="150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10" y="1302039"/>
            <a:ext cx="8441083" cy="5145530"/>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306" y="2703880"/>
            <a:ext cx="4580858" cy="2628900"/>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bwMode="auto">
          <a:xfrm flipH="1">
            <a:off x="7920372" y="2414219"/>
            <a:ext cx="354792" cy="720080"/>
          </a:xfrm>
          <a:prstGeom prst="straightConnector1">
            <a:avLst/>
          </a:prstGeom>
          <a:ln>
            <a:solidFill>
              <a:srgbClr val="E42032"/>
            </a:solidFill>
            <a:headEnd type="none" w="med" len="med"/>
            <a:tailEnd type="stealth" w="med" len="med"/>
          </a:ln>
          <a:extLst/>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8582418" y="2065932"/>
            <a:ext cx="611353" cy="374849"/>
          </a:xfrm>
          <a:prstGeom prst="rect">
            <a:avLst/>
          </a:prstGeom>
          <a:noFill/>
        </p:spPr>
        <p:txBody>
          <a:bodyPr wrap="square" rtlCol="0">
            <a:spAutoFit/>
          </a:bodyPr>
          <a:lstStyle/>
          <a:p>
            <a:r>
              <a:rPr lang="fr-BE" dirty="0" smtClean="0"/>
              <a:t>(4)</a:t>
            </a:r>
            <a:endParaRPr lang="en-GB" dirty="0"/>
          </a:p>
        </p:txBody>
      </p:sp>
      <p:sp>
        <p:nvSpPr>
          <p:cNvPr id="3" name="TextBox 2"/>
          <p:cNvSpPr txBox="1"/>
          <p:nvPr/>
        </p:nvSpPr>
        <p:spPr>
          <a:xfrm>
            <a:off x="734516" y="3529435"/>
            <a:ext cx="1266669" cy="261610"/>
          </a:xfrm>
          <a:prstGeom prst="rect">
            <a:avLst/>
          </a:prstGeom>
          <a:noFill/>
        </p:spPr>
        <p:txBody>
          <a:bodyPr wrap="square" rtlCol="0">
            <a:spAutoFit/>
          </a:bodyPr>
          <a:lstStyle/>
          <a:p>
            <a:r>
              <a:rPr lang="fr-BE" sz="1100" b="1" dirty="0" smtClean="0"/>
              <a:t>XXXXX</a:t>
            </a:r>
            <a:endParaRPr lang="en-GB" sz="1100" b="1" dirty="0" err="1" smtClean="0"/>
          </a:p>
        </p:txBody>
      </p:sp>
      <p:sp>
        <p:nvSpPr>
          <p:cNvPr id="10" name="Rectangle 2"/>
          <p:cNvSpPr txBox="1">
            <a:spLocks noChangeArrowheads="1"/>
          </p:cNvSpPr>
          <p:nvPr/>
        </p:nvSpPr>
        <p:spPr bwMode="auto">
          <a:xfrm>
            <a:off x="250825" y="188913"/>
            <a:ext cx="34194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F5494"/>
                </a:solidFill>
                <a:latin typeface="+mj-lt"/>
                <a:ea typeface="+mj-ea"/>
                <a:cs typeface="+mj-cs"/>
              </a:defRPr>
            </a:lvl1pPr>
            <a:lvl2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2pPr>
            <a:lvl3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3pPr>
            <a:lvl4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4pPr>
            <a:lvl5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5pPr>
            <a:lvl6pPr marL="4572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6pPr>
            <a:lvl7pPr marL="9144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7pPr>
            <a:lvl8pPr marL="13716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8pPr>
            <a:lvl9pPr marL="18288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9pPr>
          </a:lstStyle>
          <a:p>
            <a:r>
              <a:rPr lang="en-US" sz="2800" dirty="0">
                <a:solidFill>
                  <a:schemeClr val="accent3"/>
                </a:solidFill>
                <a:effectLst>
                  <a:outerShdw blurRad="38100" dist="38100" dir="2700000" algn="tl">
                    <a:srgbClr val="000000">
                      <a:alpha val="43137"/>
                    </a:srgbClr>
                  </a:outerShdw>
                </a:effectLst>
              </a:rPr>
              <a:t>Step 1</a:t>
            </a:r>
            <a:endParaRPr lang="fr-BE" sz="2800" dirty="0">
              <a:solidFill>
                <a:schemeClr val="accent3"/>
              </a:solidFill>
            </a:endParaRPr>
          </a:p>
        </p:txBody>
      </p:sp>
      <p:sp>
        <p:nvSpPr>
          <p:cNvPr id="11" name="Rectangle 10"/>
          <p:cNvSpPr/>
          <p:nvPr/>
        </p:nvSpPr>
        <p:spPr>
          <a:xfrm>
            <a:off x="5557770" y="341051"/>
            <a:ext cx="3976521" cy="646331"/>
          </a:xfrm>
          <a:prstGeom prst="rect">
            <a:avLst/>
          </a:prstGeom>
        </p:spPr>
        <p:txBody>
          <a:bodyPr wrap="square">
            <a:spAutoFit/>
          </a:bodyPr>
          <a:lstStyle/>
          <a:p>
            <a:r>
              <a:rPr lang="en-GB" dirty="0">
                <a:solidFill>
                  <a:schemeClr val="bg1"/>
                </a:solidFill>
                <a:effectLst>
                  <a:outerShdw blurRad="38100" dist="38100" dir="2700000" algn="tl">
                    <a:srgbClr val="000000">
                      <a:alpha val="43137"/>
                    </a:srgbClr>
                  </a:outerShdw>
                </a:effectLst>
              </a:rPr>
              <a:t>LAUNCH THE AMENDMENT</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endParaRPr lang="fr-BE" dirty="0">
              <a:solidFill>
                <a:schemeClr val="bg1"/>
              </a:solidFill>
            </a:endParaRPr>
          </a:p>
        </p:txBody>
      </p:sp>
    </p:spTree>
    <p:extLst>
      <p:ext uri="{BB962C8B-B14F-4D97-AF65-F5344CB8AC3E}">
        <p14:creationId xmlns:p14="http://schemas.microsoft.com/office/powerpoint/2010/main" val="25181929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1087244" y="1416557"/>
            <a:ext cx="7192536" cy="3539430"/>
          </a:xfrm>
          <a:prstGeom prst="rect">
            <a:avLst/>
          </a:prstGeom>
        </p:spPr>
        <p:txBody>
          <a:bodyPr wrap="square">
            <a:spAutoFit/>
          </a:bodyPr>
          <a:lstStyle/>
          <a:p>
            <a:pPr algn="just"/>
            <a:r>
              <a:rPr lang="en-GB" sz="2000" b="1" dirty="0">
                <a:solidFill>
                  <a:srgbClr val="0F5494"/>
                </a:solidFill>
              </a:rPr>
              <a:t>5) Wait until you receive an e-mail telling</a:t>
            </a:r>
            <a:br>
              <a:rPr lang="en-GB" sz="2000" b="1" dirty="0">
                <a:solidFill>
                  <a:srgbClr val="0F5494"/>
                </a:solidFill>
              </a:rPr>
            </a:br>
            <a:r>
              <a:rPr lang="en-GB" sz="2000" b="1" dirty="0">
                <a:solidFill>
                  <a:srgbClr val="0F5494"/>
                </a:solidFill>
              </a:rPr>
              <a:t>you that your session is open</a:t>
            </a:r>
            <a:r>
              <a:rPr lang="en-GB" sz="2000" b="1" dirty="0" smtClean="0">
                <a:solidFill>
                  <a:srgbClr val="0F5494"/>
                </a:solidFill>
              </a:rPr>
              <a:t>;</a:t>
            </a:r>
          </a:p>
          <a:p>
            <a:pPr algn="just"/>
            <a:endParaRPr lang="en-GB" sz="2000" b="1" dirty="0" smtClean="0">
              <a:solidFill>
                <a:srgbClr val="0F5494"/>
              </a:solidFill>
            </a:endParaRPr>
          </a:p>
          <a:p>
            <a:pPr algn="just"/>
            <a:r>
              <a:rPr lang="en-GB" sz="2000" b="1" dirty="0" smtClean="0">
                <a:solidFill>
                  <a:srgbClr val="0F5494"/>
                </a:solidFill>
              </a:rPr>
              <a:t>6) Click on the link “My Project”</a:t>
            </a:r>
          </a:p>
          <a:p>
            <a:endParaRPr lang="en-GB" b="1" dirty="0">
              <a:effectLst>
                <a:outerShdw blurRad="38100" dist="38100" dir="2700000" algn="tl">
                  <a:srgbClr val="000000">
                    <a:alpha val="43137"/>
                  </a:srgbClr>
                </a:outerShdw>
              </a:effectLst>
            </a:endParaRPr>
          </a:p>
          <a:p>
            <a:endParaRPr lang="en-GB"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a:p>
            <a:endParaRPr lang="en-GB"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a:p>
            <a:endParaRPr lang="en-GB"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a:p>
            <a:endParaRPr lang="fr-BE" dirty="0"/>
          </a:p>
        </p:txBody>
      </p:sp>
      <p:pic>
        <p:nvPicPr>
          <p:cNvPr id="1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244" y="2758068"/>
            <a:ext cx="6752063" cy="388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bwMode="auto">
          <a:xfrm>
            <a:off x="4463274" y="4889387"/>
            <a:ext cx="588228" cy="373989"/>
          </a:xfrm>
          <a:prstGeom prst="straightConnector1">
            <a:avLst/>
          </a:prstGeom>
          <a:noFill/>
          <a:ln w="9525" cap="flat" cmpd="sng" algn="ctr">
            <a:noFill/>
            <a:prstDash val="solid"/>
            <a:round/>
            <a:headEnd type="triangle"/>
            <a:tailEnd type="triangle"/>
          </a:ln>
          <a:effectLst/>
        </p:spPr>
      </p:cxnSp>
      <p:cxnSp>
        <p:nvCxnSpPr>
          <p:cNvPr id="22" name="Straight Arrow Connector 21"/>
          <p:cNvCxnSpPr/>
          <p:nvPr/>
        </p:nvCxnSpPr>
        <p:spPr bwMode="auto">
          <a:xfrm flipH="1" flipV="1">
            <a:off x="5595945" y="4828973"/>
            <a:ext cx="677439" cy="507525"/>
          </a:xfrm>
          <a:prstGeom prst="straightConnector1">
            <a:avLst/>
          </a:prstGeom>
          <a:ln>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a:off x="6247523" y="5186883"/>
            <a:ext cx="611353" cy="374849"/>
          </a:xfrm>
          <a:prstGeom prst="rect">
            <a:avLst/>
          </a:prstGeom>
          <a:noFill/>
        </p:spPr>
        <p:txBody>
          <a:bodyPr wrap="square" rtlCol="0">
            <a:spAutoFit/>
          </a:bodyPr>
          <a:lstStyle/>
          <a:p>
            <a:r>
              <a:rPr lang="fr-BE" dirty="0" smtClean="0"/>
              <a:t>(6)</a:t>
            </a:r>
            <a:endParaRPr lang="en-GB" dirty="0"/>
          </a:p>
        </p:txBody>
      </p:sp>
      <p:sp>
        <p:nvSpPr>
          <p:cNvPr id="8" name="Rectangle 2"/>
          <p:cNvSpPr txBox="1">
            <a:spLocks noChangeArrowheads="1"/>
          </p:cNvSpPr>
          <p:nvPr/>
        </p:nvSpPr>
        <p:spPr bwMode="auto">
          <a:xfrm>
            <a:off x="250825" y="188913"/>
            <a:ext cx="34194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F5494"/>
                </a:solidFill>
                <a:latin typeface="+mj-lt"/>
                <a:ea typeface="+mj-ea"/>
                <a:cs typeface="+mj-cs"/>
              </a:defRPr>
            </a:lvl1pPr>
            <a:lvl2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2pPr>
            <a:lvl3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3pPr>
            <a:lvl4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4pPr>
            <a:lvl5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5pPr>
            <a:lvl6pPr marL="4572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6pPr>
            <a:lvl7pPr marL="9144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7pPr>
            <a:lvl8pPr marL="13716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8pPr>
            <a:lvl9pPr marL="18288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9pPr>
          </a:lstStyle>
          <a:p>
            <a:r>
              <a:rPr lang="en-US" sz="2800" dirty="0">
                <a:solidFill>
                  <a:schemeClr val="accent3"/>
                </a:solidFill>
                <a:effectLst>
                  <a:outerShdw blurRad="38100" dist="38100" dir="2700000" algn="tl">
                    <a:srgbClr val="000000">
                      <a:alpha val="43137"/>
                    </a:srgbClr>
                  </a:outerShdw>
                </a:effectLst>
              </a:rPr>
              <a:t>Step 1</a:t>
            </a:r>
            <a:endParaRPr lang="fr-BE" sz="2800" dirty="0">
              <a:solidFill>
                <a:schemeClr val="accent3"/>
              </a:solidFill>
            </a:endParaRPr>
          </a:p>
        </p:txBody>
      </p:sp>
      <p:sp>
        <p:nvSpPr>
          <p:cNvPr id="9" name="Rectangle 8"/>
          <p:cNvSpPr/>
          <p:nvPr/>
        </p:nvSpPr>
        <p:spPr>
          <a:xfrm>
            <a:off x="5557770" y="341051"/>
            <a:ext cx="3976521" cy="646331"/>
          </a:xfrm>
          <a:prstGeom prst="rect">
            <a:avLst/>
          </a:prstGeom>
        </p:spPr>
        <p:txBody>
          <a:bodyPr wrap="square">
            <a:spAutoFit/>
          </a:bodyPr>
          <a:lstStyle/>
          <a:p>
            <a:r>
              <a:rPr lang="en-GB" dirty="0">
                <a:solidFill>
                  <a:schemeClr val="bg1"/>
                </a:solidFill>
                <a:effectLst>
                  <a:outerShdw blurRad="38100" dist="38100" dir="2700000" algn="tl">
                    <a:srgbClr val="000000">
                      <a:alpha val="43137"/>
                    </a:srgbClr>
                  </a:outerShdw>
                </a:effectLst>
              </a:rPr>
              <a:t>LAUNCH THE AMENDMENT</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endParaRPr lang="fr-BE" dirty="0">
              <a:solidFill>
                <a:schemeClr val="bg1"/>
              </a:solidFill>
            </a:endParaRPr>
          </a:p>
        </p:txBody>
      </p:sp>
    </p:spTree>
    <p:extLst>
      <p:ext uri="{BB962C8B-B14F-4D97-AF65-F5344CB8AC3E}">
        <p14:creationId xmlns:p14="http://schemas.microsoft.com/office/powerpoint/2010/main" val="27807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3" y="1405177"/>
            <a:ext cx="7359805" cy="613194"/>
          </a:xfrm>
        </p:spPr>
        <p:txBody>
          <a:bodyPr/>
          <a:lstStyle/>
          <a:p>
            <a:pPr marL="0" indent="0">
              <a:buNone/>
            </a:pPr>
            <a:r>
              <a:rPr lang="fr-BE" sz="2000" b="1" dirty="0" smtClean="0"/>
              <a:t>7) Click on </a:t>
            </a:r>
            <a:r>
              <a:rPr lang="en-GB" sz="2000" b="1" dirty="0" smtClean="0"/>
              <a:t>“Amendment preparation”</a:t>
            </a:r>
            <a:endParaRPr lang="fr-BE"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67" y="1859438"/>
            <a:ext cx="8186046" cy="44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H="1">
            <a:off x="4203828" y="3479181"/>
            <a:ext cx="780402" cy="621057"/>
          </a:xfrm>
          <a:prstGeom prst="straightConnector1">
            <a:avLst/>
          </a:prstGeom>
          <a:ln>
            <a:solidFill>
              <a:srgbClr val="E42032"/>
            </a:solidFill>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9" name="TextBox 8"/>
          <p:cNvSpPr txBox="1"/>
          <p:nvPr/>
        </p:nvSpPr>
        <p:spPr>
          <a:xfrm>
            <a:off x="4838898" y="3109849"/>
            <a:ext cx="538499" cy="369332"/>
          </a:xfrm>
          <a:prstGeom prst="rect">
            <a:avLst/>
          </a:prstGeom>
          <a:noFill/>
        </p:spPr>
        <p:txBody>
          <a:bodyPr wrap="square" rtlCol="0">
            <a:spAutoFit/>
          </a:bodyPr>
          <a:lstStyle/>
          <a:p>
            <a:r>
              <a:rPr lang="fr-BE" dirty="0" smtClean="0"/>
              <a:t>(7)</a:t>
            </a:r>
            <a:endParaRPr lang="en-GB" dirty="0"/>
          </a:p>
        </p:txBody>
      </p:sp>
      <p:sp>
        <p:nvSpPr>
          <p:cNvPr id="7" name="TextBox 6"/>
          <p:cNvSpPr txBox="1"/>
          <p:nvPr/>
        </p:nvSpPr>
        <p:spPr>
          <a:xfrm>
            <a:off x="726112" y="3789709"/>
            <a:ext cx="1342532" cy="230832"/>
          </a:xfrm>
          <a:prstGeom prst="rect">
            <a:avLst/>
          </a:prstGeom>
          <a:noFill/>
        </p:spPr>
        <p:txBody>
          <a:bodyPr wrap="square" rtlCol="0">
            <a:spAutoFit/>
          </a:bodyPr>
          <a:lstStyle/>
          <a:p>
            <a:r>
              <a:rPr lang="fr-BE" sz="900" b="1" dirty="0" smtClean="0"/>
              <a:t>XXXXXXXXXXXX</a:t>
            </a:r>
            <a:endParaRPr lang="en-GB" sz="900" b="1" dirty="0" err="1" smtClean="0"/>
          </a:p>
        </p:txBody>
      </p:sp>
      <p:sp>
        <p:nvSpPr>
          <p:cNvPr id="8" name="TextBox 7"/>
          <p:cNvSpPr txBox="1"/>
          <p:nvPr/>
        </p:nvSpPr>
        <p:spPr>
          <a:xfrm>
            <a:off x="936886" y="4714406"/>
            <a:ext cx="1056806" cy="215444"/>
          </a:xfrm>
          <a:prstGeom prst="rect">
            <a:avLst/>
          </a:prstGeom>
          <a:noFill/>
        </p:spPr>
        <p:txBody>
          <a:bodyPr wrap="square" rtlCol="0">
            <a:spAutoFit/>
          </a:bodyPr>
          <a:lstStyle/>
          <a:p>
            <a:r>
              <a:rPr lang="fr-BE" sz="800" b="1" dirty="0" smtClean="0"/>
              <a:t>XXXXXX</a:t>
            </a:r>
            <a:endParaRPr lang="en-GB" sz="800" b="1" dirty="0" err="1" smtClean="0"/>
          </a:p>
        </p:txBody>
      </p:sp>
      <p:sp>
        <p:nvSpPr>
          <p:cNvPr id="10" name="TextBox 9"/>
          <p:cNvSpPr txBox="1"/>
          <p:nvPr/>
        </p:nvSpPr>
        <p:spPr>
          <a:xfrm>
            <a:off x="1011837" y="4091635"/>
            <a:ext cx="1139251" cy="215444"/>
          </a:xfrm>
          <a:prstGeom prst="rect">
            <a:avLst/>
          </a:prstGeom>
          <a:noFill/>
        </p:spPr>
        <p:txBody>
          <a:bodyPr wrap="square" rtlCol="0">
            <a:spAutoFit/>
          </a:bodyPr>
          <a:lstStyle/>
          <a:p>
            <a:r>
              <a:rPr lang="fr-BE" sz="800" b="1" dirty="0" smtClean="0"/>
              <a:t>XXXXXXXXXXX</a:t>
            </a:r>
            <a:endParaRPr lang="en-GB" sz="800" b="1" dirty="0" err="1" smtClean="0"/>
          </a:p>
        </p:txBody>
      </p:sp>
      <p:sp>
        <p:nvSpPr>
          <p:cNvPr id="11" name="Rectangle 2"/>
          <p:cNvSpPr txBox="1">
            <a:spLocks noChangeArrowheads="1"/>
          </p:cNvSpPr>
          <p:nvPr/>
        </p:nvSpPr>
        <p:spPr bwMode="auto">
          <a:xfrm>
            <a:off x="250825" y="188913"/>
            <a:ext cx="34194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F5494"/>
                </a:solidFill>
                <a:latin typeface="+mj-lt"/>
                <a:ea typeface="+mj-ea"/>
                <a:cs typeface="+mj-cs"/>
              </a:defRPr>
            </a:lvl1pPr>
            <a:lvl2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2pPr>
            <a:lvl3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3pPr>
            <a:lvl4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4pPr>
            <a:lvl5pPr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5pPr>
            <a:lvl6pPr marL="4572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6pPr>
            <a:lvl7pPr marL="9144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7pPr>
            <a:lvl8pPr marL="13716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8pPr>
            <a:lvl9pPr marL="1828800" algn="l" rtl="0" eaLnBrk="0" fontAlgn="base" hangingPunct="0">
              <a:spcBef>
                <a:spcPct val="0"/>
              </a:spcBef>
              <a:spcAft>
                <a:spcPct val="0"/>
              </a:spcAft>
              <a:defRPr sz="3000" b="1">
                <a:solidFill>
                  <a:srgbClr val="0F5494"/>
                </a:solidFill>
                <a:latin typeface="Verdana" pitchFamily="34" charset="0"/>
                <a:ea typeface="ＭＳ Ｐゴシック" pitchFamily="34" charset="-128"/>
              </a:defRPr>
            </a:lvl9pPr>
          </a:lstStyle>
          <a:p>
            <a:r>
              <a:rPr lang="en-US" sz="2800" dirty="0">
                <a:solidFill>
                  <a:schemeClr val="accent3"/>
                </a:solidFill>
                <a:effectLst>
                  <a:outerShdw blurRad="38100" dist="38100" dir="2700000" algn="tl">
                    <a:srgbClr val="000000">
                      <a:alpha val="43137"/>
                    </a:srgbClr>
                  </a:outerShdw>
                </a:effectLst>
              </a:rPr>
              <a:t>Step 1</a:t>
            </a:r>
            <a:endParaRPr lang="fr-BE" sz="2800" dirty="0">
              <a:solidFill>
                <a:schemeClr val="accent3"/>
              </a:solidFill>
            </a:endParaRPr>
          </a:p>
        </p:txBody>
      </p:sp>
      <p:sp>
        <p:nvSpPr>
          <p:cNvPr id="12" name="Rectangle 11"/>
          <p:cNvSpPr/>
          <p:nvPr/>
        </p:nvSpPr>
        <p:spPr>
          <a:xfrm>
            <a:off x="5557770" y="341051"/>
            <a:ext cx="3976521" cy="646331"/>
          </a:xfrm>
          <a:prstGeom prst="rect">
            <a:avLst/>
          </a:prstGeom>
        </p:spPr>
        <p:txBody>
          <a:bodyPr wrap="square">
            <a:spAutoFit/>
          </a:bodyPr>
          <a:lstStyle/>
          <a:p>
            <a:r>
              <a:rPr lang="en-GB" dirty="0">
                <a:solidFill>
                  <a:schemeClr val="bg1"/>
                </a:solidFill>
                <a:effectLst>
                  <a:outerShdw blurRad="38100" dist="38100" dir="2700000" algn="tl">
                    <a:srgbClr val="000000">
                      <a:alpha val="43137"/>
                    </a:srgbClr>
                  </a:outerShdw>
                </a:effectLst>
              </a:rPr>
              <a:t>LAUNCH THE AMENDMENT</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endParaRPr lang="fr-BE" dirty="0">
              <a:solidFill>
                <a:schemeClr val="bg1"/>
              </a:solidFill>
            </a:endParaRPr>
          </a:p>
        </p:txBody>
      </p:sp>
    </p:spTree>
    <p:extLst>
      <p:ext uri="{BB962C8B-B14F-4D97-AF65-F5344CB8AC3E}">
        <p14:creationId xmlns:p14="http://schemas.microsoft.com/office/powerpoint/2010/main" val="26755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4357" y="266177"/>
            <a:ext cx="2129882" cy="584775"/>
          </a:xfrm>
          <a:prstGeom prst="rect">
            <a:avLst/>
          </a:prstGeom>
          <a:noFill/>
        </p:spPr>
        <p:txBody>
          <a:bodyPr wrap="square" rtlCol="0">
            <a:spAutoFit/>
          </a:bodyPr>
          <a:lstStyle/>
          <a:p>
            <a:r>
              <a:rPr lang="en-US" sz="3200" b="1" dirty="0">
                <a:solidFill>
                  <a:schemeClr val="accent3"/>
                </a:solidFill>
                <a:effectLst>
                  <a:outerShdw blurRad="38100" dist="38100" dir="2700000" algn="tl">
                    <a:srgbClr val="000000">
                      <a:alpha val="43137"/>
                    </a:srgbClr>
                  </a:outerShdw>
                </a:effectLst>
              </a:rPr>
              <a:t>Step </a:t>
            </a:r>
            <a:r>
              <a:rPr lang="en-US" sz="3200" b="1" dirty="0" smtClean="0">
                <a:solidFill>
                  <a:schemeClr val="accent3"/>
                </a:solidFill>
                <a:effectLst>
                  <a:outerShdw blurRad="38100" dist="38100" dir="2700000" algn="tl">
                    <a:srgbClr val="000000">
                      <a:alpha val="43137"/>
                    </a:srgbClr>
                  </a:outerShdw>
                </a:effectLst>
              </a:rPr>
              <a:t>2</a:t>
            </a:r>
            <a:endParaRPr lang="fr-BE" sz="3200" dirty="0">
              <a:solidFill>
                <a:schemeClr val="accent3"/>
              </a:solidFill>
            </a:endParaRPr>
          </a:p>
        </p:txBody>
      </p:sp>
      <p:sp>
        <p:nvSpPr>
          <p:cNvPr id="3" name="Rectangle 2"/>
          <p:cNvSpPr/>
          <p:nvPr/>
        </p:nvSpPr>
        <p:spPr>
          <a:xfrm>
            <a:off x="473934" y="1485354"/>
            <a:ext cx="7848540" cy="5601533"/>
          </a:xfrm>
          <a:prstGeom prst="rect">
            <a:avLst/>
          </a:prstGeom>
        </p:spPr>
        <p:txBody>
          <a:bodyPr wrap="square">
            <a:spAutoFit/>
          </a:bodyPr>
          <a:lstStyle/>
          <a:p>
            <a:pPr marL="685800" indent="-342900" algn="just">
              <a:buFont typeface="+mj-lt"/>
              <a:buAutoNum type="arabicParenR"/>
            </a:pPr>
            <a:r>
              <a:rPr lang="en-GB" sz="1400" dirty="0" smtClean="0">
                <a:solidFill>
                  <a:srgbClr val="0F5494"/>
                </a:solidFill>
              </a:rPr>
              <a:t>Click </a:t>
            </a:r>
            <a:r>
              <a:rPr lang="en-GB" sz="1400" dirty="0">
                <a:solidFill>
                  <a:srgbClr val="0F5494"/>
                </a:solidFill>
              </a:rPr>
              <a:t>on the </a:t>
            </a:r>
            <a:r>
              <a:rPr lang="en-GB" sz="1400" b="1" dirty="0">
                <a:solidFill>
                  <a:srgbClr val="0F5494"/>
                </a:solidFill>
              </a:rPr>
              <a:t>Amendment</a:t>
            </a:r>
            <a:r>
              <a:rPr lang="en-GB" sz="1400" dirty="0">
                <a:solidFill>
                  <a:srgbClr val="0F5494"/>
                </a:solidFill>
              </a:rPr>
              <a:t> </a:t>
            </a:r>
            <a:r>
              <a:rPr lang="en-GB" sz="1400" b="1" dirty="0" smtClean="0">
                <a:solidFill>
                  <a:srgbClr val="0F5494"/>
                </a:solidFill>
              </a:rPr>
              <a:t>preparation </a:t>
            </a:r>
            <a:r>
              <a:rPr lang="en-GB" sz="1400" dirty="0" smtClean="0">
                <a:solidFill>
                  <a:srgbClr val="0F5494"/>
                </a:solidFill>
              </a:rPr>
              <a:t>and access </a:t>
            </a:r>
            <a:r>
              <a:rPr lang="en-GB" sz="1400" b="1" dirty="0" smtClean="0">
                <a:solidFill>
                  <a:srgbClr val="0F5494"/>
                </a:solidFill>
              </a:rPr>
              <a:t>“Amendment </a:t>
            </a:r>
            <a:r>
              <a:rPr lang="en-GB" sz="1400" b="1" dirty="0">
                <a:solidFill>
                  <a:srgbClr val="0F5494"/>
                </a:solidFill>
              </a:rPr>
              <a:t>information” </a:t>
            </a:r>
            <a:r>
              <a:rPr lang="en-GB" sz="1400" dirty="0" smtClean="0">
                <a:solidFill>
                  <a:srgbClr val="0F5494"/>
                </a:solidFill>
              </a:rPr>
              <a:t>tab</a:t>
            </a:r>
            <a:r>
              <a:rPr lang="en-GB" sz="1400" dirty="0">
                <a:solidFill>
                  <a:srgbClr val="0F5494"/>
                </a:solidFill>
              </a:rPr>
              <a:t> </a:t>
            </a:r>
            <a:r>
              <a:rPr lang="en-GB" sz="1400" dirty="0" smtClean="0">
                <a:solidFill>
                  <a:srgbClr val="0F5494"/>
                </a:solidFill>
              </a:rPr>
              <a:t>to </a:t>
            </a:r>
            <a:r>
              <a:rPr lang="en-US" sz="1400" dirty="0">
                <a:solidFill>
                  <a:srgbClr val="0F5494"/>
                </a:solidFill>
              </a:rPr>
              <a:t>add the </a:t>
            </a:r>
            <a:r>
              <a:rPr lang="en-US" sz="1400" b="1" dirty="0" smtClean="0">
                <a:solidFill>
                  <a:srgbClr val="0F5494"/>
                </a:solidFill>
              </a:rPr>
              <a:t>justification</a:t>
            </a:r>
            <a:r>
              <a:rPr lang="en-US" sz="1400" dirty="0" smtClean="0">
                <a:solidFill>
                  <a:srgbClr val="0F5494"/>
                </a:solidFill>
              </a:rPr>
              <a:t> which will be </a:t>
            </a:r>
            <a:r>
              <a:rPr lang="en-US" sz="1400" dirty="0">
                <a:solidFill>
                  <a:srgbClr val="0F5494"/>
                </a:solidFill>
              </a:rPr>
              <a:t>included in the Request Letter; </a:t>
            </a:r>
          </a:p>
          <a:p>
            <a:pPr marL="685800" indent="-342900" algn="just">
              <a:buFont typeface="+mj-lt"/>
              <a:buAutoNum type="arabicParenR"/>
            </a:pPr>
            <a:endParaRPr lang="en-GB" sz="1400" dirty="0" smtClean="0">
              <a:solidFill>
                <a:srgbClr val="0F5494"/>
              </a:solidFill>
            </a:endParaRPr>
          </a:p>
          <a:p>
            <a:pPr marL="685800" indent="-342900" algn="just">
              <a:buFont typeface="+mj-lt"/>
              <a:buAutoNum type="arabicParenR"/>
            </a:pPr>
            <a:r>
              <a:rPr lang="en-GB" sz="1400" dirty="0" smtClean="0">
                <a:solidFill>
                  <a:srgbClr val="0F5494"/>
                </a:solidFill>
              </a:rPr>
              <a:t>Most </a:t>
            </a:r>
            <a:r>
              <a:rPr lang="en-GB" sz="1400" b="1" dirty="0">
                <a:solidFill>
                  <a:srgbClr val="0F5494"/>
                </a:solidFill>
              </a:rPr>
              <a:t>clauses</a:t>
            </a:r>
            <a:r>
              <a:rPr lang="en-GB" sz="1400" dirty="0">
                <a:solidFill>
                  <a:srgbClr val="0F5494"/>
                </a:solidFill>
              </a:rPr>
              <a:t> </a:t>
            </a:r>
            <a:r>
              <a:rPr lang="en-GB" sz="1400" dirty="0" smtClean="0">
                <a:solidFill>
                  <a:srgbClr val="0F5494"/>
                </a:solidFill>
              </a:rPr>
              <a:t>will be </a:t>
            </a:r>
            <a:r>
              <a:rPr lang="en-GB" sz="1400" dirty="0">
                <a:solidFill>
                  <a:srgbClr val="0F5494"/>
                </a:solidFill>
              </a:rPr>
              <a:t>automatically selected based on </a:t>
            </a:r>
            <a:r>
              <a:rPr lang="en-GB" sz="1400" dirty="0" smtClean="0">
                <a:solidFill>
                  <a:srgbClr val="0F5494"/>
                </a:solidFill>
              </a:rPr>
              <a:t>modified data. </a:t>
            </a:r>
            <a:r>
              <a:rPr lang="en-GB" sz="1400" dirty="0">
                <a:solidFill>
                  <a:srgbClr val="0F5494"/>
                </a:solidFill>
              </a:rPr>
              <a:t>Other </a:t>
            </a:r>
            <a:r>
              <a:rPr lang="en-GB" sz="1400" dirty="0" smtClean="0">
                <a:solidFill>
                  <a:srgbClr val="0F5494"/>
                </a:solidFill>
              </a:rPr>
              <a:t>clauses should first be </a:t>
            </a:r>
            <a:r>
              <a:rPr lang="en-GB" sz="1400" dirty="0">
                <a:solidFill>
                  <a:srgbClr val="0F5494"/>
                </a:solidFill>
              </a:rPr>
              <a:t>ticked by the project officer (e.g. change in </a:t>
            </a:r>
            <a:r>
              <a:rPr lang="en-GB" sz="1400" dirty="0" smtClean="0">
                <a:solidFill>
                  <a:srgbClr val="0F5494"/>
                </a:solidFill>
              </a:rPr>
              <a:t>Annex </a:t>
            </a:r>
            <a:r>
              <a:rPr lang="en-GB" sz="1400" dirty="0">
                <a:solidFill>
                  <a:srgbClr val="0F5494"/>
                </a:solidFill>
              </a:rPr>
              <a:t>1, changes in the budget</a:t>
            </a:r>
            <a:r>
              <a:rPr lang="en-GB" sz="1400" dirty="0" smtClean="0">
                <a:solidFill>
                  <a:srgbClr val="0F5494"/>
                </a:solidFill>
              </a:rPr>
              <a:t>);</a:t>
            </a:r>
            <a:endParaRPr lang="en-GB" sz="1400" dirty="0">
              <a:solidFill>
                <a:srgbClr val="0F5494"/>
              </a:solidFill>
            </a:endParaRPr>
          </a:p>
          <a:p>
            <a:pPr marL="685800" indent="-342900" algn="just">
              <a:buFont typeface="+mj-lt"/>
              <a:buAutoNum type="arabicParenR"/>
            </a:pPr>
            <a:endParaRPr lang="en-GB" sz="1400" dirty="0">
              <a:solidFill>
                <a:srgbClr val="0F5494"/>
              </a:solidFill>
            </a:endParaRPr>
          </a:p>
          <a:p>
            <a:pPr marL="685800" indent="-342900" algn="just">
              <a:buFont typeface="+mj-lt"/>
              <a:buAutoNum type="arabicParenR"/>
            </a:pPr>
            <a:r>
              <a:rPr lang="en-GB" sz="1400" dirty="0" smtClean="0">
                <a:solidFill>
                  <a:srgbClr val="0F5494"/>
                </a:solidFill>
              </a:rPr>
              <a:t>Amend </a:t>
            </a:r>
            <a:r>
              <a:rPr lang="en-GB" sz="1400" dirty="0">
                <a:solidFill>
                  <a:srgbClr val="0F5494"/>
                </a:solidFill>
              </a:rPr>
              <a:t>the relevant data by clicking in one of the tabs (such as “Beneficiaries”, “General information”, “Financial Information”, “Work packages” , “Deliverables”, “Risks”);</a:t>
            </a:r>
          </a:p>
          <a:p>
            <a:pPr marL="685800" indent="-342900" algn="just">
              <a:buFont typeface="+mj-lt"/>
              <a:buAutoNum type="arabicParenR"/>
            </a:pPr>
            <a:endParaRPr lang="en-GB" sz="1400" dirty="0">
              <a:solidFill>
                <a:srgbClr val="0F5494"/>
              </a:solidFill>
            </a:endParaRPr>
          </a:p>
          <a:p>
            <a:pPr marL="685800" indent="-342900" algn="just">
              <a:buFont typeface="+mj-lt"/>
              <a:buAutoNum type="arabicParenR"/>
            </a:pPr>
            <a:r>
              <a:rPr lang="en-GB" sz="1400" dirty="0" smtClean="0">
                <a:solidFill>
                  <a:srgbClr val="0F5494"/>
                </a:solidFill>
              </a:rPr>
              <a:t>Upload</a:t>
            </a:r>
            <a:r>
              <a:rPr lang="en-GB" sz="1400" b="1" dirty="0" smtClean="0">
                <a:solidFill>
                  <a:srgbClr val="0F5494"/>
                </a:solidFill>
              </a:rPr>
              <a:t> </a:t>
            </a:r>
            <a:r>
              <a:rPr lang="en-GB" sz="1400" b="1" dirty="0" smtClean="0">
                <a:solidFill>
                  <a:srgbClr val="0F5494"/>
                </a:solidFill>
              </a:rPr>
              <a:t>annexes &amp; relevant supporting documents </a:t>
            </a:r>
            <a:r>
              <a:rPr lang="en-GB" sz="1400" dirty="0" smtClean="0">
                <a:solidFill>
                  <a:srgbClr val="0F5494"/>
                </a:solidFill>
              </a:rPr>
              <a:t>(depending </a:t>
            </a:r>
            <a:r>
              <a:rPr lang="en-GB" sz="1400" dirty="0">
                <a:solidFill>
                  <a:srgbClr val="0F5494"/>
                </a:solidFill>
              </a:rPr>
              <a:t>on the type of </a:t>
            </a:r>
            <a:r>
              <a:rPr lang="en-GB" sz="1400" dirty="0" smtClean="0">
                <a:solidFill>
                  <a:srgbClr val="0F5494"/>
                </a:solidFill>
              </a:rPr>
              <a:t>amendment);</a:t>
            </a:r>
          </a:p>
          <a:p>
            <a:pPr marL="685800" indent="-342900" algn="just">
              <a:buFont typeface="+mj-lt"/>
              <a:buAutoNum type="arabicParenR"/>
            </a:pPr>
            <a:endParaRPr lang="en-GB" sz="1400" dirty="0" smtClean="0">
              <a:solidFill>
                <a:srgbClr val="0F5494"/>
              </a:solidFill>
            </a:endParaRPr>
          </a:p>
          <a:p>
            <a:pPr marL="685800" indent="-342900" algn="just">
              <a:buFont typeface="+mj-lt"/>
              <a:buAutoNum type="arabicParenR"/>
            </a:pPr>
            <a:r>
              <a:rPr lang="en-GB" sz="1400" dirty="0" smtClean="0">
                <a:solidFill>
                  <a:srgbClr val="0F5494"/>
                </a:solidFill>
              </a:rPr>
              <a:t>Make </a:t>
            </a:r>
            <a:r>
              <a:rPr lang="en-GB" sz="1400" dirty="0">
                <a:solidFill>
                  <a:srgbClr val="0F5494"/>
                </a:solidFill>
              </a:rPr>
              <a:t>sure the </a:t>
            </a:r>
            <a:r>
              <a:rPr lang="en-GB" sz="1400" b="1" dirty="0">
                <a:solidFill>
                  <a:srgbClr val="0F5494"/>
                </a:solidFill>
              </a:rPr>
              <a:t>necessary validations </a:t>
            </a:r>
            <a:r>
              <a:rPr lang="en-GB" sz="1400" dirty="0">
                <a:solidFill>
                  <a:srgbClr val="0F5494"/>
                </a:solidFill>
              </a:rPr>
              <a:t>are complete (e.g. validation of a new legal entity or bank account</a:t>
            </a:r>
            <a:r>
              <a:rPr lang="en-GB" sz="1400" dirty="0" smtClean="0">
                <a:solidFill>
                  <a:srgbClr val="0F5494"/>
                </a:solidFill>
              </a:rPr>
              <a:t>);</a:t>
            </a:r>
          </a:p>
          <a:p>
            <a:pPr marL="685800" indent="-342900" algn="just">
              <a:buFont typeface="+mj-lt"/>
              <a:buAutoNum type="arabicParenR"/>
            </a:pPr>
            <a:endParaRPr lang="en-GB" sz="1400" dirty="0">
              <a:solidFill>
                <a:srgbClr val="0F5494"/>
              </a:solidFill>
            </a:endParaRPr>
          </a:p>
          <a:p>
            <a:pPr marL="685800" indent="-342900" algn="just">
              <a:buFont typeface="+mj-lt"/>
              <a:buAutoNum type="arabicParenR"/>
            </a:pPr>
            <a:r>
              <a:rPr lang="en-GB" sz="1400" dirty="0" smtClean="0">
                <a:solidFill>
                  <a:srgbClr val="0F5494"/>
                </a:solidFill>
              </a:rPr>
              <a:t>If </a:t>
            </a:r>
            <a:r>
              <a:rPr lang="en-GB" sz="1400" dirty="0">
                <a:solidFill>
                  <a:srgbClr val="0F5494"/>
                </a:solidFill>
              </a:rPr>
              <a:t>you click on the “Amendment information” tab and then on “documents”, you will find </a:t>
            </a:r>
            <a:r>
              <a:rPr lang="en-GB" sz="1400" b="1" dirty="0">
                <a:solidFill>
                  <a:srgbClr val="0F5494"/>
                </a:solidFill>
              </a:rPr>
              <a:t>the amendment core, the amendment request letter and the GA data </a:t>
            </a:r>
            <a:r>
              <a:rPr lang="en-GB" sz="1400" b="1" dirty="0" smtClean="0">
                <a:solidFill>
                  <a:srgbClr val="0F5494"/>
                </a:solidFill>
              </a:rPr>
              <a:t>sheet</a:t>
            </a:r>
            <a:r>
              <a:rPr lang="en-GB" sz="1400" dirty="0" smtClean="0">
                <a:solidFill>
                  <a:srgbClr val="0F5494"/>
                </a:solidFill>
              </a:rPr>
              <a:t> which </a:t>
            </a:r>
            <a:r>
              <a:rPr lang="en-GB" sz="1400" b="1" dirty="0" smtClean="0">
                <a:solidFill>
                  <a:srgbClr val="0F5494"/>
                </a:solidFill>
              </a:rPr>
              <a:t>are automatically generated</a:t>
            </a:r>
            <a:r>
              <a:rPr lang="en-GB" sz="1400" dirty="0" smtClean="0">
                <a:solidFill>
                  <a:srgbClr val="0F5494"/>
                </a:solidFill>
              </a:rPr>
              <a:t>;</a:t>
            </a:r>
          </a:p>
          <a:p>
            <a:pPr marL="685800" indent="-342900" algn="just">
              <a:buFont typeface="+mj-lt"/>
              <a:buAutoNum type="arabicParenR"/>
            </a:pPr>
            <a:endParaRPr lang="en-GB" sz="1400" dirty="0">
              <a:solidFill>
                <a:srgbClr val="0F5494"/>
              </a:solidFill>
            </a:endParaRPr>
          </a:p>
          <a:p>
            <a:pPr marL="685800" indent="-342900" algn="just">
              <a:buFont typeface="+mj-lt"/>
              <a:buAutoNum type="arabicParenR"/>
            </a:pPr>
            <a:r>
              <a:rPr lang="en-GB" sz="1400" dirty="0" smtClean="0">
                <a:solidFill>
                  <a:srgbClr val="0F5494"/>
                </a:solidFill>
              </a:rPr>
              <a:t>You </a:t>
            </a:r>
            <a:r>
              <a:rPr lang="en-GB" sz="1400" dirty="0">
                <a:solidFill>
                  <a:srgbClr val="0F5494"/>
                </a:solidFill>
              </a:rPr>
              <a:t>can </a:t>
            </a:r>
            <a:r>
              <a:rPr lang="en-GB" sz="1400" b="1" dirty="0">
                <a:solidFill>
                  <a:srgbClr val="0F5494"/>
                </a:solidFill>
              </a:rPr>
              <a:t>check </a:t>
            </a:r>
            <a:r>
              <a:rPr lang="en-GB" sz="1400" b="1" dirty="0" smtClean="0">
                <a:solidFill>
                  <a:srgbClr val="0F5494"/>
                </a:solidFill>
              </a:rPr>
              <a:t>all the </a:t>
            </a:r>
            <a:r>
              <a:rPr lang="en-GB" sz="1400" b="1" dirty="0">
                <a:solidFill>
                  <a:srgbClr val="0F5494"/>
                </a:solidFill>
              </a:rPr>
              <a:t>amendments </a:t>
            </a:r>
            <a:r>
              <a:rPr lang="en-GB" sz="1400" dirty="0">
                <a:solidFill>
                  <a:srgbClr val="0F5494"/>
                </a:solidFill>
              </a:rPr>
              <a:t>in the “Project summary” tab. </a:t>
            </a:r>
          </a:p>
          <a:p>
            <a:pPr marL="342900" algn="just"/>
            <a:endParaRPr lang="en-GB" sz="1600" dirty="0">
              <a:solidFill>
                <a:schemeClr val="accent2"/>
              </a:solidFill>
            </a:endParaRPr>
          </a:p>
          <a:p>
            <a:pPr marL="342900" algn="just"/>
            <a:endParaRPr lang="en-GB" sz="2000" dirty="0">
              <a:solidFill>
                <a:schemeClr val="accent2"/>
              </a:solidFill>
            </a:endParaRPr>
          </a:p>
        </p:txBody>
      </p:sp>
      <p:sp>
        <p:nvSpPr>
          <p:cNvPr id="6" name="Title 1"/>
          <p:cNvSpPr txBox="1">
            <a:spLocks/>
          </p:cNvSpPr>
          <p:nvPr/>
        </p:nvSpPr>
        <p:spPr bwMode="auto">
          <a:xfrm>
            <a:off x="4973445" y="240754"/>
            <a:ext cx="4170556"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sz="7200" b="0" kern="0" dirty="0" smtClean="0">
                <a:solidFill>
                  <a:schemeClr val="bg1"/>
                </a:solidFill>
                <a:effectLst>
                  <a:outerShdw blurRad="38100" dist="38100" dir="2700000" algn="tl">
                    <a:srgbClr val="000000">
                      <a:alpha val="43137"/>
                    </a:srgbClr>
                  </a:outerShdw>
                </a:effectLst>
                <a:latin typeface="+mn-lt"/>
              </a:rPr>
              <a:t/>
            </a:r>
            <a:br>
              <a:rPr lang="en-US" sz="7200" b="0" kern="0" dirty="0" smtClean="0">
                <a:solidFill>
                  <a:schemeClr val="bg1"/>
                </a:solidFill>
                <a:effectLst>
                  <a:outerShdw blurRad="38100" dist="38100" dir="2700000" algn="tl">
                    <a:srgbClr val="000000">
                      <a:alpha val="43137"/>
                    </a:srgbClr>
                  </a:outerShdw>
                </a:effectLst>
                <a:latin typeface="+mn-lt"/>
              </a:rPr>
            </a:br>
            <a:r>
              <a:rPr lang="en-GB" sz="7200" b="0" kern="0" dirty="0" smtClean="0">
                <a:solidFill>
                  <a:schemeClr val="bg1"/>
                </a:solidFill>
                <a:effectLst>
                  <a:outerShdw blurRad="38100" dist="38100" dir="2700000" algn="tl">
                    <a:srgbClr val="000000">
                      <a:alpha val="43137"/>
                    </a:srgbClr>
                  </a:outerShdw>
                </a:effectLst>
                <a:latin typeface="+mn-lt"/>
              </a:rPr>
              <a:t>COMPOSE</a:t>
            </a:r>
            <a:r>
              <a:rPr lang="en-US" sz="7200" kern="0" dirty="0" smtClean="0">
                <a:solidFill>
                  <a:schemeClr val="bg1"/>
                </a:solidFill>
                <a:effectLst>
                  <a:outerShdw blurRad="38100" dist="38100" dir="2700000" algn="tl">
                    <a:srgbClr val="000000">
                      <a:alpha val="43137"/>
                    </a:srgbClr>
                  </a:outerShdw>
                </a:effectLst>
                <a:latin typeface="+mn-lt"/>
              </a:rPr>
              <a:t/>
            </a:r>
            <a:br>
              <a:rPr lang="en-US" sz="7200" kern="0" dirty="0" smtClean="0">
                <a:solidFill>
                  <a:schemeClr val="bg1"/>
                </a:solidFill>
                <a:effectLst>
                  <a:outerShdw blurRad="38100" dist="38100" dir="2700000" algn="tl">
                    <a:srgbClr val="000000">
                      <a:alpha val="43137"/>
                    </a:srgbClr>
                  </a:outerShdw>
                </a:effectLst>
                <a:latin typeface="+mn-lt"/>
              </a:rPr>
            </a:br>
            <a:r>
              <a:rPr lang="fr-BE" kern="0" dirty="0" smtClean="0"/>
              <a:t/>
            </a:r>
            <a:br>
              <a:rPr lang="fr-BE" kern="0" dirty="0" smtClean="0"/>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endParaRPr lang="en-GB"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821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4357" y="266177"/>
            <a:ext cx="2129882" cy="584775"/>
          </a:xfrm>
          <a:prstGeom prst="rect">
            <a:avLst/>
          </a:prstGeom>
          <a:noFill/>
        </p:spPr>
        <p:txBody>
          <a:bodyPr wrap="square" rtlCol="0">
            <a:spAutoFit/>
          </a:bodyPr>
          <a:lstStyle/>
          <a:p>
            <a:r>
              <a:rPr lang="en-US" sz="3200" b="1" dirty="0">
                <a:solidFill>
                  <a:schemeClr val="accent3"/>
                </a:solidFill>
                <a:effectLst>
                  <a:outerShdw blurRad="38100" dist="38100" dir="2700000" algn="tl">
                    <a:srgbClr val="000000">
                      <a:alpha val="43137"/>
                    </a:srgbClr>
                  </a:outerShdw>
                </a:effectLst>
              </a:rPr>
              <a:t>Step </a:t>
            </a:r>
            <a:r>
              <a:rPr lang="en-US" sz="3200" b="1" dirty="0" smtClean="0">
                <a:solidFill>
                  <a:schemeClr val="accent3"/>
                </a:solidFill>
                <a:effectLst>
                  <a:outerShdw blurRad="38100" dist="38100" dir="2700000" algn="tl">
                    <a:srgbClr val="000000">
                      <a:alpha val="43137"/>
                    </a:srgbClr>
                  </a:outerShdw>
                </a:effectLst>
              </a:rPr>
              <a:t>2</a:t>
            </a:r>
            <a:endParaRPr lang="fr-BE" sz="3200" dirty="0">
              <a:solidFill>
                <a:schemeClr val="accent3"/>
              </a:solidFill>
            </a:endParaRPr>
          </a:p>
        </p:txBody>
      </p:sp>
      <p:sp>
        <p:nvSpPr>
          <p:cNvPr id="6" name="Title 1"/>
          <p:cNvSpPr txBox="1">
            <a:spLocks/>
          </p:cNvSpPr>
          <p:nvPr/>
        </p:nvSpPr>
        <p:spPr bwMode="auto">
          <a:xfrm>
            <a:off x="4973445" y="240754"/>
            <a:ext cx="4170556"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GB" sz="7200" b="0" kern="0" dirty="0" smtClean="0">
                <a:solidFill>
                  <a:schemeClr val="bg1"/>
                </a:solidFill>
                <a:effectLst>
                  <a:outerShdw blurRad="38100" dist="38100" dir="2700000" algn="tl">
                    <a:srgbClr val="000000">
                      <a:alpha val="43137"/>
                    </a:srgbClr>
                  </a:outerShdw>
                </a:effectLst>
                <a:latin typeface="+mn-lt"/>
              </a:rPr>
              <a:t>Edit full amendment data </a:t>
            </a: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endParaRPr lang="en-GB" kern="0" dirty="0">
              <a:effectLst>
                <a:outerShdw blurRad="38100" dist="38100" dir="2700000" algn="tl">
                  <a:srgbClr val="000000">
                    <a:alpha val="43137"/>
                  </a:srgbClr>
                </a:outerShdw>
              </a:effectLst>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 y="1348721"/>
            <a:ext cx="8647271" cy="5099018"/>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780928"/>
            <a:ext cx="170140" cy="17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60" y="4682256"/>
            <a:ext cx="1590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560" y="5135412"/>
            <a:ext cx="2085975" cy="48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40301"/>
          <a:stretch/>
        </p:blipFill>
        <p:spPr bwMode="auto">
          <a:xfrm>
            <a:off x="228984" y="5377921"/>
            <a:ext cx="859767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7447"/>
          <a:stretch/>
        </p:blipFill>
        <p:spPr bwMode="auto">
          <a:xfrm>
            <a:off x="2270652" y="1656000"/>
            <a:ext cx="6556006"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7235" y="2578844"/>
            <a:ext cx="3420999" cy="472821"/>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2"/>
          <p:cNvSpPr>
            <a:spLocks noChangeArrowheads="1"/>
          </p:cNvSpPr>
          <p:nvPr/>
        </p:nvSpPr>
        <p:spPr bwMode="auto">
          <a:xfrm>
            <a:off x="3131840" y="1639970"/>
            <a:ext cx="648072" cy="938874"/>
          </a:xfrm>
          <a:prstGeom prst="rect">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i="0"/>
          </a:p>
        </p:txBody>
      </p:sp>
    </p:spTree>
    <p:extLst>
      <p:ext uri="{BB962C8B-B14F-4D97-AF65-F5344CB8AC3E}">
        <p14:creationId xmlns:p14="http://schemas.microsoft.com/office/powerpoint/2010/main" val="4039158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4357" y="266177"/>
            <a:ext cx="2129882" cy="584775"/>
          </a:xfrm>
          <a:prstGeom prst="rect">
            <a:avLst/>
          </a:prstGeom>
          <a:noFill/>
        </p:spPr>
        <p:txBody>
          <a:bodyPr wrap="square" rtlCol="0">
            <a:spAutoFit/>
          </a:bodyPr>
          <a:lstStyle/>
          <a:p>
            <a:r>
              <a:rPr lang="en-US" sz="3200" b="1" dirty="0">
                <a:solidFill>
                  <a:schemeClr val="accent3"/>
                </a:solidFill>
                <a:effectLst>
                  <a:outerShdw blurRad="38100" dist="38100" dir="2700000" algn="tl">
                    <a:srgbClr val="000000">
                      <a:alpha val="43137"/>
                    </a:srgbClr>
                  </a:outerShdw>
                </a:effectLst>
              </a:rPr>
              <a:t>Step </a:t>
            </a:r>
            <a:r>
              <a:rPr lang="en-US" sz="3200" b="1" dirty="0" smtClean="0">
                <a:solidFill>
                  <a:schemeClr val="accent3"/>
                </a:solidFill>
                <a:effectLst>
                  <a:outerShdw blurRad="38100" dist="38100" dir="2700000" algn="tl">
                    <a:srgbClr val="000000">
                      <a:alpha val="43137"/>
                    </a:srgbClr>
                  </a:outerShdw>
                </a:effectLst>
              </a:rPr>
              <a:t>2</a:t>
            </a:r>
            <a:endParaRPr lang="fr-BE" sz="3200" dirty="0">
              <a:solidFill>
                <a:schemeClr val="accent3"/>
              </a:solidFill>
            </a:endParaRPr>
          </a:p>
        </p:txBody>
      </p:sp>
      <p:sp>
        <p:nvSpPr>
          <p:cNvPr id="19" name="Title 1"/>
          <p:cNvSpPr txBox="1">
            <a:spLocks/>
          </p:cNvSpPr>
          <p:nvPr/>
        </p:nvSpPr>
        <p:spPr bwMode="auto">
          <a:xfrm>
            <a:off x="4973445" y="240754"/>
            <a:ext cx="4170556"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GB" sz="7200" b="0" kern="0" dirty="0" smtClean="0">
                <a:solidFill>
                  <a:schemeClr val="bg1"/>
                </a:solidFill>
                <a:effectLst>
                  <a:outerShdw blurRad="38100" dist="38100" dir="2700000" algn="tl">
                    <a:srgbClr val="000000">
                      <a:alpha val="43137"/>
                    </a:srgbClr>
                  </a:outerShdw>
                </a:effectLst>
                <a:latin typeface="+mn-lt"/>
              </a:rPr>
              <a:t>Edit full amendment data </a:t>
            </a: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endParaRPr lang="en-GB" kern="0"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3"/>
          <a:srcRect l="45547" t="-1129" r="5" b="1129"/>
          <a:stretch/>
        </p:blipFill>
        <p:spPr>
          <a:xfrm>
            <a:off x="542060" y="1459650"/>
            <a:ext cx="7737290" cy="4914900"/>
          </a:xfrm>
          <a:prstGeom prst="rect">
            <a:avLst/>
          </a:prstGeom>
        </p:spPr>
      </p:pic>
      <p:sp>
        <p:nvSpPr>
          <p:cNvPr id="4" name="TextBox 3"/>
          <p:cNvSpPr txBox="1"/>
          <p:nvPr/>
        </p:nvSpPr>
        <p:spPr>
          <a:xfrm>
            <a:off x="2287390" y="3582130"/>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21" name="TextBox 20"/>
          <p:cNvSpPr txBox="1"/>
          <p:nvPr/>
        </p:nvSpPr>
        <p:spPr>
          <a:xfrm>
            <a:off x="2287390" y="3736034"/>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22" name="TextBox 21"/>
          <p:cNvSpPr txBox="1"/>
          <p:nvPr/>
        </p:nvSpPr>
        <p:spPr>
          <a:xfrm>
            <a:off x="2287390" y="3917100"/>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2 </a:t>
            </a:r>
          </a:p>
        </p:txBody>
      </p:sp>
      <p:sp>
        <p:nvSpPr>
          <p:cNvPr id="23" name="TextBox 22"/>
          <p:cNvSpPr txBox="1"/>
          <p:nvPr/>
        </p:nvSpPr>
        <p:spPr>
          <a:xfrm>
            <a:off x="2287390" y="4125601"/>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24" name="TextBox 23"/>
          <p:cNvSpPr txBox="1"/>
          <p:nvPr/>
        </p:nvSpPr>
        <p:spPr>
          <a:xfrm>
            <a:off x="2287390" y="4279505"/>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3 </a:t>
            </a:r>
          </a:p>
        </p:txBody>
      </p:sp>
      <p:sp>
        <p:nvSpPr>
          <p:cNvPr id="25" name="TextBox 24"/>
          <p:cNvSpPr txBox="1"/>
          <p:nvPr/>
        </p:nvSpPr>
        <p:spPr>
          <a:xfrm>
            <a:off x="2287390" y="4460571"/>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26" name="TextBox 25"/>
          <p:cNvSpPr txBox="1"/>
          <p:nvPr/>
        </p:nvSpPr>
        <p:spPr>
          <a:xfrm>
            <a:off x="2278745" y="4666976"/>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27" name="TextBox 26"/>
          <p:cNvSpPr txBox="1"/>
          <p:nvPr/>
        </p:nvSpPr>
        <p:spPr>
          <a:xfrm>
            <a:off x="2287390" y="4859812"/>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3 </a:t>
            </a:r>
          </a:p>
        </p:txBody>
      </p:sp>
      <p:sp>
        <p:nvSpPr>
          <p:cNvPr id="28" name="TextBox 27"/>
          <p:cNvSpPr txBox="1"/>
          <p:nvPr/>
        </p:nvSpPr>
        <p:spPr>
          <a:xfrm>
            <a:off x="2278745" y="5056769"/>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2 </a:t>
            </a:r>
          </a:p>
        </p:txBody>
      </p:sp>
      <p:sp>
        <p:nvSpPr>
          <p:cNvPr id="29" name="TextBox 28"/>
          <p:cNvSpPr txBox="1"/>
          <p:nvPr/>
        </p:nvSpPr>
        <p:spPr>
          <a:xfrm>
            <a:off x="2278745" y="5259053"/>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30" name="TextBox 29"/>
          <p:cNvSpPr txBox="1"/>
          <p:nvPr/>
        </p:nvSpPr>
        <p:spPr>
          <a:xfrm>
            <a:off x="2278745" y="5412957"/>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31" name="TextBox 30"/>
          <p:cNvSpPr txBox="1"/>
          <p:nvPr/>
        </p:nvSpPr>
        <p:spPr>
          <a:xfrm>
            <a:off x="2278745" y="5594023"/>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32" name="TextBox 31"/>
          <p:cNvSpPr txBox="1"/>
          <p:nvPr/>
        </p:nvSpPr>
        <p:spPr>
          <a:xfrm>
            <a:off x="2278745" y="5828378"/>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33" name="TextBox 32"/>
          <p:cNvSpPr txBox="1"/>
          <p:nvPr/>
        </p:nvSpPr>
        <p:spPr>
          <a:xfrm>
            <a:off x="2278745" y="5982282"/>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
        <p:nvSpPr>
          <p:cNvPr id="34" name="TextBox 33"/>
          <p:cNvSpPr txBox="1"/>
          <p:nvPr/>
        </p:nvSpPr>
        <p:spPr>
          <a:xfrm>
            <a:off x="2278745" y="6163348"/>
            <a:ext cx="570990" cy="184666"/>
          </a:xfrm>
          <a:prstGeom prst="rect">
            <a:avLst/>
          </a:prstGeom>
          <a:solidFill>
            <a:schemeClr val="bg1"/>
          </a:solidFill>
        </p:spPr>
        <p:txBody>
          <a:bodyPr wrap="none" rtlCol="0">
            <a:spAutoFit/>
          </a:bodyPr>
          <a:lstStyle/>
          <a:p>
            <a:r>
              <a:rPr lang="en-GB" sz="600" b="0" dirty="0" smtClean="0">
                <a:solidFill>
                  <a:schemeClr val="bg2">
                    <a:lumMod val="50000"/>
                  </a:schemeClr>
                </a:solidFill>
              </a:rPr>
              <a:t>Partner 1 </a:t>
            </a:r>
          </a:p>
        </p:txBody>
      </p:sp>
    </p:spTree>
    <p:extLst>
      <p:ext uri="{BB962C8B-B14F-4D97-AF65-F5344CB8AC3E}">
        <p14:creationId xmlns:p14="http://schemas.microsoft.com/office/powerpoint/2010/main" val="37985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4357" y="266177"/>
            <a:ext cx="2129882" cy="584775"/>
          </a:xfrm>
          <a:prstGeom prst="rect">
            <a:avLst/>
          </a:prstGeom>
          <a:noFill/>
        </p:spPr>
        <p:txBody>
          <a:bodyPr wrap="square" rtlCol="0">
            <a:spAutoFit/>
          </a:bodyPr>
          <a:lstStyle/>
          <a:p>
            <a:r>
              <a:rPr lang="en-US" sz="3200" b="1" dirty="0">
                <a:solidFill>
                  <a:schemeClr val="accent3"/>
                </a:solidFill>
                <a:effectLst>
                  <a:outerShdw blurRad="38100" dist="38100" dir="2700000" algn="tl">
                    <a:srgbClr val="000000">
                      <a:alpha val="43137"/>
                    </a:srgbClr>
                  </a:outerShdw>
                </a:effectLst>
              </a:rPr>
              <a:t>Step </a:t>
            </a:r>
            <a:r>
              <a:rPr lang="en-US" sz="3200" b="1" dirty="0" smtClean="0">
                <a:solidFill>
                  <a:schemeClr val="accent3"/>
                </a:solidFill>
                <a:effectLst>
                  <a:outerShdw blurRad="38100" dist="38100" dir="2700000" algn="tl">
                    <a:srgbClr val="000000">
                      <a:alpha val="43137"/>
                    </a:srgbClr>
                  </a:outerShdw>
                </a:effectLst>
              </a:rPr>
              <a:t>2</a:t>
            </a:r>
            <a:endParaRPr lang="fr-BE" sz="3200" dirty="0">
              <a:solidFill>
                <a:schemeClr val="accent3"/>
              </a:solidFill>
            </a:endParaRPr>
          </a:p>
        </p:txBody>
      </p:sp>
      <p:sp>
        <p:nvSpPr>
          <p:cNvPr id="8" name="Title 1"/>
          <p:cNvSpPr txBox="1">
            <a:spLocks/>
          </p:cNvSpPr>
          <p:nvPr/>
        </p:nvSpPr>
        <p:spPr bwMode="auto">
          <a:xfrm>
            <a:off x="4973444" y="125923"/>
            <a:ext cx="4170556"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sz="7200" kern="0" dirty="0" smtClean="0">
                <a:solidFill>
                  <a:schemeClr val="bg1"/>
                </a:solidFill>
                <a:effectLst>
                  <a:outerShdw blurRad="38100" dist="38100" dir="2700000" algn="tl">
                    <a:srgbClr val="000000">
                      <a:alpha val="43137"/>
                    </a:srgbClr>
                  </a:outerShdw>
                </a:effectLst>
                <a:latin typeface="+mn-lt"/>
              </a:rPr>
              <a:t/>
            </a:r>
            <a:br>
              <a:rPr lang="en-US" sz="7200" kern="0" dirty="0" smtClean="0">
                <a:solidFill>
                  <a:schemeClr val="bg1"/>
                </a:solidFill>
                <a:effectLst>
                  <a:outerShdw blurRad="38100" dist="38100" dir="2700000" algn="tl">
                    <a:srgbClr val="000000">
                      <a:alpha val="43137"/>
                    </a:srgbClr>
                  </a:outerShdw>
                </a:effectLst>
                <a:latin typeface="+mn-lt"/>
              </a:rPr>
            </a:br>
            <a:r>
              <a:rPr lang="en-GB" sz="7200" b="0" kern="0" dirty="0" smtClean="0">
                <a:solidFill>
                  <a:schemeClr val="bg1"/>
                </a:solidFill>
                <a:effectLst>
                  <a:outerShdw blurRad="38100" dist="38100" dir="2700000" algn="tl">
                    <a:srgbClr val="000000">
                      <a:alpha val="43137"/>
                    </a:srgbClr>
                  </a:outerShdw>
                </a:effectLst>
                <a:latin typeface="+mn-lt"/>
              </a:rPr>
              <a:t>Amendment clauses automatically selected</a:t>
            </a:r>
            <a:r>
              <a:rPr lang="fr-BE" kern="0" dirty="0" smtClean="0"/>
              <a:t/>
            </a:r>
            <a:br>
              <a:rPr lang="fr-BE" kern="0" dirty="0" smtClean="0"/>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endParaRPr lang="en-GB" kern="0" dirty="0">
              <a:effectLst>
                <a:outerShdw blurRad="38100" dist="38100" dir="2700000" algn="tl">
                  <a:srgbClr val="000000">
                    <a:alpha val="43137"/>
                  </a:srgbClr>
                </a:outerShdw>
              </a:effectLst>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4418" b="4380"/>
          <a:stretch/>
        </p:blipFill>
        <p:spPr bwMode="auto">
          <a:xfrm>
            <a:off x="630770" y="3306596"/>
            <a:ext cx="7415213" cy="3470062"/>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2643"/>
          <a:stretch/>
        </p:blipFill>
        <p:spPr bwMode="auto">
          <a:xfrm>
            <a:off x="630772" y="1307753"/>
            <a:ext cx="7415213" cy="1998843"/>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Right Arrow 10"/>
          <p:cNvSpPr/>
          <p:nvPr/>
        </p:nvSpPr>
        <p:spPr bwMode="auto">
          <a:xfrm>
            <a:off x="1129329" y="6538352"/>
            <a:ext cx="504056" cy="288701"/>
          </a:xfrm>
          <a:prstGeom prst="rightArrow">
            <a:avLst/>
          </a:prstGeom>
          <a:solidFill>
            <a:schemeClr val="accent1">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Oval 1"/>
          <p:cNvSpPr>
            <a:spLocks noChangeArrowheads="1"/>
          </p:cNvSpPr>
          <p:nvPr/>
        </p:nvSpPr>
        <p:spPr bwMode="auto">
          <a:xfrm>
            <a:off x="539551" y="3306596"/>
            <a:ext cx="1806700" cy="28803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i="0"/>
          </a:p>
        </p:txBody>
      </p:sp>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385" y="6566501"/>
            <a:ext cx="190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ChangeArrowheads="1"/>
          </p:cNvSpPr>
          <p:nvPr/>
        </p:nvSpPr>
        <p:spPr bwMode="auto">
          <a:xfrm>
            <a:off x="2483244" y="1628775"/>
            <a:ext cx="621905" cy="785813"/>
          </a:xfrm>
          <a:prstGeom prst="rect">
            <a:avLst/>
          </a:prstGeom>
          <a:noFill/>
          <a:ln w="412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i="0"/>
          </a:p>
        </p:txBody>
      </p:sp>
      <p:pic>
        <p:nvPicPr>
          <p:cNvPr id="1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201" t="1" b="-2"/>
          <a:stretch/>
        </p:blipFill>
        <p:spPr bwMode="auto">
          <a:xfrm>
            <a:off x="3017864" y="6496049"/>
            <a:ext cx="2641023" cy="25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7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38332" y="1398874"/>
            <a:ext cx="8229600" cy="936625"/>
          </a:xfrm>
        </p:spPr>
        <p:txBody>
          <a:bodyPr>
            <a:normAutofit fontScale="90000"/>
          </a:bodyPr>
          <a:lstStyle/>
          <a:p>
            <a:pPr algn="ctr"/>
            <a:r>
              <a:rPr lang="en-GB" b="1" dirty="0" smtClean="0">
                <a:effectLst>
                  <a:outerShdw blurRad="38100" dist="38100" dir="2700000" algn="tl">
                    <a:srgbClr val="000000">
                      <a:alpha val="43137"/>
                    </a:srgbClr>
                  </a:outerShdw>
                </a:effectLst>
              </a:rPr>
              <a:t>Ex. </a:t>
            </a:r>
            <a:r>
              <a:rPr lang="en-GB" dirty="0">
                <a:effectLst>
                  <a:outerShdw blurRad="38100" dist="38100" dir="2700000" algn="tl">
                    <a:srgbClr val="000000">
                      <a:alpha val="43137"/>
                    </a:srgbClr>
                  </a:outerShdw>
                </a:effectLst>
              </a:rPr>
              <a:t>o</a:t>
            </a:r>
            <a:r>
              <a:rPr lang="en-GB" b="1" dirty="0" smtClean="0">
                <a:effectLst>
                  <a:outerShdw blurRad="38100" dist="38100" dir="2700000" algn="tl">
                    <a:srgbClr val="000000">
                      <a:alpha val="43137"/>
                    </a:srgbClr>
                  </a:outerShdw>
                </a:effectLst>
              </a:rPr>
              <a:t>f amendment clauses </a:t>
            </a:r>
            <a:r>
              <a:rPr lang="en-GB" dirty="0">
                <a:effectLst>
                  <a:outerShdw blurRad="38100" dist="38100" dir="2700000" algn="tl">
                    <a:srgbClr val="000000">
                      <a:alpha val="43137"/>
                    </a:srgbClr>
                  </a:outerShdw>
                </a:effectLst>
              </a:rPr>
              <a:t>which need to be selected/opened by the PO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98" y="2402955"/>
            <a:ext cx="7719934" cy="4035320"/>
          </a:xfrm>
          <a:prstGeom prst="rect">
            <a:avLst/>
          </a:prstGeom>
        </p:spPr>
      </p:pic>
      <p:sp>
        <p:nvSpPr>
          <p:cNvPr id="10" name="Right Arrow 9"/>
          <p:cNvSpPr/>
          <p:nvPr/>
        </p:nvSpPr>
        <p:spPr>
          <a:xfrm>
            <a:off x="500102" y="5186597"/>
            <a:ext cx="807936" cy="169053"/>
          </a:xfrm>
          <a:prstGeom prst="rightArrow">
            <a:avLst/>
          </a:prstGeom>
          <a:solidFill>
            <a:srgbClr val="FF0000">
              <a:alpha val="39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Right Arrow 10"/>
          <p:cNvSpPr/>
          <p:nvPr/>
        </p:nvSpPr>
        <p:spPr>
          <a:xfrm>
            <a:off x="500102" y="5423106"/>
            <a:ext cx="807936" cy="186124"/>
          </a:xfrm>
          <a:prstGeom prst="rightArrow">
            <a:avLst/>
          </a:prstGeom>
          <a:solidFill>
            <a:srgbClr val="FF0000">
              <a:alpha val="39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8" name="TextBox 7"/>
          <p:cNvSpPr txBox="1"/>
          <p:nvPr/>
        </p:nvSpPr>
        <p:spPr>
          <a:xfrm>
            <a:off x="284357" y="266177"/>
            <a:ext cx="2129882" cy="584775"/>
          </a:xfrm>
          <a:prstGeom prst="rect">
            <a:avLst/>
          </a:prstGeom>
          <a:noFill/>
        </p:spPr>
        <p:txBody>
          <a:bodyPr wrap="square" rtlCol="0">
            <a:spAutoFit/>
          </a:bodyPr>
          <a:lstStyle/>
          <a:p>
            <a:r>
              <a:rPr lang="en-US" sz="3200" b="1" dirty="0">
                <a:solidFill>
                  <a:schemeClr val="accent3"/>
                </a:solidFill>
                <a:effectLst>
                  <a:outerShdw blurRad="38100" dist="38100" dir="2700000" algn="tl">
                    <a:srgbClr val="000000">
                      <a:alpha val="43137"/>
                    </a:srgbClr>
                  </a:outerShdw>
                </a:effectLst>
              </a:rPr>
              <a:t>Step </a:t>
            </a:r>
            <a:r>
              <a:rPr lang="en-US" sz="3200" b="1" dirty="0" smtClean="0">
                <a:solidFill>
                  <a:schemeClr val="accent3"/>
                </a:solidFill>
                <a:effectLst>
                  <a:outerShdw blurRad="38100" dist="38100" dir="2700000" algn="tl">
                    <a:srgbClr val="000000">
                      <a:alpha val="43137"/>
                    </a:srgbClr>
                  </a:outerShdw>
                </a:effectLst>
              </a:rPr>
              <a:t>2</a:t>
            </a:r>
            <a:endParaRPr lang="fr-BE" sz="3200" dirty="0">
              <a:solidFill>
                <a:schemeClr val="accent3"/>
              </a:solidFill>
            </a:endParaRPr>
          </a:p>
        </p:txBody>
      </p:sp>
      <p:sp>
        <p:nvSpPr>
          <p:cNvPr id="12" name="Title 1"/>
          <p:cNvSpPr txBox="1">
            <a:spLocks/>
          </p:cNvSpPr>
          <p:nvPr/>
        </p:nvSpPr>
        <p:spPr bwMode="auto">
          <a:xfrm>
            <a:off x="4973445" y="240754"/>
            <a:ext cx="4170556"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sz="7200" kern="0" dirty="0" smtClean="0">
                <a:solidFill>
                  <a:schemeClr val="bg1"/>
                </a:solidFill>
                <a:effectLst>
                  <a:outerShdw blurRad="38100" dist="38100" dir="2700000" algn="tl">
                    <a:srgbClr val="000000">
                      <a:alpha val="43137"/>
                    </a:srgbClr>
                  </a:outerShdw>
                </a:effectLst>
                <a:latin typeface="+mn-lt"/>
              </a:rPr>
              <a:t/>
            </a:r>
            <a:br>
              <a:rPr lang="en-US" sz="7200" kern="0" dirty="0" smtClean="0">
                <a:solidFill>
                  <a:schemeClr val="bg1"/>
                </a:solidFill>
                <a:effectLst>
                  <a:outerShdw blurRad="38100" dist="38100" dir="2700000" algn="tl">
                    <a:srgbClr val="000000">
                      <a:alpha val="43137"/>
                    </a:srgbClr>
                  </a:outerShdw>
                </a:effectLst>
                <a:latin typeface="+mn-lt"/>
              </a:rPr>
            </a:br>
            <a:r>
              <a:rPr lang="en-GB" sz="7200" b="0" kern="0" dirty="0" smtClean="0">
                <a:solidFill>
                  <a:schemeClr val="bg1"/>
                </a:solidFill>
                <a:effectLst>
                  <a:outerShdw blurRad="38100" dist="38100" dir="2700000" algn="tl">
                    <a:srgbClr val="000000">
                      <a:alpha val="43137"/>
                    </a:srgbClr>
                  </a:outerShdw>
                </a:effectLst>
                <a:latin typeface="+mn-lt"/>
              </a:rPr>
              <a:t>COMPOSE</a:t>
            </a:r>
            <a:r>
              <a:rPr lang="en-US" sz="7200" b="0" kern="0" dirty="0" smtClean="0">
                <a:solidFill>
                  <a:schemeClr val="bg1"/>
                </a:solidFill>
                <a:effectLst>
                  <a:outerShdw blurRad="38100" dist="38100" dir="2700000" algn="tl">
                    <a:srgbClr val="000000">
                      <a:alpha val="43137"/>
                    </a:srgbClr>
                  </a:outerShdw>
                </a:effectLst>
                <a:latin typeface="+mn-lt"/>
              </a:rPr>
              <a:t/>
            </a:r>
            <a:br>
              <a:rPr lang="en-US" sz="7200" b="0" kern="0" dirty="0" smtClean="0">
                <a:solidFill>
                  <a:schemeClr val="bg1"/>
                </a:solidFill>
                <a:effectLst>
                  <a:outerShdw blurRad="38100" dist="38100" dir="2700000" algn="tl">
                    <a:srgbClr val="000000">
                      <a:alpha val="43137"/>
                    </a:srgbClr>
                  </a:outerShdw>
                </a:effectLst>
                <a:latin typeface="+mn-lt"/>
              </a:rPr>
            </a:br>
            <a:r>
              <a:rPr lang="fr-BE" kern="0" dirty="0" smtClean="0"/>
              <a:t/>
            </a:r>
            <a:br>
              <a:rPr lang="fr-BE" kern="0" dirty="0" smtClean="0"/>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endParaRPr lang="en-GB"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143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4"/>
          <p:cNvSpPr>
            <a:spLocks noGrp="1"/>
          </p:cNvSpPr>
          <p:nvPr>
            <p:ph idx="1"/>
          </p:nvPr>
        </p:nvSpPr>
        <p:spPr>
          <a:xfrm>
            <a:off x="417007" y="1714477"/>
            <a:ext cx="8229600" cy="4426824"/>
          </a:xfrm>
        </p:spPr>
        <p:txBody>
          <a:bodyPr/>
          <a:lstStyle/>
          <a:p>
            <a:pPr algn="just"/>
            <a:r>
              <a:rPr lang="en-US" sz="2000" dirty="0"/>
              <a:t>An amendment to the grant agreement is necessary to </a:t>
            </a:r>
            <a:r>
              <a:rPr lang="en-US" sz="2000" b="1" dirty="0"/>
              <a:t>change </a:t>
            </a:r>
            <a:r>
              <a:rPr lang="en-US" sz="2000" dirty="0"/>
              <a:t>the </a:t>
            </a:r>
            <a:r>
              <a:rPr lang="en-US" sz="2000" b="1" dirty="0"/>
              <a:t>terms </a:t>
            </a:r>
            <a:r>
              <a:rPr lang="en-US" sz="2000" b="1" dirty="0" smtClean="0"/>
              <a:t>&amp; </a:t>
            </a:r>
            <a:r>
              <a:rPr lang="en-US" sz="2000" b="1" dirty="0"/>
              <a:t>conditions </a:t>
            </a:r>
            <a:r>
              <a:rPr lang="en-US" sz="2000" dirty="0" smtClean="0"/>
              <a:t>and</a:t>
            </a:r>
            <a:r>
              <a:rPr lang="en-US" sz="2000" b="1" dirty="0" smtClean="0"/>
              <a:t> annexes </a:t>
            </a:r>
            <a:r>
              <a:rPr lang="en-US" sz="2000" dirty="0" smtClean="0"/>
              <a:t>of </a:t>
            </a:r>
            <a:r>
              <a:rPr lang="en-US" sz="2000" dirty="0"/>
              <a:t>a </a:t>
            </a:r>
            <a:r>
              <a:rPr lang="en-US" sz="2000" dirty="0" smtClean="0"/>
              <a:t>GA.</a:t>
            </a:r>
          </a:p>
          <a:p>
            <a:pPr marL="0" indent="0" algn="just">
              <a:buNone/>
            </a:pPr>
            <a:endParaRPr lang="en-US" sz="2000" dirty="0" smtClean="0"/>
          </a:p>
          <a:p>
            <a:pPr algn="just"/>
            <a:r>
              <a:rPr lang="en-US" sz="2000" dirty="0" smtClean="0"/>
              <a:t>The </a:t>
            </a:r>
            <a:r>
              <a:rPr lang="en-US" sz="2000" dirty="0"/>
              <a:t>amended provisions </a:t>
            </a:r>
            <a:r>
              <a:rPr lang="en-US" sz="2000" b="1" dirty="0"/>
              <a:t>become an integral part of the </a:t>
            </a:r>
            <a:r>
              <a:rPr lang="en-US" sz="2000" b="1" dirty="0" smtClean="0"/>
              <a:t>GA. </a:t>
            </a:r>
            <a:r>
              <a:rPr lang="en-US" sz="2000" dirty="0" smtClean="0"/>
              <a:t>All </a:t>
            </a:r>
            <a:r>
              <a:rPr lang="en-US" sz="2000" dirty="0"/>
              <a:t>other provisions remain </a:t>
            </a:r>
            <a:r>
              <a:rPr lang="en-US" sz="2000" dirty="0" smtClean="0"/>
              <a:t>unchanged </a:t>
            </a:r>
            <a:r>
              <a:rPr lang="en-US" sz="2000" dirty="0"/>
              <a:t>and have full </a:t>
            </a:r>
            <a:r>
              <a:rPr lang="en-US" sz="2000" dirty="0" smtClean="0"/>
              <a:t>effect.</a:t>
            </a:r>
          </a:p>
          <a:p>
            <a:pPr marL="0" indent="0" algn="just">
              <a:buNone/>
            </a:pPr>
            <a:endParaRPr lang="en-US" sz="2000" dirty="0" smtClean="0"/>
          </a:p>
          <a:p>
            <a:pPr algn="just"/>
            <a:r>
              <a:rPr lang="en-US" sz="2000" b="1" dirty="0" smtClean="0"/>
              <a:t>Informal consultation with the PO is welcome beforehand</a:t>
            </a:r>
            <a:r>
              <a:rPr lang="en-US" sz="2000" dirty="0" smtClean="0"/>
              <a:t>. </a:t>
            </a:r>
            <a:endParaRPr lang="en-US" sz="2000" dirty="0"/>
          </a:p>
          <a:p>
            <a:pPr algn="just"/>
            <a:endParaRPr lang="en-US" sz="2000" dirty="0" smtClean="0"/>
          </a:p>
          <a:p>
            <a:pPr algn="just"/>
            <a:r>
              <a:rPr lang="en-US" sz="2000" dirty="0" smtClean="0"/>
              <a:t>Requests must be submitted </a:t>
            </a:r>
            <a:r>
              <a:rPr lang="en-US" sz="2000" b="1" dirty="0" smtClean="0"/>
              <a:t>sufficiently </a:t>
            </a:r>
            <a:r>
              <a:rPr lang="en-US" sz="2000" b="1" dirty="0"/>
              <a:t>in advance </a:t>
            </a:r>
            <a:r>
              <a:rPr lang="en-US" sz="2000" dirty="0"/>
              <a:t>to allow preparation and proper analysis before the changes are due to take </a:t>
            </a:r>
            <a:r>
              <a:rPr lang="en-US" sz="2000" dirty="0" smtClean="0"/>
              <a:t>effect.</a:t>
            </a:r>
          </a:p>
          <a:p>
            <a:pPr marL="0" indent="0" algn="just">
              <a:buNone/>
            </a:pPr>
            <a:endParaRPr lang="en-US" sz="2000" dirty="0" smtClean="0"/>
          </a:p>
          <a:p>
            <a:pPr algn="just"/>
            <a:endParaRPr lang="fr-BE" dirty="0"/>
          </a:p>
        </p:txBody>
      </p:sp>
      <p:sp>
        <p:nvSpPr>
          <p:cNvPr id="3" name="TextBox 2"/>
          <p:cNvSpPr txBox="1"/>
          <p:nvPr/>
        </p:nvSpPr>
        <p:spPr>
          <a:xfrm>
            <a:off x="5875885" y="291074"/>
            <a:ext cx="2243948" cy="461665"/>
          </a:xfrm>
          <a:prstGeom prst="rect">
            <a:avLst/>
          </a:prstGeom>
          <a:noFill/>
        </p:spPr>
        <p:txBody>
          <a:bodyPr wrap="none" rtlCol="0">
            <a:spAutoFit/>
          </a:bodyPr>
          <a:lstStyle/>
          <a:p>
            <a:r>
              <a:rPr lang="en-GB" sz="2400" b="0" dirty="0" smtClean="0">
                <a:solidFill>
                  <a:schemeClr val="bg1"/>
                </a:solidFill>
                <a:latin typeface="+mj-lt"/>
              </a:rPr>
              <a:t>General rules</a:t>
            </a:r>
          </a:p>
        </p:txBody>
      </p:sp>
    </p:spTree>
    <p:extLst>
      <p:ext uri="{BB962C8B-B14F-4D97-AF65-F5344CB8AC3E}">
        <p14:creationId xmlns:p14="http://schemas.microsoft.com/office/powerpoint/2010/main" val="2680711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84357" y="266177"/>
            <a:ext cx="2129882" cy="523220"/>
          </a:xfrm>
          <a:prstGeom prst="rect">
            <a:avLst/>
          </a:prstGeom>
          <a:noFill/>
        </p:spPr>
        <p:txBody>
          <a:bodyPr wrap="square" rtlCol="0">
            <a:spAutoFit/>
          </a:bodyPr>
          <a:lstStyle/>
          <a:p>
            <a:r>
              <a:rPr lang="en-US" sz="2800" b="1" dirty="0">
                <a:solidFill>
                  <a:schemeClr val="accent3"/>
                </a:solidFill>
                <a:effectLst>
                  <a:outerShdw blurRad="38100" dist="38100" dir="2700000" algn="tl">
                    <a:srgbClr val="000000">
                      <a:alpha val="43137"/>
                    </a:srgbClr>
                  </a:outerShdw>
                </a:effectLst>
                <a:latin typeface="+mj-lt"/>
              </a:rPr>
              <a:t>Step 3</a:t>
            </a:r>
            <a:endParaRPr lang="fr-BE" sz="2800" dirty="0">
              <a:solidFill>
                <a:schemeClr val="accent3"/>
              </a:solidFill>
              <a:latin typeface="+mj-lt"/>
            </a:endParaRPr>
          </a:p>
        </p:txBody>
      </p:sp>
      <p:sp>
        <p:nvSpPr>
          <p:cNvPr id="5" name="Title 1"/>
          <p:cNvSpPr txBox="1">
            <a:spLocks/>
          </p:cNvSpPr>
          <p:nvPr/>
        </p:nvSpPr>
        <p:spPr bwMode="auto">
          <a:xfrm>
            <a:off x="4973445" y="240754"/>
            <a:ext cx="4170556"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b="0" kern="0" dirty="0" smtClean="0">
                <a:effectLst>
                  <a:outerShdw blurRad="38100" dist="38100" dir="2700000" algn="tl">
                    <a:srgbClr val="000000">
                      <a:alpha val="43137"/>
                    </a:srgbClr>
                  </a:outerShdw>
                </a:effectLst>
              </a:rPr>
              <a:t/>
            </a:r>
            <a:br>
              <a:rPr lang="en-US" b="0" kern="0" dirty="0" smtClean="0">
                <a:effectLst>
                  <a:outerShdw blurRad="38100" dist="38100" dir="2700000" algn="tl">
                    <a:srgbClr val="000000">
                      <a:alpha val="43137"/>
                    </a:srgbClr>
                  </a:outerShdw>
                </a:effectLst>
              </a:rPr>
            </a:br>
            <a:r>
              <a:rPr lang="en-US" b="0" kern="0" dirty="0" smtClean="0">
                <a:effectLst>
                  <a:outerShdw blurRad="38100" dist="38100" dir="2700000" algn="tl">
                    <a:srgbClr val="000000">
                      <a:alpha val="43137"/>
                    </a:srgbClr>
                  </a:outerShdw>
                </a:effectLst>
              </a:rPr>
              <a:t/>
            </a:r>
            <a:br>
              <a:rPr lang="en-US" b="0" kern="0" dirty="0" smtClean="0">
                <a:effectLst>
                  <a:outerShdw blurRad="38100" dist="38100" dir="2700000" algn="tl">
                    <a:srgbClr val="000000">
                      <a:alpha val="43137"/>
                    </a:srgbClr>
                  </a:outerShdw>
                </a:effectLst>
              </a:rPr>
            </a:br>
            <a:r>
              <a:rPr lang="en-US" sz="7200" b="0" kern="0" dirty="0" smtClean="0">
                <a:solidFill>
                  <a:schemeClr val="bg1"/>
                </a:solidFill>
                <a:effectLst>
                  <a:outerShdw blurRad="38100" dist="38100" dir="2700000" algn="tl">
                    <a:srgbClr val="000000">
                      <a:alpha val="43137"/>
                    </a:srgbClr>
                  </a:outerShdw>
                </a:effectLst>
                <a:latin typeface="+mn-lt"/>
              </a:rPr>
              <a:t/>
            </a:r>
            <a:br>
              <a:rPr lang="en-US" sz="7200" b="0" kern="0" dirty="0" smtClean="0">
                <a:solidFill>
                  <a:schemeClr val="bg1"/>
                </a:solidFill>
                <a:effectLst>
                  <a:outerShdw blurRad="38100" dist="38100" dir="2700000" algn="tl">
                    <a:srgbClr val="000000">
                      <a:alpha val="43137"/>
                    </a:srgbClr>
                  </a:outerShdw>
                </a:effectLst>
                <a:latin typeface="+mn-lt"/>
              </a:rPr>
            </a:br>
            <a:r>
              <a:rPr lang="en-GB" sz="7200" b="0" kern="0" dirty="0" smtClean="0">
                <a:solidFill>
                  <a:schemeClr val="bg1"/>
                </a:solidFill>
                <a:effectLst>
                  <a:outerShdw blurRad="38100" dist="38100" dir="2700000" algn="tl">
                    <a:srgbClr val="000000">
                      <a:alpha val="43137"/>
                    </a:srgbClr>
                  </a:outerShdw>
                </a:effectLst>
                <a:latin typeface="+mn-lt"/>
              </a:rPr>
              <a:t>Consult the Project Officer</a:t>
            </a:r>
            <a:r>
              <a:rPr lang="en-US" sz="7200" b="0" kern="0" dirty="0" smtClean="0">
                <a:solidFill>
                  <a:schemeClr val="bg1"/>
                </a:solidFill>
                <a:effectLst>
                  <a:outerShdw blurRad="38100" dist="38100" dir="2700000" algn="tl">
                    <a:srgbClr val="000000">
                      <a:alpha val="43137"/>
                    </a:srgbClr>
                  </a:outerShdw>
                </a:effectLst>
                <a:latin typeface="+mn-lt"/>
              </a:rPr>
              <a:t/>
            </a:r>
            <a:br>
              <a:rPr lang="en-US" sz="7200" b="0" kern="0" dirty="0" smtClean="0">
                <a:solidFill>
                  <a:schemeClr val="bg1"/>
                </a:solidFill>
                <a:effectLst>
                  <a:outerShdw blurRad="38100" dist="38100" dir="2700000" algn="tl">
                    <a:srgbClr val="000000">
                      <a:alpha val="43137"/>
                    </a:srgbClr>
                  </a:outerShdw>
                </a:effectLst>
                <a:latin typeface="+mn-lt"/>
              </a:rPr>
            </a:br>
            <a:r>
              <a:rPr lang="fr-BE" b="0" kern="0" dirty="0" smtClean="0"/>
              <a:t/>
            </a:r>
            <a:br>
              <a:rPr lang="fr-BE" b="0" kern="0" dirty="0" smtClean="0"/>
            </a:br>
            <a:r>
              <a:rPr lang="en-US" b="0" kern="0" dirty="0" smtClean="0">
                <a:effectLst>
                  <a:outerShdw blurRad="38100" dist="38100" dir="2700000" algn="tl">
                    <a:srgbClr val="000000">
                      <a:alpha val="43137"/>
                    </a:srgbClr>
                  </a:outerShdw>
                </a:effectLst>
              </a:rPr>
              <a:t/>
            </a:r>
            <a:br>
              <a:rPr lang="en-US" b="0" kern="0" dirty="0" smtClean="0">
                <a:effectLst>
                  <a:outerShdw blurRad="38100" dist="38100" dir="2700000" algn="tl">
                    <a:srgbClr val="000000">
                      <a:alpha val="43137"/>
                    </a:srgbClr>
                  </a:outerShdw>
                </a:effectLst>
              </a:rPr>
            </a:br>
            <a:endParaRPr lang="en-GB" b="0" kern="0" dirty="0">
              <a:effectLst>
                <a:outerShdw blurRad="38100" dist="38100" dir="2700000" algn="tl">
                  <a:srgbClr val="000000">
                    <a:alpha val="43137"/>
                  </a:srgbClr>
                </a:outerShdw>
              </a:effectLst>
            </a:endParaRP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356700"/>
            <a:ext cx="6883400" cy="2124075"/>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Content Placeholder 2"/>
          <p:cNvSpPr txBox="1">
            <a:spLocks/>
          </p:cNvSpPr>
          <p:nvPr/>
        </p:nvSpPr>
        <p:spPr bwMode="auto">
          <a:xfrm>
            <a:off x="284357" y="3874125"/>
            <a:ext cx="2279214"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IE" altLang="en-US" sz="1800" b="1" dirty="0" smtClean="0">
                <a:effectLst>
                  <a:outerShdw blurRad="38100" dist="38100" dir="2700000" algn="tl">
                    <a:srgbClr val="000000">
                      <a:alpha val="43137"/>
                    </a:srgbClr>
                  </a:outerShdw>
                </a:effectLst>
                <a:latin typeface="+mj-lt"/>
              </a:rPr>
              <a:t>Consortium can ask the EU Officer to "unofficially" review the amendment </a:t>
            </a:r>
            <a:r>
              <a:rPr lang="en-IE" altLang="en-US" sz="1800" b="1" dirty="0" smtClean="0">
                <a:effectLst>
                  <a:outerShdw blurRad="38100" dist="38100" dir="2700000" algn="tl">
                    <a:srgbClr val="000000">
                      <a:alpha val="43137"/>
                    </a:srgbClr>
                  </a:outerShdw>
                </a:effectLst>
                <a:latin typeface="+mj-lt"/>
                <a:sym typeface="Wingdings" pitchFamily="2" charset="2"/>
              </a:rPr>
              <a:t> </a:t>
            </a:r>
            <a:r>
              <a:rPr lang="en-IE" altLang="en-US" sz="1800" b="1" dirty="0" smtClean="0">
                <a:effectLst>
                  <a:outerShdw blurRad="38100" dist="38100" dir="2700000" algn="tl">
                    <a:srgbClr val="000000">
                      <a:alpha val="43137"/>
                    </a:srgbClr>
                  </a:outerShdw>
                </a:effectLst>
                <a:latin typeface="+mj-lt"/>
              </a:rPr>
              <a:t>The PO is notified </a:t>
            </a:r>
            <a:endParaRPr lang="en-IE" altLang="en-US" sz="1800" b="1" dirty="0">
              <a:effectLst>
                <a:outerShdw blurRad="38100" dist="38100" dir="2700000" algn="tl">
                  <a:srgbClr val="000000">
                    <a:alpha val="43137"/>
                  </a:srgbClr>
                </a:outerShdw>
              </a:effectLst>
              <a:latin typeface="+mj-lt"/>
            </a:endParaRPr>
          </a:p>
        </p:txBody>
      </p:sp>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419" y="3675688"/>
            <a:ext cx="6030913" cy="2890837"/>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8712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31516" y="345017"/>
            <a:ext cx="1471878" cy="523220"/>
          </a:xfrm>
          <a:prstGeom prst="rect">
            <a:avLst/>
          </a:prstGeom>
        </p:spPr>
        <p:txBody>
          <a:bodyPr wrap="none">
            <a:spAutoFit/>
          </a:bodyPr>
          <a:lstStyle/>
          <a:p>
            <a:r>
              <a:rPr lang="en-US" sz="2800" b="1" dirty="0">
                <a:solidFill>
                  <a:schemeClr val="accent3"/>
                </a:solidFill>
                <a:effectLst>
                  <a:outerShdw blurRad="38100" dist="38100" dir="2700000" algn="tl">
                    <a:srgbClr val="000000">
                      <a:alpha val="43137"/>
                    </a:srgbClr>
                  </a:outerShdw>
                </a:effectLst>
                <a:latin typeface="+mj-lt"/>
              </a:rPr>
              <a:t>Step </a:t>
            </a:r>
            <a:r>
              <a:rPr lang="en-US" sz="2800" b="1" dirty="0" smtClean="0">
                <a:solidFill>
                  <a:schemeClr val="accent3"/>
                </a:solidFill>
                <a:effectLst>
                  <a:outerShdw blurRad="38100" dist="38100" dir="2700000" algn="tl">
                    <a:srgbClr val="000000">
                      <a:alpha val="43137"/>
                    </a:srgbClr>
                  </a:outerShdw>
                </a:effectLst>
                <a:latin typeface="+mj-lt"/>
              </a:rPr>
              <a:t>4</a:t>
            </a:r>
            <a:endParaRPr lang="fr-BE" sz="2800" dirty="0">
              <a:solidFill>
                <a:schemeClr val="accent3"/>
              </a:solidFill>
              <a:latin typeface="+mj-lt"/>
            </a:endParaRPr>
          </a:p>
        </p:txBody>
      </p:sp>
      <p:sp>
        <p:nvSpPr>
          <p:cNvPr id="5" name="Title 1"/>
          <p:cNvSpPr txBox="1">
            <a:spLocks/>
          </p:cNvSpPr>
          <p:nvPr/>
        </p:nvSpPr>
        <p:spPr bwMode="auto">
          <a:xfrm>
            <a:off x="1807272" y="252834"/>
            <a:ext cx="1795655"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sz="7200" kern="0" dirty="0" smtClean="0">
                <a:solidFill>
                  <a:schemeClr val="bg1"/>
                </a:solidFill>
                <a:effectLst>
                  <a:outerShdw blurRad="38100" dist="38100" dir="2700000" algn="tl">
                    <a:srgbClr val="000000">
                      <a:alpha val="43137"/>
                    </a:srgbClr>
                  </a:outerShdw>
                </a:effectLst>
                <a:latin typeface="+mn-lt"/>
              </a:rPr>
              <a:t/>
            </a:r>
            <a:br>
              <a:rPr lang="en-US" sz="7200" kern="0" dirty="0" smtClean="0">
                <a:solidFill>
                  <a:schemeClr val="bg1"/>
                </a:solidFill>
                <a:effectLst>
                  <a:outerShdw blurRad="38100" dist="38100" dir="2700000" algn="tl">
                    <a:srgbClr val="000000">
                      <a:alpha val="43137"/>
                    </a:srgbClr>
                  </a:outerShdw>
                </a:effectLst>
                <a:latin typeface="+mn-lt"/>
              </a:rPr>
            </a:br>
            <a:r>
              <a:rPr lang="en-GB" sz="7200" kern="0" dirty="0" smtClean="0">
                <a:solidFill>
                  <a:schemeClr val="bg1"/>
                </a:solidFill>
                <a:effectLst>
                  <a:outerShdw blurRad="38100" dist="38100" dir="2700000" algn="tl">
                    <a:srgbClr val="000000">
                      <a:alpha val="43137"/>
                    </a:srgbClr>
                  </a:outerShdw>
                </a:effectLst>
                <a:latin typeface="+mn-lt"/>
              </a:rPr>
              <a:t>SIGN &amp; SUBMIT</a:t>
            </a:r>
            <a:r>
              <a:rPr lang="en-US" sz="7200" kern="0" dirty="0" smtClean="0">
                <a:solidFill>
                  <a:schemeClr val="bg1"/>
                </a:solidFill>
                <a:effectLst>
                  <a:outerShdw blurRad="38100" dist="38100" dir="2700000" algn="tl">
                    <a:srgbClr val="000000">
                      <a:alpha val="43137"/>
                    </a:srgbClr>
                  </a:outerShdw>
                </a:effectLst>
                <a:latin typeface="+mn-lt"/>
              </a:rPr>
              <a:t/>
            </a:r>
            <a:br>
              <a:rPr lang="en-US" sz="7200" kern="0" dirty="0" smtClean="0">
                <a:solidFill>
                  <a:schemeClr val="bg1"/>
                </a:solidFill>
                <a:effectLst>
                  <a:outerShdw blurRad="38100" dist="38100" dir="2700000" algn="tl">
                    <a:srgbClr val="000000">
                      <a:alpha val="43137"/>
                    </a:srgbClr>
                  </a:outerShdw>
                </a:effectLst>
                <a:latin typeface="+mn-lt"/>
              </a:rPr>
            </a:br>
            <a:r>
              <a:rPr lang="fr-BE" kern="0" dirty="0" smtClean="0"/>
              <a:t/>
            </a:r>
            <a:br>
              <a:rPr lang="fr-BE" kern="0" dirty="0" smtClean="0"/>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endParaRPr lang="en-GB" kern="0"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411" y="3569549"/>
            <a:ext cx="7375511" cy="2857528"/>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31" y="1360489"/>
            <a:ext cx="7692403" cy="1852612"/>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Rounded Rectangle 3"/>
          <p:cNvSpPr>
            <a:spLocks noChangeArrowheads="1"/>
          </p:cNvSpPr>
          <p:nvPr/>
        </p:nvSpPr>
        <p:spPr bwMode="auto">
          <a:xfrm>
            <a:off x="2851150" y="5200039"/>
            <a:ext cx="2736850" cy="288925"/>
          </a:xfrm>
          <a:prstGeom prst="roundRect">
            <a:avLst>
              <a:gd name="adj" fmla="val 16667"/>
            </a:avLst>
          </a:prstGeom>
          <a:noFill/>
          <a:ln w="76200" algn="ctr">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buChar char="•"/>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i="0"/>
          </a:p>
        </p:txBody>
      </p:sp>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068" y="2711506"/>
            <a:ext cx="3861911" cy="58293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ight Arrow 12"/>
          <p:cNvSpPr/>
          <p:nvPr/>
        </p:nvSpPr>
        <p:spPr bwMode="auto">
          <a:xfrm rot="6632373">
            <a:off x="6882535" y="3018464"/>
            <a:ext cx="1212897" cy="157374"/>
          </a:xfrm>
          <a:prstGeom prst="rightArrow">
            <a:avLst/>
          </a:prstGeom>
          <a:solidFill>
            <a:srgbClr val="FF0000"/>
          </a:solidFill>
          <a:ln/>
          <a:extLst/>
        </p:spPr>
        <p:style>
          <a:lnRef idx="0">
            <a:schemeClr val="accent1"/>
          </a:lnRef>
          <a:fillRef idx="3">
            <a:schemeClr val="accent1"/>
          </a:fillRef>
          <a:effectRef idx="3">
            <a:schemeClr val="accent1"/>
          </a:effectRef>
          <a:fontRef idx="minor">
            <a:schemeClr val="lt1"/>
          </a:fontRef>
        </p:style>
        <p:txBody>
          <a:bodyPr anchor="ctr"/>
          <a:lstStyle/>
          <a:p>
            <a:pPr marL="3175">
              <a:defRPr/>
            </a:pPr>
            <a:endParaRPr lang="en-GB">
              <a:solidFill>
                <a:srgbClr val="0F5494"/>
              </a:solidFill>
            </a:endParaRPr>
          </a:p>
        </p:txBody>
      </p:sp>
      <p:pic>
        <p:nvPicPr>
          <p:cNvPr id="1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0860" y="3767138"/>
            <a:ext cx="3133725" cy="295275"/>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ight Arrow 14"/>
          <p:cNvSpPr/>
          <p:nvPr/>
        </p:nvSpPr>
        <p:spPr bwMode="auto">
          <a:xfrm rot="7816803">
            <a:off x="4341025" y="4502495"/>
            <a:ext cx="1287808" cy="200713"/>
          </a:xfrm>
          <a:prstGeom prst="rightArrow">
            <a:avLst>
              <a:gd name="adj1" fmla="val 36581"/>
              <a:gd name="adj2" fmla="val 50000"/>
            </a:avLst>
          </a:prstGeom>
          <a:solidFill>
            <a:srgbClr val="FF0000"/>
          </a:solidFill>
          <a:ln/>
          <a:extLst/>
        </p:spPr>
        <p:style>
          <a:lnRef idx="0">
            <a:schemeClr val="accent1"/>
          </a:lnRef>
          <a:fillRef idx="3">
            <a:schemeClr val="accent1"/>
          </a:fillRef>
          <a:effectRef idx="3">
            <a:schemeClr val="accent1"/>
          </a:effectRef>
          <a:fontRef idx="minor">
            <a:schemeClr val="lt1"/>
          </a:fontRef>
        </p:style>
        <p:txBody>
          <a:bodyPr anchor="ctr"/>
          <a:lstStyle/>
          <a:p>
            <a:pPr marL="3175">
              <a:defRPr/>
            </a:pPr>
            <a:endParaRPr lang="en-GB">
              <a:solidFill>
                <a:srgbClr val="0F5494"/>
              </a:solidFill>
            </a:endParaRPr>
          </a:p>
        </p:txBody>
      </p:sp>
      <p:sp>
        <p:nvSpPr>
          <p:cNvPr id="16" name="TextBox 15"/>
          <p:cNvSpPr txBox="1"/>
          <p:nvPr/>
        </p:nvSpPr>
        <p:spPr>
          <a:xfrm>
            <a:off x="5586086" y="136982"/>
            <a:ext cx="2188612" cy="830997"/>
          </a:xfrm>
          <a:prstGeom prst="rect">
            <a:avLst/>
          </a:prstGeom>
          <a:noFill/>
        </p:spPr>
        <p:txBody>
          <a:bodyPr wrap="none" rtlCol="0">
            <a:spAutoFit/>
          </a:bodyPr>
          <a:lstStyle/>
          <a:p>
            <a:r>
              <a:rPr lang="en-GB" sz="2400" dirty="0" smtClean="0">
                <a:solidFill>
                  <a:schemeClr val="bg1"/>
                </a:solidFill>
              </a:rPr>
              <a:t>Data locked </a:t>
            </a:r>
          </a:p>
          <a:p>
            <a:r>
              <a:rPr lang="en-GB" sz="2400" dirty="0" smtClean="0">
                <a:solidFill>
                  <a:schemeClr val="bg1"/>
                </a:solidFill>
              </a:rPr>
              <a:t>for review </a:t>
            </a:r>
          </a:p>
        </p:txBody>
      </p:sp>
    </p:spTree>
    <p:extLst>
      <p:ext uri="{BB962C8B-B14F-4D97-AF65-F5344CB8AC3E}">
        <p14:creationId xmlns:p14="http://schemas.microsoft.com/office/powerpoint/2010/main" val="216920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eft Arrow 6"/>
          <p:cNvSpPr/>
          <p:nvPr/>
        </p:nvSpPr>
        <p:spPr>
          <a:xfrm>
            <a:off x="8243491" y="2093821"/>
            <a:ext cx="329010" cy="180724"/>
          </a:xfrm>
          <a:prstGeom prst="lef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8" name="TextBox 7"/>
          <p:cNvSpPr txBox="1"/>
          <p:nvPr/>
        </p:nvSpPr>
        <p:spPr>
          <a:xfrm>
            <a:off x="5573386" y="314782"/>
            <a:ext cx="3442802" cy="461665"/>
          </a:xfrm>
          <a:prstGeom prst="rect">
            <a:avLst/>
          </a:prstGeom>
          <a:noFill/>
        </p:spPr>
        <p:txBody>
          <a:bodyPr wrap="none" rtlCol="0">
            <a:spAutoFit/>
          </a:bodyPr>
          <a:lstStyle/>
          <a:p>
            <a:r>
              <a:rPr lang="en-GB" sz="2400" b="0" dirty="0" smtClean="0">
                <a:solidFill>
                  <a:schemeClr val="bg1"/>
                </a:solidFill>
              </a:rPr>
              <a:t>Signature by PLSIGN</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410"/>
          <a:stretch/>
        </p:blipFill>
        <p:spPr bwMode="auto">
          <a:xfrm>
            <a:off x="1217360" y="1281424"/>
            <a:ext cx="6926580" cy="1665898"/>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970"/>
          <a:stretch/>
        </p:blipFill>
        <p:spPr bwMode="auto">
          <a:xfrm>
            <a:off x="2250537" y="3073208"/>
            <a:ext cx="4961124" cy="3501229"/>
          </a:xfrm>
          <a:prstGeom prst="rect">
            <a:avLst/>
          </a:prstGeom>
          <a:noFill/>
          <a:ln w="9525">
            <a:solidFill>
              <a:schemeClr val="accent1">
                <a:lumMod val="75000"/>
              </a:schemeClr>
            </a:solidFill>
            <a:miter lim="800000"/>
            <a:headEnd/>
            <a:tailEnd/>
          </a:ln>
          <a:effectLst>
            <a:glow rad="139700">
              <a:schemeClr val="accent1">
                <a:lumMod val="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389"/>
          <a:stretch/>
        </p:blipFill>
        <p:spPr bwMode="auto">
          <a:xfrm>
            <a:off x="6758939" y="2015292"/>
            <a:ext cx="1352119" cy="32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35394" y="309034"/>
            <a:ext cx="1471878" cy="523220"/>
          </a:xfrm>
          <a:prstGeom prst="rect">
            <a:avLst/>
          </a:prstGeom>
        </p:spPr>
        <p:txBody>
          <a:bodyPr wrap="none">
            <a:spAutoFit/>
          </a:bodyPr>
          <a:lstStyle/>
          <a:p>
            <a:r>
              <a:rPr lang="en-US" sz="2800" b="1" dirty="0">
                <a:solidFill>
                  <a:schemeClr val="accent3"/>
                </a:solidFill>
                <a:effectLst>
                  <a:outerShdw blurRad="38100" dist="38100" dir="2700000" algn="tl">
                    <a:srgbClr val="000000">
                      <a:alpha val="43137"/>
                    </a:srgbClr>
                  </a:outerShdw>
                </a:effectLst>
                <a:latin typeface="+mj-lt"/>
              </a:rPr>
              <a:t>Step </a:t>
            </a:r>
            <a:r>
              <a:rPr lang="en-US" sz="2800" b="1" dirty="0" smtClean="0">
                <a:solidFill>
                  <a:schemeClr val="accent3"/>
                </a:solidFill>
                <a:effectLst>
                  <a:outerShdw blurRad="38100" dist="38100" dir="2700000" algn="tl">
                    <a:srgbClr val="000000">
                      <a:alpha val="43137"/>
                    </a:srgbClr>
                  </a:outerShdw>
                </a:effectLst>
                <a:latin typeface="+mj-lt"/>
              </a:rPr>
              <a:t>4</a:t>
            </a:r>
            <a:endParaRPr lang="fr-BE" sz="2800" dirty="0">
              <a:solidFill>
                <a:schemeClr val="accent3"/>
              </a:solidFill>
              <a:latin typeface="+mj-lt"/>
            </a:endParaRPr>
          </a:p>
        </p:txBody>
      </p:sp>
      <p:sp>
        <p:nvSpPr>
          <p:cNvPr id="13" name="Title 1"/>
          <p:cNvSpPr txBox="1">
            <a:spLocks/>
          </p:cNvSpPr>
          <p:nvPr/>
        </p:nvSpPr>
        <p:spPr bwMode="auto">
          <a:xfrm>
            <a:off x="1807272" y="252834"/>
            <a:ext cx="1795655" cy="6356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defTabSz="914400"/>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r>
              <a:rPr lang="en-US" sz="7200" kern="0" dirty="0" smtClean="0">
                <a:solidFill>
                  <a:schemeClr val="bg1"/>
                </a:solidFill>
                <a:effectLst>
                  <a:outerShdw blurRad="38100" dist="38100" dir="2700000" algn="tl">
                    <a:srgbClr val="000000">
                      <a:alpha val="43137"/>
                    </a:srgbClr>
                  </a:outerShdw>
                </a:effectLst>
                <a:latin typeface="+mn-lt"/>
              </a:rPr>
              <a:t/>
            </a:r>
            <a:br>
              <a:rPr lang="en-US" sz="7200" kern="0" dirty="0" smtClean="0">
                <a:solidFill>
                  <a:schemeClr val="bg1"/>
                </a:solidFill>
                <a:effectLst>
                  <a:outerShdw blurRad="38100" dist="38100" dir="2700000" algn="tl">
                    <a:srgbClr val="000000">
                      <a:alpha val="43137"/>
                    </a:srgbClr>
                  </a:outerShdw>
                </a:effectLst>
                <a:latin typeface="+mn-lt"/>
              </a:rPr>
            </a:br>
            <a:r>
              <a:rPr lang="en-GB" sz="7200" kern="0" dirty="0" smtClean="0">
                <a:solidFill>
                  <a:schemeClr val="bg1"/>
                </a:solidFill>
                <a:effectLst>
                  <a:outerShdw blurRad="38100" dist="38100" dir="2700000" algn="tl">
                    <a:srgbClr val="000000">
                      <a:alpha val="43137"/>
                    </a:srgbClr>
                  </a:outerShdw>
                </a:effectLst>
                <a:latin typeface="+mn-lt"/>
              </a:rPr>
              <a:t>SIGN &amp; SUBMIT</a:t>
            </a:r>
            <a:r>
              <a:rPr lang="en-US" sz="7200" kern="0" dirty="0" smtClean="0">
                <a:solidFill>
                  <a:schemeClr val="bg1"/>
                </a:solidFill>
                <a:effectLst>
                  <a:outerShdw blurRad="38100" dist="38100" dir="2700000" algn="tl">
                    <a:srgbClr val="000000">
                      <a:alpha val="43137"/>
                    </a:srgbClr>
                  </a:outerShdw>
                </a:effectLst>
                <a:latin typeface="+mn-lt"/>
              </a:rPr>
              <a:t/>
            </a:r>
            <a:br>
              <a:rPr lang="en-US" sz="7200" kern="0" dirty="0" smtClean="0">
                <a:solidFill>
                  <a:schemeClr val="bg1"/>
                </a:solidFill>
                <a:effectLst>
                  <a:outerShdw blurRad="38100" dist="38100" dir="2700000" algn="tl">
                    <a:srgbClr val="000000">
                      <a:alpha val="43137"/>
                    </a:srgbClr>
                  </a:outerShdw>
                </a:effectLst>
                <a:latin typeface="+mn-lt"/>
              </a:rPr>
            </a:br>
            <a:r>
              <a:rPr lang="fr-BE" kern="0" dirty="0" smtClean="0"/>
              <a:t/>
            </a:r>
            <a:br>
              <a:rPr lang="fr-BE" kern="0" dirty="0" smtClean="0"/>
            </a:br>
            <a:r>
              <a:rPr lang="en-US" kern="0" dirty="0" smtClean="0">
                <a:effectLst>
                  <a:outerShdw blurRad="38100" dist="38100" dir="2700000" algn="tl">
                    <a:srgbClr val="000000">
                      <a:alpha val="43137"/>
                    </a:srgbClr>
                  </a:outerShdw>
                </a:effectLst>
              </a:rPr>
              <a:t/>
            </a:r>
            <a:br>
              <a:rPr lang="en-US" kern="0" dirty="0" smtClean="0">
                <a:effectLst>
                  <a:outerShdw blurRad="38100" dist="38100" dir="2700000" algn="tl">
                    <a:srgbClr val="000000">
                      <a:alpha val="43137"/>
                    </a:srgbClr>
                  </a:outerShdw>
                </a:effectLst>
              </a:rPr>
            </a:br>
            <a:endParaRPr lang="en-GB"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0805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8465"/>
            <a:ext cx="8229600" cy="3371384"/>
          </a:xfrm>
        </p:spPr>
        <p:txBody>
          <a:bodyPr/>
          <a:lstStyle/>
          <a:p>
            <a:pPr algn="just"/>
            <a:r>
              <a:rPr lang="en-GB" sz="2000" dirty="0"/>
              <a:t>The Commission </a:t>
            </a:r>
            <a:r>
              <a:rPr lang="en-GB" sz="2000" dirty="0" smtClean="0"/>
              <a:t>can </a:t>
            </a:r>
            <a:r>
              <a:rPr lang="en-GB" sz="2000" b="1" dirty="0" smtClean="0"/>
              <a:t>accept</a:t>
            </a:r>
            <a:r>
              <a:rPr lang="en-GB" sz="2000" dirty="0" smtClean="0"/>
              <a:t> </a:t>
            </a:r>
            <a:r>
              <a:rPr lang="en-GB" sz="2000" dirty="0"/>
              <a:t>or </a:t>
            </a:r>
            <a:r>
              <a:rPr lang="en-GB" sz="2000" b="1" dirty="0"/>
              <a:t>reject the request</a:t>
            </a:r>
            <a:r>
              <a:rPr lang="en-GB" sz="2000" dirty="0"/>
              <a:t> within </a:t>
            </a:r>
            <a:r>
              <a:rPr lang="en-GB" sz="2000" b="1" dirty="0"/>
              <a:t>45 </a:t>
            </a:r>
            <a:r>
              <a:rPr lang="en-GB" sz="2000" b="1" dirty="0" smtClean="0"/>
              <a:t>days</a:t>
            </a:r>
            <a:r>
              <a:rPr lang="en-US" sz="2000" dirty="0">
                <a:sym typeface="Wingdings" panose="05000000000000000000" pitchFamily="2" charset="2"/>
              </a:rPr>
              <a:t> (only exceptionally extended</a:t>
            </a:r>
            <a:r>
              <a:rPr lang="en-US" sz="2000" dirty="0" smtClean="0">
                <a:sym typeface="Wingdings" panose="05000000000000000000" pitchFamily="2" charset="2"/>
              </a:rPr>
              <a:t>)</a:t>
            </a:r>
            <a:r>
              <a:rPr lang="en-GB" sz="2000" dirty="0" smtClean="0"/>
              <a:t>;</a:t>
            </a:r>
          </a:p>
          <a:p>
            <a:pPr marL="0" indent="0" algn="just">
              <a:buNone/>
            </a:pPr>
            <a:endParaRPr lang="en-GB" sz="2000" dirty="0" smtClean="0"/>
          </a:p>
          <a:p>
            <a:pPr algn="just"/>
            <a:r>
              <a:rPr lang="en-US" sz="2000" dirty="0" smtClean="0"/>
              <a:t>The Commission may also </a:t>
            </a:r>
            <a:r>
              <a:rPr lang="en-US" sz="2000" b="1" dirty="0" smtClean="0"/>
              <a:t>request additional information/documents</a:t>
            </a:r>
            <a:r>
              <a:rPr lang="en-US" sz="2000" dirty="0" smtClean="0"/>
              <a:t>, which must not change the amendment itself</a:t>
            </a:r>
            <a:r>
              <a:rPr lang="en-US" sz="2000" dirty="0"/>
              <a:t> </a:t>
            </a:r>
            <a:r>
              <a:rPr lang="en-US" sz="2000" dirty="0" smtClean="0">
                <a:sym typeface="Wingdings" panose="05000000000000000000" pitchFamily="2" charset="2"/>
              </a:rPr>
              <a:t> you must upload request information </a:t>
            </a:r>
            <a:r>
              <a:rPr lang="en-US" sz="2000" b="1" dirty="0" smtClean="0">
                <a:sym typeface="Wingdings" panose="05000000000000000000" pitchFamily="2" charset="2"/>
              </a:rPr>
              <a:t>within 15 days </a:t>
            </a:r>
            <a:r>
              <a:rPr lang="en-US" sz="2000" dirty="0" smtClean="0">
                <a:sym typeface="Wingdings" panose="05000000000000000000" pitchFamily="2" charset="2"/>
              </a:rPr>
              <a:t>or  rejection</a:t>
            </a:r>
            <a:r>
              <a:rPr lang="en-US" sz="2000" dirty="0" smtClean="0">
                <a:solidFill>
                  <a:schemeClr val="accent6">
                    <a:lumMod val="75000"/>
                  </a:schemeClr>
                </a:solidFill>
                <a:sym typeface="Wingdings" panose="05000000000000000000" pitchFamily="2" charset="2"/>
              </a:rPr>
              <a:t>;</a:t>
            </a:r>
          </a:p>
          <a:p>
            <a:pPr marL="0" indent="0" algn="just">
              <a:buNone/>
            </a:pPr>
            <a:endParaRPr lang="en-US" sz="2000" dirty="0" smtClean="0">
              <a:solidFill>
                <a:schemeClr val="accent6">
                  <a:lumMod val="75000"/>
                </a:schemeClr>
              </a:solidFill>
              <a:sym typeface="Wingdings" panose="05000000000000000000" pitchFamily="2" charset="2"/>
            </a:endParaRPr>
          </a:p>
          <a:p>
            <a:pPr algn="just"/>
            <a:r>
              <a:rPr lang="en-US" sz="2000" b="1" dirty="0" smtClean="0"/>
              <a:t>Tacit rejection </a:t>
            </a:r>
            <a:r>
              <a:rPr lang="en-US" sz="2000" dirty="0"/>
              <a:t>if no reaction within 45 days </a:t>
            </a:r>
            <a:r>
              <a:rPr lang="en-US" sz="2000" dirty="0" smtClean="0"/>
              <a:t>deadline.</a:t>
            </a:r>
            <a:endParaRPr lang="en-US" sz="2000" dirty="0" smtClean="0">
              <a:sym typeface="Wingdings" panose="05000000000000000000" pitchFamily="2" charset="2"/>
            </a:endParaRPr>
          </a:p>
          <a:p>
            <a:pPr marL="342900"/>
            <a:endParaRPr lang="en-US" dirty="0" smtClean="0">
              <a:sym typeface="Wingdings" panose="05000000000000000000" pitchFamily="2" charset="2"/>
            </a:endParaRPr>
          </a:p>
          <a:p>
            <a:pPr marL="342900"/>
            <a:endParaRPr lang="en-GB" dirty="0"/>
          </a:p>
        </p:txBody>
      </p:sp>
      <p:sp>
        <p:nvSpPr>
          <p:cNvPr id="5" name="TextBox 4"/>
          <p:cNvSpPr txBox="1"/>
          <p:nvPr/>
        </p:nvSpPr>
        <p:spPr>
          <a:xfrm>
            <a:off x="5734367" y="297619"/>
            <a:ext cx="2510624" cy="461665"/>
          </a:xfrm>
          <a:prstGeom prst="rect">
            <a:avLst/>
          </a:prstGeom>
          <a:noFill/>
        </p:spPr>
        <p:txBody>
          <a:bodyPr wrap="none" rtlCol="0">
            <a:spAutoFit/>
          </a:bodyPr>
          <a:lstStyle/>
          <a:p>
            <a:r>
              <a:rPr lang="en-GB" sz="2400" dirty="0" smtClean="0">
                <a:solidFill>
                  <a:schemeClr val="bg1"/>
                </a:solidFill>
              </a:rPr>
              <a:t>EC assessment</a:t>
            </a:r>
          </a:p>
        </p:txBody>
      </p:sp>
    </p:spTree>
    <p:extLst>
      <p:ext uri="{BB962C8B-B14F-4D97-AF65-F5344CB8AC3E}">
        <p14:creationId xmlns:p14="http://schemas.microsoft.com/office/powerpoint/2010/main" val="882840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2909"/>
            <a:ext cx="8229600" cy="4142627"/>
          </a:xfrm>
        </p:spPr>
        <p:txBody>
          <a:bodyPr/>
          <a:lstStyle/>
          <a:p>
            <a:pPr marL="342900" algn="just"/>
            <a:r>
              <a:rPr lang="en-GB" sz="1800" dirty="0"/>
              <a:t>The </a:t>
            </a:r>
            <a:r>
              <a:rPr lang="en-GB" sz="1800" b="1" dirty="0"/>
              <a:t>amendment</a:t>
            </a:r>
            <a:r>
              <a:rPr lang="en-GB" sz="1800" dirty="0"/>
              <a:t> </a:t>
            </a:r>
            <a:r>
              <a:rPr lang="en-GB" sz="1800" b="1" dirty="0" smtClean="0"/>
              <a:t>is </a:t>
            </a:r>
            <a:r>
              <a:rPr lang="en-GB" sz="1800" b="1" dirty="0"/>
              <a:t>legally binding </a:t>
            </a:r>
            <a:r>
              <a:rPr lang="en-GB" sz="1800" dirty="0"/>
              <a:t>and will be incorporated into the </a:t>
            </a:r>
            <a:r>
              <a:rPr lang="en-GB" sz="1800" dirty="0" smtClean="0"/>
              <a:t>grant agreement;</a:t>
            </a:r>
          </a:p>
          <a:p>
            <a:pPr marL="0" indent="0" algn="just">
              <a:buNone/>
            </a:pPr>
            <a:endParaRPr lang="en-GB" sz="1800" dirty="0" smtClean="0"/>
          </a:p>
          <a:p>
            <a:pPr marL="342900" algn="just"/>
            <a:r>
              <a:rPr lang="en-GB" sz="1800" dirty="0"/>
              <a:t>An amendment proposed by a consortium </a:t>
            </a:r>
            <a:r>
              <a:rPr lang="en-GB" sz="1800" b="1" dirty="0"/>
              <a:t>enters into force</a:t>
            </a:r>
            <a:r>
              <a:rPr lang="en-GB" sz="1800" dirty="0"/>
              <a:t> on the day the Commission signs </a:t>
            </a:r>
            <a:r>
              <a:rPr lang="en-GB" sz="1800" dirty="0" smtClean="0"/>
              <a:t>it;</a:t>
            </a:r>
          </a:p>
          <a:p>
            <a:pPr marL="0" indent="0" algn="just">
              <a:buNone/>
            </a:pPr>
            <a:endParaRPr lang="en-GB" sz="1800" dirty="0" smtClean="0"/>
          </a:p>
          <a:p>
            <a:pPr marL="342900" algn="just"/>
            <a:r>
              <a:rPr lang="en-GB" sz="1800" dirty="0" smtClean="0"/>
              <a:t>It </a:t>
            </a:r>
            <a:r>
              <a:rPr lang="en-GB" sz="1800" b="1" dirty="0"/>
              <a:t>takes effect</a:t>
            </a:r>
            <a:r>
              <a:rPr lang="en-GB" sz="1800" dirty="0"/>
              <a:t> </a:t>
            </a:r>
            <a:r>
              <a:rPr lang="en-GB" sz="1800" dirty="0" smtClean="0"/>
              <a:t>either on </a:t>
            </a:r>
            <a:r>
              <a:rPr lang="en-GB" sz="1800" dirty="0"/>
              <a:t>a specific date agreed </a:t>
            </a:r>
            <a:r>
              <a:rPr lang="en-GB" sz="1800" dirty="0" smtClean="0"/>
              <a:t> by </a:t>
            </a:r>
            <a:r>
              <a:rPr lang="en-GB" sz="1800" dirty="0"/>
              <a:t>the parties </a:t>
            </a:r>
            <a:r>
              <a:rPr lang="en-GB" sz="1800" dirty="0" smtClean="0"/>
              <a:t>or on </a:t>
            </a:r>
            <a:r>
              <a:rPr lang="en-GB" sz="1800" dirty="0"/>
              <a:t>the date it enters into </a:t>
            </a:r>
            <a:r>
              <a:rPr lang="en-GB" sz="1800" dirty="0" smtClean="0"/>
              <a:t>force (only exceptionally retroactively);</a:t>
            </a:r>
          </a:p>
          <a:p>
            <a:pPr marL="0" indent="0" algn="just">
              <a:buNone/>
            </a:pPr>
            <a:endParaRPr lang="en-GB" sz="1800" dirty="0" smtClean="0"/>
          </a:p>
          <a:p>
            <a:pPr marL="342900" algn="just"/>
            <a:r>
              <a:rPr lang="en-GB" sz="1800" dirty="0" smtClean="0"/>
              <a:t>If </a:t>
            </a:r>
            <a:r>
              <a:rPr lang="en-GB" sz="1800" dirty="0"/>
              <a:t>a request involves more than one change, these can take effect on </a:t>
            </a:r>
            <a:r>
              <a:rPr lang="en-GB" sz="1800" b="1" dirty="0"/>
              <a:t>different </a:t>
            </a:r>
            <a:r>
              <a:rPr lang="en-GB" sz="1800" b="1" dirty="0" smtClean="0"/>
              <a:t>dates</a:t>
            </a:r>
            <a:r>
              <a:rPr lang="en-GB" sz="1800" dirty="0" smtClean="0"/>
              <a:t>;</a:t>
            </a:r>
          </a:p>
          <a:p>
            <a:pPr marL="342900" algn="just"/>
            <a:endParaRPr lang="en-GB" sz="1800" dirty="0" smtClean="0"/>
          </a:p>
          <a:p>
            <a:pPr algn="just"/>
            <a:r>
              <a:rPr lang="en-GB" sz="1800" dirty="0" smtClean="0"/>
              <a:t>It may </a:t>
            </a:r>
            <a:r>
              <a:rPr lang="en-GB" sz="1800" b="1" dirty="0"/>
              <a:t>affect the eligibility of costs</a:t>
            </a:r>
            <a:r>
              <a:rPr lang="en-GB" sz="1800" dirty="0"/>
              <a:t>.</a:t>
            </a:r>
          </a:p>
          <a:p>
            <a:endParaRPr lang="en-GB" dirty="0"/>
          </a:p>
          <a:p>
            <a:endParaRPr lang="en-GB" dirty="0" smtClean="0"/>
          </a:p>
          <a:p>
            <a:pPr marL="342900"/>
            <a:endParaRPr lang="en-GB" dirty="0"/>
          </a:p>
          <a:p>
            <a:pPr marL="342900"/>
            <a:endParaRPr lang="en-GB" dirty="0"/>
          </a:p>
          <a:p>
            <a:endParaRPr lang="en-GB" dirty="0"/>
          </a:p>
        </p:txBody>
      </p:sp>
      <p:sp>
        <p:nvSpPr>
          <p:cNvPr id="5" name="TextBox 4"/>
          <p:cNvSpPr txBox="1"/>
          <p:nvPr/>
        </p:nvSpPr>
        <p:spPr>
          <a:xfrm>
            <a:off x="5734367" y="297619"/>
            <a:ext cx="2589170" cy="461665"/>
          </a:xfrm>
          <a:prstGeom prst="rect">
            <a:avLst/>
          </a:prstGeom>
          <a:noFill/>
        </p:spPr>
        <p:txBody>
          <a:bodyPr wrap="none" rtlCol="0">
            <a:spAutoFit/>
          </a:bodyPr>
          <a:lstStyle/>
          <a:p>
            <a:r>
              <a:rPr lang="en-GB" sz="2400" dirty="0" smtClean="0">
                <a:solidFill>
                  <a:schemeClr val="bg1"/>
                </a:solidFill>
              </a:rPr>
              <a:t>Entry into force</a:t>
            </a:r>
          </a:p>
        </p:txBody>
      </p:sp>
    </p:spTree>
    <p:extLst>
      <p:ext uri="{BB962C8B-B14F-4D97-AF65-F5344CB8AC3E}">
        <p14:creationId xmlns:p14="http://schemas.microsoft.com/office/powerpoint/2010/main" val="1032181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41796" y="2131088"/>
            <a:ext cx="7653338" cy="293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92717" y="3168959"/>
            <a:ext cx="1098158" cy="353164"/>
          </a:xfrm>
          <a:prstGeom prst="rightArrow">
            <a:avLst/>
          </a:prstGeom>
          <a:solidFill>
            <a:srgbClr val="FF0000">
              <a:alpha val="39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TextBox 5"/>
          <p:cNvSpPr txBox="1"/>
          <p:nvPr/>
        </p:nvSpPr>
        <p:spPr>
          <a:xfrm>
            <a:off x="5647870" y="124625"/>
            <a:ext cx="2121093" cy="830997"/>
          </a:xfrm>
          <a:prstGeom prst="rect">
            <a:avLst/>
          </a:prstGeom>
          <a:noFill/>
        </p:spPr>
        <p:txBody>
          <a:bodyPr wrap="none" rtlCol="0">
            <a:spAutoFit/>
          </a:bodyPr>
          <a:lstStyle/>
          <a:p>
            <a:r>
              <a:rPr lang="en-GB" sz="2400" dirty="0" smtClean="0">
                <a:solidFill>
                  <a:schemeClr val="bg1"/>
                </a:solidFill>
              </a:rPr>
              <a:t>Cancelation/</a:t>
            </a:r>
          </a:p>
          <a:p>
            <a:r>
              <a:rPr lang="en-GB" sz="2400" dirty="0" smtClean="0">
                <a:solidFill>
                  <a:schemeClr val="bg1"/>
                </a:solidFill>
              </a:rPr>
              <a:t>withdrawal</a:t>
            </a:r>
          </a:p>
        </p:txBody>
      </p:sp>
    </p:spTree>
    <p:extLst>
      <p:ext uri="{BB962C8B-B14F-4D97-AF65-F5344CB8AC3E}">
        <p14:creationId xmlns:p14="http://schemas.microsoft.com/office/powerpoint/2010/main" val="822740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500" y="2060079"/>
            <a:ext cx="8229600" cy="3633788"/>
          </a:xfrm>
        </p:spPr>
        <p:txBody>
          <a:bodyPr/>
          <a:lstStyle/>
          <a:p>
            <a:r>
              <a:rPr lang="en-GB" sz="2800" dirty="0"/>
              <a:t>H2020 Online </a:t>
            </a:r>
            <a:r>
              <a:rPr lang="en-GB" sz="2800" dirty="0" smtClean="0"/>
              <a:t>Manual</a:t>
            </a:r>
          </a:p>
          <a:p>
            <a:endParaRPr lang="en-GB" sz="2800" dirty="0" smtClean="0"/>
          </a:p>
          <a:p>
            <a:r>
              <a:rPr lang="en-GB" sz="2800" dirty="0" smtClean="0"/>
              <a:t>How to button </a:t>
            </a:r>
          </a:p>
          <a:p>
            <a:endParaRPr lang="en-GB" sz="2800" dirty="0" smtClean="0"/>
          </a:p>
          <a:p>
            <a:r>
              <a:rPr lang="en-GB" sz="2800" dirty="0" smtClean="0"/>
              <a:t>Consult your Project Officer </a:t>
            </a:r>
            <a:endParaRPr lang="en-GB" sz="2800" dirty="0"/>
          </a:p>
        </p:txBody>
      </p:sp>
      <p:sp>
        <p:nvSpPr>
          <p:cNvPr id="7" name="TextBox 6"/>
          <p:cNvSpPr txBox="1"/>
          <p:nvPr/>
        </p:nvSpPr>
        <p:spPr>
          <a:xfrm>
            <a:off x="5758080" y="343700"/>
            <a:ext cx="1861920" cy="461665"/>
          </a:xfrm>
          <a:prstGeom prst="rect">
            <a:avLst/>
          </a:prstGeom>
          <a:noFill/>
        </p:spPr>
        <p:txBody>
          <a:bodyPr wrap="none" rtlCol="0">
            <a:spAutoFit/>
          </a:bodyPr>
          <a:lstStyle/>
          <a:p>
            <a:r>
              <a:rPr lang="en-GB" sz="2400" dirty="0" smtClean="0">
                <a:solidFill>
                  <a:schemeClr val="bg1"/>
                </a:solidFill>
              </a:rPr>
              <a:t>Resources </a:t>
            </a:r>
          </a:p>
        </p:txBody>
      </p:sp>
      <p:pic>
        <p:nvPicPr>
          <p:cNvPr id="6" name="Picture 5"/>
          <p:cNvPicPr>
            <a:picLocks noChangeAspect="1"/>
          </p:cNvPicPr>
          <p:nvPr/>
        </p:nvPicPr>
        <p:blipFill>
          <a:blip r:embed="rId3"/>
          <a:stretch>
            <a:fillRect/>
          </a:stretch>
        </p:blipFill>
        <p:spPr>
          <a:xfrm>
            <a:off x="3781425" y="3167602"/>
            <a:ext cx="1647825" cy="4753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77"/>
          <p:cNvGrpSpPr>
            <a:grpSpLocks/>
          </p:cNvGrpSpPr>
          <p:nvPr/>
        </p:nvGrpSpPr>
        <p:grpSpPr bwMode="auto">
          <a:xfrm>
            <a:off x="876310" y="2316312"/>
            <a:ext cx="7809543" cy="4917073"/>
            <a:chOff x="0" y="263"/>
            <a:chExt cx="5544" cy="3803"/>
          </a:xfrm>
        </p:grpSpPr>
        <p:grpSp>
          <p:nvGrpSpPr>
            <p:cNvPr id="4" name="Group 40"/>
            <p:cNvGrpSpPr>
              <a:grpSpLocks/>
            </p:cNvGrpSpPr>
            <p:nvPr/>
          </p:nvGrpSpPr>
          <p:grpSpPr bwMode="auto">
            <a:xfrm>
              <a:off x="0" y="263"/>
              <a:ext cx="5544" cy="3803"/>
              <a:chOff x="158" y="-83"/>
              <a:chExt cx="5544" cy="3803"/>
            </a:xfrm>
          </p:grpSpPr>
          <p:grpSp>
            <p:nvGrpSpPr>
              <p:cNvPr id="6" name="Group 41"/>
              <p:cNvGrpSpPr>
                <a:grpSpLocks noChangeAspect="1"/>
              </p:cNvGrpSpPr>
              <p:nvPr/>
            </p:nvGrpSpPr>
            <p:grpSpPr bwMode="auto">
              <a:xfrm>
                <a:off x="158" y="-83"/>
                <a:ext cx="5544" cy="3803"/>
                <a:chOff x="2655" y="2252"/>
                <a:chExt cx="11088" cy="7606"/>
              </a:xfrm>
            </p:grpSpPr>
            <p:sp>
              <p:nvSpPr>
                <p:cNvPr id="8" name="AutoShape 42"/>
                <p:cNvSpPr>
                  <a:spLocks noChangeAspect="1" noChangeArrowheads="1" noTextEdit="1"/>
                </p:cNvSpPr>
                <p:nvPr/>
              </p:nvSpPr>
              <p:spPr bwMode="auto">
                <a:xfrm>
                  <a:off x="2655" y="3234"/>
                  <a:ext cx="11088" cy="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AutoShape 43"/>
                <p:cNvSpPr>
                  <a:spLocks noChangeArrowheads="1"/>
                </p:cNvSpPr>
                <p:nvPr/>
              </p:nvSpPr>
              <p:spPr bwMode="auto">
                <a:xfrm>
                  <a:off x="5978" y="2252"/>
                  <a:ext cx="4204" cy="3828"/>
                </a:xfrm>
                <a:prstGeom prst="flowChartProcess">
                  <a:avLst/>
                </a:prstGeom>
                <a:solidFill>
                  <a:srgbClr val="E7521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a:latin typeface="Verdana" pitchFamily="1" charset="0"/>
                  </a:endParaRPr>
                </a:p>
              </p:txBody>
            </p:sp>
            <p:sp>
              <p:nvSpPr>
                <p:cNvPr id="10" name="AutoShape 46"/>
                <p:cNvSpPr>
                  <a:spLocks noChangeArrowheads="1"/>
                </p:cNvSpPr>
                <p:nvPr/>
              </p:nvSpPr>
              <p:spPr bwMode="auto">
                <a:xfrm>
                  <a:off x="3363" y="5222"/>
                  <a:ext cx="1944" cy="768"/>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eaLnBrk="1" hangingPunct="1"/>
                  <a:r>
                    <a:rPr lang="en-GB" sz="1400" b="1" dirty="0" smtClean="0">
                      <a:solidFill>
                        <a:srgbClr val="333399"/>
                      </a:solidFill>
                    </a:rPr>
                    <a:t>Grant </a:t>
                  </a:r>
                  <a:r>
                    <a:rPr lang="en-GB" sz="1400" b="1" dirty="0">
                      <a:solidFill>
                        <a:srgbClr val="333399"/>
                      </a:solidFill>
                    </a:rPr>
                    <a:t>Agreement</a:t>
                  </a:r>
                  <a:endParaRPr lang="en-GB" sz="1800" dirty="0"/>
                </a:p>
              </p:txBody>
            </p:sp>
            <p:sp>
              <p:nvSpPr>
                <p:cNvPr id="11" name="AutoShape 49"/>
                <p:cNvSpPr>
                  <a:spLocks noChangeArrowheads="1"/>
                </p:cNvSpPr>
                <p:nvPr/>
              </p:nvSpPr>
              <p:spPr bwMode="auto">
                <a:xfrm>
                  <a:off x="10897" y="5192"/>
                  <a:ext cx="1296" cy="768"/>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eaLnBrk="1" hangingPunct="1"/>
                  <a:r>
                    <a:rPr lang="en-GB" sz="1400" b="1" dirty="0">
                      <a:solidFill>
                        <a:srgbClr val="333399"/>
                      </a:solidFill>
                    </a:rPr>
                    <a:t>Final </a:t>
                  </a:r>
                  <a:r>
                    <a:rPr lang="en-GB" sz="1400" b="1" dirty="0" smtClean="0">
                      <a:solidFill>
                        <a:srgbClr val="333399"/>
                      </a:solidFill>
                    </a:rPr>
                    <a:t>Report </a:t>
                  </a:r>
                  <a:endParaRPr lang="en-GB" sz="1800" dirty="0"/>
                </a:p>
              </p:txBody>
            </p:sp>
            <p:sp>
              <p:nvSpPr>
                <p:cNvPr id="12" name="AutoShape 51"/>
                <p:cNvSpPr>
                  <a:spLocks noChangeArrowheads="1"/>
                </p:cNvSpPr>
                <p:nvPr/>
              </p:nvSpPr>
              <p:spPr bwMode="auto">
                <a:xfrm>
                  <a:off x="9465" y="3810"/>
                  <a:ext cx="1432" cy="575"/>
                </a:xfrm>
                <a:prstGeom prst="flowChartProcess">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sz="1100" b="1" i="1" dirty="0">
                      <a:solidFill>
                        <a:srgbClr val="333399"/>
                      </a:solidFill>
                    </a:rPr>
                    <a:t>End Eligibility</a:t>
                  </a:r>
                  <a:endParaRPr lang="en-GB" sz="1800" dirty="0"/>
                </a:p>
              </p:txBody>
            </p:sp>
            <p:sp>
              <p:nvSpPr>
                <p:cNvPr id="13" name="AutoShape 52"/>
                <p:cNvSpPr>
                  <a:spLocks noChangeArrowheads="1"/>
                </p:cNvSpPr>
                <p:nvPr/>
              </p:nvSpPr>
              <p:spPr bwMode="auto">
                <a:xfrm>
                  <a:off x="5253" y="3813"/>
                  <a:ext cx="1450" cy="523"/>
                </a:xfrm>
                <a:prstGeom prst="flowChartProcess">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sz="1100" b="1" i="1" dirty="0">
                      <a:solidFill>
                        <a:srgbClr val="333399"/>
                      </a:solidFill>
                    </a:rPr>
                    <a:t>Start Eligibility</a:t>
                  </a:r>
                  <a:endParaRPr lang="en-GB" sz="1800" dirty="0"/>
                </a:p>
              </p:txBody>
            </p:sp>
            <p:cxnSp>
              <p:nvCxnSpPr>
                <p:cNvPr id="14" name="AutoShape 58"/>
                <p:cNvCxnSpPr>
                  <a:cxnSpLocks noChangeShapeType="1"/>
                </p:cNvCxnSpPr>
                <p:nvPr/>
              </p:nvCxnSpPr>
              <p:spPr bwMode="auto">
                <a:xfrm>
                  <a:off x="6001" y="4449"/>
                  <a:ext cx="8" cy="1646"/>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5" name="AutoShape 59"/>
                <p:cNvCxnSpPr>
                  <a:cxnSpLocks noChangeShapeType="1"/>
                </p:cNvCxnSpPr>
                <p:nvPr/>
              </p:nvCxnSpPr>
              <p:spPr bwMode="auto">
                <a:xfrm flipH="1">
                  <a:off x="10168" y="4400"/>
                  <a:ext cx="27" cy="169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grpSp>
          <p:sp>
            <p:nvSpPr>
              <p:cNvPr id="7" name="Text Box 75"/>
              <p:cNvSpPr txBox="1">
                <a:spLocks noChangeArrowheads="1"/>
              </p:cNvSpPr>
              <p:nvPr/>
            </p:nvSpPr>
            <p:spPr bwMode="auto">
              <a:xfrm>
                <a:off x="1947" y="1469"/>
                <a:ext cx="1876" cy="241"/>
              </a:xfrm>
              <a:prstGeom prst="rect">
                <a:avLst/>
              </a:prstGeom>
              <a:solidFill>
                <a:srgbClr val="FF0000"/>
              </a:solidFill>
              <a:ln>
                <a:headEnd/>
                <a:tailEnd/>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fr-BE" sz="1600" b="1" dirty="0" smtClean="0">
                    <a:solidFill>
                      <a:srgbClr val="FFFF00"/>
                    </a:solidFill>
                    <a:effectLst>
                      <a:outerShdw blurRad="38100" dist="38100" dir="2700000" algn="tl">
                        <a:srgbClr val="C0C0C0"/>
                      </a:outerShdw>
                    </a:effectLst>
                    <a:latin typeface="Arial" charset="0"/>
                    <a:ea typeface="+mn-ea"/>
                  </a:rPr>
                  <a:t>A M E N D M E N T S</a:t>
                </a:r>
                <a:endParaRPr lang="en-GB" sz="1600" b="1" dirty="0" smtClean="0">
                  <a:solidFill>
                    <a:srgbClr val="FFFF00"/>
                  </a:solidFill>
                  <a:effectLst>
                    <a:outerShdw blurRad="38100" dist="38100" dir="2700000" algn="tl">
                      <a:srgbClr val="C0C0C0"/>
                    </a:outerShdw>
                  </a:effectLst>
                  <a:latin typeface="Arial" charset="0"/>
                  <a:ea typeface="+mn-ea"/>
                </a:endParaRPr>
              </a:p>
            </p:txBody>
          </p:sp>
        </p:grpSp>
        <p:sp>
          <p:nvSpPr>
            <p:cNvPr id="5" name="Text Box 76"/>
            <p:cNvSpPr txBox="1">
              <a:spLocks noChangeArrowheads="1"/>
            </p:cNvSpPr>
            <p:nvPr/>
          </p:nvSpPr>
          <p:spPr bwMode="auto">
            <a:xfrm>
              <a:off x="1342" y="467"/>
              <a:ext cx="272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fr-BE" b="1" dirty="0">
                  <a:solidFill>
                    <a:srgbClr val="333D99"/>
                  </a:solidFill>
                  <a:effectLst>
                    <a:outerShdw blurRad="38100" dist="38100" dir="2700000" algn="tl">
                      <a:srgbClr val="000000">
                        <a:alpha val="43137"/>
                      </a:srgbClr>
                    </a:outerShdw>
                  </a:effectLst>
                  <a:latin typeface="Tahoma" pitchFamily="1" charset="0"/>
                </a:rPr>
                <a:t>Project Life Cycle</a:t>
              </a:r>
              <a:endParaRPr lang="en-GB" b="1" dirty="0">
                <a:solidFill>
                  <a:srgbClr val="333D99"/>
                </a:solidFill>
                <a:effectLst>
                  <a:outerShdw blurRad="38100" dist="38100" dir="2700000" algn="tl">
                    <a:srgbClr val="000000">
                      <a:alpha val="43137"/>
                    </a:srgbClr>
                  </a:outerShdw>
                </a:effectLst>
                <a:latin typeface="Tahoma" pitchFamily="1" charset="0"/>
              </a:endParaRPr>
            </a:p>
          </p:txBody>
        </p:sp>
      </p:grpSp>
      <p:sp>
        <p:nvSpPr>
          <p:cNvPr id="16" name="TextBox 15"/>
          <p:cNvSpPr txBox="1"/>
          <p:nvPr/>
        </p:nvSpPr>
        <p:spPr>
          <a:xfrm>
            <a:off x="5515748" y="182307"/>
            <a:ext cx="3581430" cy="707886"/>
          </a:xfrm>
          <a:prstGeom prst="rect">
            <a:avLst/>
          </a:prstGeom>
          <a:noFill/>
        </p:spPr>
        <p:txBody>
          <a:bodyPr wrap="none" rtlCol="0">
            <a:spAutoFit/>
          </a:bodyPr>
          <a:lstStyle/>
          <a:p>
            <a:r>
              <a:rPr lang="en-GB" sz="2000" b="0" dirty="0" smtClean="0">
                <a:solidFill>
                  <a:schemeClr val="bg1"/>
                </a:solidFill>
                <a:latin typeface="+mj-lt"/>
              </a:rPr>
              <a:t>When can an amendment </a:t>
            </a:r>
          </a:p>
          <a:p>
            <a:r>
              <a:rPr lang="en-GB" sz="2000" b="0" dirty="0" smtClean="0">
                <a:solidFill>
                  <a:schemeClr val="bg1"/>
                </a:solidFill>
                <a:latin typeface="+mj-lt"/>
              </a:rPr>
              <a:t>be requested</a:t>
            </a:r>
          </a:p>
        </p:txBody>
      </p:sp>
    </p:spTree>
    <p:extLst>
      <p:ext uri="{BB962C8B-B14F-4D97-AF65-F5344CB8AC3E}">
        <p14:creationId xmlns:p14="http://schemas.microsoft.com/office/powerpoint/2010/main" val="228140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33" y="1760219"/>
            <a:ext cx="8461949" cy="3756161"/>
          </a:xfrm>
          <a:solidFill>
            <a:schemeClr val="bg1"/>
          </a:solidFill>
        </p:spPr>
        <p:txBody>
          <a:bodyPr>
            <a:normAutofit/>
          </a:bodyPr>
          <a:lstStyle/>
          <a:p>
            <a:pPr indent="0" algn="just">
              <a:buNone/>
            </a:pPr>
            <a:endParaRPr lang="en-GB" b="1" i="0" dirty="0" smtClean="0">
              <a:solidFill>
                <a:srgbClr val="FF0000"/>
              </a:solidFill>
              <a:latin typeface="+mj-lt"/>
              <a:cs typeface="Times New Roman" panose="02020603050405020304" pitchFamily="18" charset="0"/>
            </a:endParaRPr>
          </a:p>
          <a:p>
            <a:pPr marL="685800" algn="just"/>
            <a:r>
              <a:rPr lang="en-GB" sz="1800" b="1" i="0" dirty="0" smtClean="0">
                <a:solidFill>
                  <a:srgbClr val="002060"/>
                </a:solidFill>
                <a:latin typeface="+mj-lt"/>
                <a:cs typeface="Times New Roman" panose="02020603050405020304" pitchFamily="18" charset="0"/>
              </a:rPr>
              <a:t>Article 39.1 GA </a:t>
            </a:r>
            <a:r>
              <a:rPr lang="en-GB" sz="1800" b="1" i="0" dirty="0" smtClean="0">
                <a:solidFill>
                  <a:srgbClr val="002060"/>
                </a:solidFill>
                <a:latin typeface="+mj-lt"/>
                <a:cs typeface="Times New Roman" panose="02020603050405020304" pitchFamily="18" charset="0"/>
                <a:sym typeface="Wingdings" panose="05000000000000000000" pitchFamily="2" charset="2"/>
              </a:rPr>
              <a:t></a:t>
            </a:r>
            <a:r>
              <a:rPr lang="en-GB" sz="1800" b="1" i="0" dirty="0" smtClean="0">
                <a:solidFill>
                  <a:srgbClr val="002060"/>
                </a:solidFill>
                <a:latin typeface="+mj-lt"/>
                <a:cs typeface="Times New Roman" panose="02020603050405020304" pitchFamily="18" charset="0"/>
              </a:rPr>
              <a:t> </a:t>
            </a:r>
            <a:r>
              <a:rPr lang="en-GB" sz="1800" b="1" i="0" dirty="0" smtClean="0">
                <a:solidFill>
                  <a:srgbClr val="0070C0"/>
                </a:solidFill>
                <a:latin typeface="+mj-lt"/>
                <a:cs typeface="Times New Roman" panose="02020603050405020304" pitchFamily="18" charset="0"/>
              </a:rPr>
              <a:t>Conditions</a:t>
            </a:r>
            <a:r>
              <a:rPr lang="en-GB" sz="1800" b="1" i="0" dirty="0" smtClean="0">
                <a:latin typeface="+mj-lt"/>
                <a:cs typeface="Times New Roman" panose="02020603050405020304" pitchFamily="18" charset="0"/>
              </a:rPr>
              <a:t>: </a:t>
            </a:r>
            <a:r>
              <a:rPr lang="en-GB" sz="1800" i="0" dirty="0" smtClean="0">
                <a:solidFill>
                  <a:schemeClr val="accent2">
                    <a:lumMod val="75000"/>
                  </a:schemeClr>
                </a:solidFill>
                <a:latin typeface="+mj-lt"/>
                <a:cs typeface="Times New Roman" panose="02020603050405020304" pitchFamily="18" charset="0"/>
              </a:rPr>
              <a:t>The Agreement may be amended, </a:t>
            </a:r>
            <a:r>
              <a:rPr lang="en-GB" sz="1800" b="1" i="0" dirty="0" smtClean="0">
                <a:solidFill>
                  <a:schemeClr val="accent2">
                    <a:lumMod val="75000"/>
                  </a:schemeClr>
                </a:solidFill>
                <a:latin typeface="+mj-lt"/>
                <a:cs typeface="Times New Roman" panose="02020603050405020304" pitchFamily="18" charset="0"/>
              </a:rPr>
              <a:t>unless</a:t>
            </a:r>
            <a:r>
              <a:rPr lang="en-GB" sz="1800" i="0" dirty="0" smtClean="0">
                <a:solidFill>
                  <a:schemeClr val="accent2">
                    <a:lumMod val="75000"/>
                  </a:schemeClr>
                </a:solidFill>
                <a:latin typeface="+mj-lt"/>
                <a:cs typeface="Times New Roman" panose="02020603050405020304" pitchFamily="18" charset="0"/>
              </a:rPr>
              <a:t> the </a:t>
            </a:r>
            <a:r>
              <a:rPr lang="en-GB" sz="1800" i="0" u="sng" dirty="0" smtClean="0">
                <a:solidFill>
                  <a:schemeClr val="accent2">
                    <a:lumMod val="75000"/>
                  </a:schemeClr>
                </a:solidFill>
                <a:latin typeface="+mj-lt"/>
                <a:cs typeface="Times New Roman" panose="02020603050405020304" pitchFamily="18" charset="0"/>
              </a:rPr>
              <a:t>amendment entails changes which would call </a:t>
            </a:r>
            <a:r>
              <a:rPr lang="en-GB" sz="1800" i="0" u="sng" dirty="0">
                <a:solidFill>
                  <a:schemeClr val="accent2">
                    <a:lumMod val="75000"/>
                  </a:schemeClr>
                </a:solidFill>
                <a:latin typeface="+mj-lt"/>
                <a:cs typeface="Times New Roman" panose="02020603050405020304" pitchFamily="18" charset="0"/>
              </a:rPr>
              <a:t>into question the </a:t>
            </a:r>
            <a:r>
              <a:rPr lang="en-GB" sz="1800" i="0" u="sng" dirty="0" smtClean="0">
                <a:solidFill>
                  <a:schemeClr val="accent2">
                    <a:lumMod val="75000"/>
                  </a:schemeClr>
                </a:solidFill>
                <a:latin typeface="+mj-lt"/>
                <a:cs typeface="Times New Roman" panose="02020603050405020304" pitchFamily="18" charset="0"/>
              </a:rPr>
              <a:t>decision </a:t>
            </a:r>
            <a:r>
              <a:rPr lang="en-GB" sz="1800" i="0" u="sng" dirty="0">
                <a:solidFill>
                  <a:schemeClr val="accent2">
                    <a:lumMod val="75000"/>
                  </a:schemeClr>
                </a:solidFill>
                <a:latin typeface="+mj-lt"/>
                <a:cs typeface="Times New Roman" panose="02020603050405020304" pitchFamily="18" charset="0"/>
              </a:rPr>
              <a:t>awarding the grant or breach the principle of equal </a:t>
            </a:r>
            <a:r>
              <a:rPr lang="en-GB" sz="1800" i="0" u="sng" dirty="0" smtClean="0">
                <a:solidFill>
                  <a:schemeClr val="accent2">
                    <a:lumMod val="75000"/>
                  </a:schemeClr>
                </a:solidFill>
                <a:latin typeface="+mj-lt"/>
                <a:cs typeface="Times New Roman" panose="02020603050405020304" pitchFamily="18" charset="0"/>
              </a:rPr>
              <a:t>treatment of applicants</a:t>
            </a:r>
            <a:r>
              <a:rPr lang="en-GB" sz="1800" i="0" dirty="0" smtClean="0">
                <a:solidFill>
                  <a:schemeClr val="accent2">
                    <a:lumMod val="75000"/>
                  </a:schemeClr>
                </a:solidFill>
                <a:latin typeface="+mj-lt"/>
                <a:cs typeface="Times New Roman" panose="02020603050405020304" pitchFamily="18" charset="0"/>
              </a:rPr>
              <a:t>;</a:t>
            </a:r>
          </a:p>
          <a:p>
            <a:pPr marL="685800" algn="just"/>
            <a:endParaRPr lang="en-GB" sz="1800" i="0" dirty="0" smtClean="0">
              <a:latin typeface="+mj-lt"/>
              <a:cs typeface="Times New Roman" panose="02020603050405020304" pitchFamily="18" charset="0"/>
            </a:endParaRPr>
          </a:p>
          <a:p>
            <a:pPr marL="685800" algn="just"/>
            <a:r>
              <a:rPr lang="en-GB" sz="1800" b="1" i="0" dirty="0" smtClean="0">
                <a:solidFill>
                  <a:srgbClr val="002060"/>
                </a:solidFill>
                <a:latin typeface="+mj-lt"/>
                <a:cs typeface="Times New Roman" panose="02020603050405020304" pitchFamily="18" charset="0"/>
              </a:rPr>
              <a:t>Article 39.2 GA </a:t>
            </a:r>
            <a:r>
              <a:rPr lang="en-GB" sz="1800" b="1" i="0" dirty="0" smtClean="0">
                <a:solidFill>
                  <a:srgbClr val="002060"/>
                </a:solidFill>
                <a:latin typeface="+mj-lt"/>
                <a:cs typeface="Times New Roman" panose="02020603050405020304" pitchFamily="18" charset="0"/>
                <a:sym typeface="Wingdings" panose="05000000000000000000" pitchFamily="2" charset="2"/>
              </a:rPr>
              <a:t></a:t>
            </a:r>
            <a:r>
              <a:rPr lang="en-GB" sz="1800" b="1" i="0" dirty="0" smtClean="0">
                <a:solidFill>
                  <a:srgbClr val="002060"/>
                </a:solidFill>
                <a:latin typeface="+mj-lt"/>
                <a:cs typeface="Times New Roman" panose="02020603050405020304" pitchFamily="18" charset="0"/>
              </a:rPr>
              <a:t> </a:t>
            </a:r>
            <a:r>
              <a:rPr lang="en-GB" sz="1800" b="1" i="0" dirty="0" smtClean="0">
                <a:solidFill>
                  <a:srgbClr val="0070C0"/>
                </a:solidFill>
                <a:latin typeface="+mj-lt"/>
                <a:cs typeface="Times New Roman" panose="02020603050405020304" pitchFamily="18" charset="0"/>
              </a:rPr>
              <a:t>Procedure</a:t>
            </a:r>
            <a:r>
              <a:rPr lang="en-GB" sz="1800" dirty="0" smtClean="0">
                <a:latin typeface="+mj-lt"/>
                <a:cs typeface="Times New Roman" panose="02020603050405020304" pitchFamily="18" charset="0"/>
              </a:rPr>
              <a:t>;</a:t>
            </a:r>
          </a:p>
          <a:p>
            <a:pPr marL="685800" algn="just"/>
            <a:endParaRPr lang="en-GB" sz="1800" dirty="0">
              <a:latin typeface="+mj-lt"/>
              <a:cs typeface="Times New Roman" panose="02020603050405020304" pitchFamily="18" charset="0"/>
            </a:endParaRPr>
          </a:p>
          <a:p>
            <a:pPr marL="685800" algn="just"/>
            <a:r>
              <a:rPr lang="en-GB" sz="1800" dirty="0" smtClean="0">
                <a:solidFill>
                  <a:schemeClr val="accent2">
                    <a:lumMod val="75000"/>
                  </a:schemeClr>
                </a:solidFill>
                <a:latin typeface="+mj-lt"/>
              </a:rPr>
              <a:t>For </a:t>
            </a:r>
            <a:r>
              <a:rPr lang="en-GB" sz="1800" b="1" dirty="0" smtClean="0">
                <a:solidFill>
                  <a:schemeClr val="accent2">
                    <a:lumMod val="75000"/>
                  </a:schemeClr>
                </a:solidFill>
                <a:latin typeface="+mj-lt"/>
              </a:rPr>
              <a:t>assistance </a:t>
            </a:r>
            <a:r>
              <a:rPr lang="en-GB" sz="1800" dirty="0" smtClean="0">
                <a:solidFill>
                  <a:schemeClr val="accent2">
                    <a:lumMod val="75000"/>
                  </a:schemeClr>
                </a:solidFill>
                <a:latin typeface="+mj-lt"/>
              </a:rPr>
              <a:t>see the</a:t>
            </a:r>
            <a:r>
              <a:rPr lang="en-GB" sz="1800" b="1" dirty="0" smtClean="0">
                <a:solidFill>
                  <a:schemeClr val="accent2">
                    <a:lumMod val="75000"/>
                  </a:schemeClr>
                </a:solidFill>
                <a:latin typeface="+mj-lt"/>
              </a:rPr>
              <a:t> H2020 Online manual in the Participant Portal </a:t>
            </a:r>
            <a:r>
              <a:rPr lang="en-GB" sz="1800" dirty="0" smtClean="0">
                <a:solidFill>
                  <a:schemeClr val="accent2">
                    <a:lumMod val="75000"/>
                  </a:schemeClr>
                </a:solidFill>
                <a:latin typeface="+mj-lt"/>
              </a:rPr>
              <a:t>(Support</a:t>
            </a:r>
            <a:r>
              <a:rPr lang="en-GB" sz="1800" dirty="0" smtClean="0">
                <a:solidFill>
                  <a:schemeClr val="accent2">
                    <a:lumMod val="75000"/>
                  </a:schemeClr>
                </a:solidFill>
                <a:latin typeface="+mj-lt"/>
                <a:sym typeface="Wingdings" panose="05000000000000000000" pitchFamily="2" charset="2"/>
              </a:rPr>
              <a:t> </a:t>
            </a:r>
            <a:r>
              <a:rPr lang="en-GB" sz="1800" dirty="0">
                <a:solidFill>
                  <a:schemeClr val="accent2">
                    <a:lumMod val="75000"/>
                  </a:schemeClr>
                </a:solidFill>
                <a:latin typeface="+mj-lt"/>
              </a:rPr>
              <a:t>H2020 Online manual </a:t>
            </a:r>
            <a:r>
              <a:rPr lang="en-GB" sz="1800" b="1" dirty="0" smtClean="0">
                <a:solidFill>
                  <a:schemeClr val="accent2">
                    <a:lumMod val="75000"/>
                  </a:schemeClr>
                </a:solidFill>
                <a:latin typeface="+mj-lt"/>
                <a:sym typeface="Wingdings" panose="05000000000000000000" pitchFamily="2" charset="2"/>
              </a:rPr>
              <a:t> </a:t>
            </a:r>
            <a:r>
              <a:rPr lang="en-GB" sz="1800" dirty="0" smtClean="0">
                <a:solidFill>
                  <a:schemeClr val="accent2">
                    <a:lumMod val="75000"/>
                  </a:schemeClr>
                </a:solidFill>
                <a:latin typeface="+mj-lt"/>
              </a:rPr>
              <a:t>grants </a:t>
            </a:r>
            <a:r>
              <a:rPr lang="en-GB" sz="1800" dirty="0" smtClean="0">
                <a:solidFill>
                  <a:schemeClr val="accent2">
                    <a:lumMod val="75000"/>
                  </a:schemeClr>
                </a:solidFill>
                <a:latin typeface="+mj-lt"/>
                <a:sym typeface="Wingdings" panose="05000000000000000000" pitchFamily="2" charset="2"/>
              </a:rPr>
              <a:t> grants management  amendments).</a:t>
            </a:r>
            <a:r>
              <a:rPr lang="en-GB" sz="1800" b="1" dirty="0" smtClean="0">
                <a:solidFill>
                  <a:schemeClr val="accent2">
                    <a:lumMod val="75000"/>
                  </a:schemeClr>
                </a:solidFill>
                <a:latin typeface="+mj-lt"/>
              </a:rPr>
              <a:t> </a:t>
            </a:r>
            <a:endParaRPr lang="en-GB" i="1" dirty="0">
              <a:solidFill>
                <a:srgbClr val="FF0000"/>
              </a:solidFill>
              <a:latin typeface="+mj-lt"/>
            </a:endParaRPr>
          </a:p>
          <a:p>
            <a:pPr indent="0" algn="just">
              <a:buNone/>
            </a:pPr>
            <a:endParaRPr lang="en-GB" sz="2100" i="0" dirty="0">
              <a:latin typeface="+mj-lt"/>
              <a:cs typeface="Times New Roman" panose="02020603050405020304" pitchFamily="18" charset="0"/>
            </a:endParaRPr>
          </a:p>
          <a:p>
            <a:endParaRPr lang="en-GB" sz="1800" dirty="0"/>
          </a:p>
          <a:p>
            <a:pPr marL="0" indent="0">
              <a:buNone/>
            </a:pPr>
            <a:endParaRPr lang="en-GB" dirty="0"/>
          </a:p>
        </p:txBody>
      </p:sp>
      <p:sp>
        <p:nvSpPr>
          <p:cNvPr id="8" name="TextBox 7"/>
          <p:cNvSpPr txBox="1"/>
          <p:nvPr/>
        </p:nvSpPr>
        <p:spPr>
          <a:xfrm>
            <a:off x="5726764" y="194030"/>
            <a:ext cx="2190023" cy="707886"/>
          </a:xfrm>
          <a:prstGeom prst="rect">
            <a:avLst/>
          </a:prstGeom>
          <a:noFill/>
        </p:spPr>
        <p:txBody>
          <a:bodyPr wrap="none" rtlCol="0">
            <a:spAutoFit/>
          </a:bodyPr>
          <a:lstStyle/>
          <a:p>
            <a:r>
              <a:rPr lang="en-GB" sz="2000" b="0" dirty="0" smtClean="0">
                <a:solidFill>
                  <a:schemeClr val="bg1"/>
                </a:solidFill>
                <a:latin typeface="+mj-lt"/>
              </a:rPr>
              <a:t>Conditions and </a:t>
            </a:r>
          </a:p>
          <a:p>
            <a:r>
              <a:rPr lang="en-GB" sz="2000" b="0" dirty="0" smtClean="0">
                <a:solidFill>
                  <a:schemeClr val="bg1"/>
                </a:solidFill>
                <a:latin typeface="+mj-lt"/>
              </a:rPr>
              <a:t>procedures </a:t>
            </a:r>
          </a:p>
        </p:txBody>
      </p:sp>
    </p:spTree>
    <p:extLst>
      <p:ext uri="{BB962C8B-B14F-4D97-AF65-F5344CB8AC3E}">
        <p14:creationId xmlns:p14="http://schemas.microsoft.com/office/powerpoint/2010/main" val="2598241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 y="3353747"/>
            <a:ext cx="8766810" cy="2858743"/>
          </a:xfrm>
          <a:prstGeom prst="rect">
            <a:avLst/>
          </a:prstGeom>
          <a:ln w="15875">
            <a:solidFill>
              <a:schemeClr val="accent1">
                <a:lumMod val="75000"/>
              </a:schemeClr>
            </a:solidFill>
          </a:ln>
        </p:spPr>
      </p:pic>
      <p:sp>
        <p:nvSpPr>
          <p:cNvPr id="3" name="Rectangle 2"/>
          <p:cNvSpPr/>
          <p:nvPr/>
        </p:nvSpPr>
        <p:spPr>
          <a:xfrm>
            <a:off x="363122" y="2450285"/>
            <a:ext cx="8309610" cy="646331"/>
          </a:xfrm>
          <a:prstGeom prst="rect">
            <a:avLst/>
          </a:prstGeom>
        </p:spPr>
        <p:txBody>
          <a:bodyPr wrap="square">
            <a:spAutoFit/>
          </a:bodyPr>
          <a:lstStyle/>
          <a:p>
            <a:r>
              <a:rPr lang="en-GB" dirty="0">
                <a:hlinkClick r:id="rId3"/>
              </a:rPr>
              <a:t>http://</a:t>
            </a:r>
            <a:r>
              <a:rPr lang="en-GB" dirty="0" smtClean="0">
                <a:hlinkClick r:id="rId3"/>
              </a:rPr>
              <a:t>ec.europa.eu/research/participants/docs/h2020-funding-guide/grants/grant-management/amendments_en.htm</a:t>
            </a:r>
            <a:r>
              <a:rPr lang="en-GB" dirty="0" smtClean="0"/>
              <a:t> </a:t>
            </a:r>
            <a:endParaRPr lang="en-GB" dirty="0"/>
          </a:p>
        </p:txBody>
      </p:sp>
      <p:sp>
        <p:nvSpPr>
          <p:cNvPr id="4" name="TextBox 3"/>
          <p:cNvSpPr txBox="1"/>
          <p:nvPr/>
        </p:nvSpPr>
        <p:spPr>
          <a:xfrm>
            <a:off x="2854423" y="1629222"/>
            <a:ext cx="3780839" cy="461665"/>
          </a:xfrm>
          <a:prstGeom prst="rect">
            <a:avLst/>
          </a:prstGeom>
          <a:noFill/>
        </p:spPr>
        <p:txBody>
          <a:bodyPr wrap="square" rtlCol="0">
            <a:spAutoFit/>
          </a:bodyPr>
          <a:lstStyle/>
          <a:p>
            <a:r>
              <a:rPr lang="en-GB" sz="2400" b="1" dirty="0" smtClean="0">
                <a:solidFill>
                  <a:srgbClr val="0F5494"/>
                </a:solidFill>
              </a:rPr>
              <a:t>Practical</a:t>
            </a:r>
            <a:r>
              <a:rPr lang="en-GB" sz="2400" b="0" dirty="0" smtClean="0">
                <a:solidFill>
                  <a:srgbClr val="0F5494"/>
                </a:solidFill>
              </a:rPr>
              <a:t> </a:t>
            </a:r>
            <a:r>
              <a:rPr lang="en-GB" sz="2400" b="1" dirty="0" smtClean="0">
                <a:solidFill>
                  <a:srgbClr val="0F5494"/>
                </a:solidFill>
              </a:rPr>
              <a:t>assistance</a:t>
            </a:r>
          </a:p>
        </p:txBody>
      </p:sp>
      <p:sp>
        <p:nvSpPr>
          <p:cNvPr id="5" name="Rounded Rectangle 4"/>
          <p:cNvSpPr/>
          <p:nvPr/>
        </p:nvSpPr>
        <p:spPr>
          <a:xfrm>
            <a:off x="7840980" y="5726430"/>
            <a:ext cx="1131570" cy="525910"/>
          </a:xfrm>
          <a:prstGeom prst="roundRect">
            <a:avLst/>
          </a:prstGeom>
          <a:noFill/>
          <a:ln w="698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TextBox 5"/>
          <p:cNvSpPr txBox="1"/>
          <p:nvPr/>
        </p:nvSpPr>
        <p:spPr>
          <a:xfrm>
            <a:off x="5726764" y="194029"/>
            <a:ext cx="2467667" cy="461665"/>
          </a:xfrm>
          <a:prstGeom prst="rect">
            <a:avLst/>
          </a:prstGeom>
          <a:noFill/>
        </p:spPr>
        <p:txBody>
          <a:bodyPr wrap="square" rtlCol="0">
            <a:spAutoFit/>
          </a:bodyPr>
          <a:lstStyle/>
          <a:p>
            <a:r>
              <a:rPr lang="en-GB" sz="2400" dirty="0" smtClean="0">
                <a:solidFill>
                  <a:schemeClr val="bg1"/>
                </a:solidFill>
              </a:rPr>
              <a:t>How </a:t>
            </a:r>
            <a:r>
              <a:rPr lang="en-GB" sz="2400" dirty="0">
                <a:solidFill>
                  <a:schemeClr val="bg1"/>
                </a:solidFill>
              </a:rPr>
              <a:t>To button</a:t>
            </a:r>
            <a:endParaRPr lang="en-GB" sz="2400" b="0" dirty="0" smtClean="0">
              <a:solidFill>
                <a:schemeClr val="bg1"/>
              </a:solidFill>
              <a:latin typeface="+mj-lt"/>
            </a:endParaRPr>
          </a:p>
        </p:txBody>
      </p:sp>
    </p:spTree>
    <p:extLst>
      <p:ext uri="{BB962C8B-B14F-4D97-AF65-F5344CB8AC3E}">
        <p14:creationId xmlns:p14="http://schemas.microsoft.com/office/powerpoint/2010/main" val="2132475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23348482"/>
              </p:ext>
            </p:extLst>
          </p:nvPr>
        </p:nvGraphicFramePr>
        <p:xfrm>
          <a:off x="765561" y="1772234"/>
          <a:ext cx="6694449" cy="403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0783" y="2537431"/>
            <a:ext cx="481972" cy="481972"/>
          </a:xfrm>
          <a:prstGeom prst="rect">
            <a:avLst/>
          </a:prstGeom>
        </p:spPr>
      </p:pic>
      <p:pic>
        <p:nvPicPr>
          <p:cNvPr id="3379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0014" y="5167942"/>
            <a:ext cx="480383" cy="48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0015" y="3965377"/>
            <a:ext cx="480383" cy="48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21220" y="288689"/>
            <a:ext cx="3065544" cy="461665"/>
          </a:xfrm>
          <a:prstGeom prst="rect">
            <a:avLst/>
          </a:prstGeom>
          <a:noFill/>
        </p:spPr>
        <p:txBody>
          <a:bodyPr wrap="square" rtlCol="0">
            <a:spAutoFit/>
          </a:bodyPr>
          <a:lstStyle/>
          <a:p>
            <a:r>
              <a:rPr lang="en-GB" sz="2400" dirty="0" smtClean="0">
                <a:solidFill>
                  <a:schemeClr val="bg1"/>
                </a:solidFill>
              </a:rPr>
              <a:t>General conditions </a:t>
            </a:r>
            <a:endParaRPr lang="en-GB" sz="2400" b="0" dirty="0" smtClean="0">
              <a:solidFill>
                <a:schemeClr val="bg1"/>
              </a:solidFill>
              <a:latin typeface="+mj-lt"/>
            </a:endParaRPr>
          </a:p>
        </p:txBody>
      </p:sp>
    </p:spTree>
    <p:extLst>
      <p:ext uri="{BB962C8B-B14F-4D97-AF65-F5344CB8AC3E}">
        <p14:creationId xmlns:p14="http://schemas.microsoft.com/office/powerpoint/2010/main" val="278795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821220" y="0"/>
            <a:ext cx="3065544" cy="1015663"/>
          </a:xfrm>
          <a:prstGeom prst="rect">
            <a:avLst/>
          </a:prstGeom>
          <a:noFill/>
        </p:spPr>
        <p:txBody>
          <a:bodyPr wrap="square" rtlCol="0">
            <a:spAutoFit/>
          </a:bodyPr>
          <a:lstStyle/>
          <a:p>
            <a:r>
              <a:rPr lang="en-GB" sz="2000" dirty="0" smtClean="0">
                <a:solidFill>
                  <a:schemeClr val="bg1"/>
                </a:solidFill>
              </a:rPr>
              <a:t>When is an amendment necessary?</a:t>
            </a:r>
            <a:endParaRPr lang="en-GB" sz="2000" b="0" dirty="0" smtClean="0">
              <a:solidFill>
                <a:schemeClr val="bg1"/>
              </a:solidFill>
              <a:latin typeface="+mj-lt"/>
            </a:endParaRPr>
          </a:p>
        </p:txBody>
      </p:sp>
      <p:sp>
        <p:nvSpPr>
          <p:cNvPr id="18" name="Rounded Rectangle 17"/>
          <p:cNvSpPr/>
          <p:nvPr/>
        </p:nvSpPr>
        <p:spPr>
          <a:xfrm>
            <a:off x="2134698" y="3229156"/>
            <a:ext cx="4769355" cy="416366"/>
          </a:xfrm>
          <a:prstGeom prst="roundRect">
            <a:avLst/>
          </a:prstGeom>
          <a:solidFill>
            <a:schemeClr val="bg1">
              <a:alpha val="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444500">
              <a:lnSpc>
                <a:spcPct val="90000"/>
              </a:lnSpc>
              <a:spcBef>
                <a:spcPct val="0"/>
              </a:spcBef>
              <a:spcAft>
                <a:spcPct val="35000"/>
              </a:spcAft>
            </a:pPr>
            <a:r>
              <a:rPr lang="en-IE" dirty="0">
                <a:solidFill>
                  <a:srgbClr val="0F5494"/>
                </a:solidFill>
              </a:rPr>
              <a:t>Additional </a:t>
            </a:r>
            <a:r>
              <a:rPr lang="en-IE" dirty="0" smtClean="0">
                <a:solidFill>
                  <a:srgbClr val="0F5494"/>
                </a:solidFill>
              </a:rPr>
              <a:t>subcontracting</a:t>
            </a:r>
            <a:endParaRPr lang="en-IE" dirty="0">
              <a:solidFill>
                <a:srgbClr val="0F5494"/>
              </a:solidFill>
            </a:endParaRPr>
          </a:p>
        </p:txBody>
      </p:sp>
      <p:sp>
        <p:nvSpPr>
          <p:cNvPr id="19" name="Rounded Rectangle 18"/>
          <p:cNvSpPr/>
          <p:nvPr/>
        </p:nvSpPr>
        <p:spPr>
          <a:xfrm>
            <a:off x="2134699" y="1676238"/>
            <a:ext cx="4769355" cy="578329"/>
          </a:xfrm>
          <a:prstGeom prst="roundRect">
            <a:avLst/>
          </a:prstGeom>
          <a:solidFill>
            <a:schemeClr val="bg1">
              <a:alpha val="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444500">
              <a:lnSpc>
                <a:spcPct val="90000"/>
              </a:lnSpc>
              <a:spcBef>
                <a:spcPct val="0"/>
              </a:spcBef>
              <a:spcAft>
                <a:spcPct val="35000"/>
              </a:spcAft>
            </a:pPr>
            <a:r>
              <a:rPr lang="en-US" dirty="0">
                <a:solidFill>
                  <a:srgbClr val="0F5494"/>
                </a:solidFill>
              </a:rPr>
              <a:t>Termination, addition or replacement of a beneficiary (or coordinator)</a:t>
            </a:r>
          </a:p>
        </p:txBody>
      </p:sp>
      <p:sp>
        <p:nvSpPr>
          <p:cNvPr id="20" name="Rounded Rectangle 19"/>
          <p:cNvSpPr/>
          <p:nvPr/>
        </p:nvSpPr>
        <p:spPr>
          <a:xfrm>
            <a:off x="2134699" y="2452697"/>
            <a:ext cx="4769355" cy="578329"/>
          </a:xfrm>
          <a:prstGeom prst="roundRect">
            <a:avLst/>
          </a:prstGeom>
          <a:solidFill>
            <a:schemeClr val="bg1">
              <a:alpha val="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444500">
              <a:lnSpc>
                <a:spcPct val="90000"/>
              </a:lnSpc>
              <a:spcBef>
                <a:spcPct val="0"/>
              </a:spcBef>
              <a:spcAft>
                <a:spcPct val="35000"/>
              </a:spcAft>
            </a:pPr>
            <a:r>
              <a:rPr lang="en-US" dirty="0">
                <a:solidFill>
                  <a:srgbClr val="0F5494"/>
                </a:solidFill>
              </a:rPr>
              <a:t>Budget transfer of more than 20 % of the total costs (Art. 4.2 GA)</a:t>
            </a:r>
          </a:p>
        </p:txBody>
      </p:sp>
      <p:sp>
        <p:nvSpPr>
          <p:cNvPr id="21" name="Rounded Rectangle 20"/>
          <p:cNvSpPr/>
          <p:nvPr/>
        </p:nvSpPr>
        <p:spPr>
          <a:xfrm>
            <a:off x="2134699" y="3759822"/>
            <a:ext cx="4769355" cy="819150"/>
          </a:xfrm>
          <a:prstGeom prst="roundRect">
            <a:avLst/>
          </a:prstGeom>
          <a:solidFill>
            <a:schemeClr val="bg1">
              <a:alpha val="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444500">
              <a:lnSpc>
                <a:spcPct val="90000"/>
              </a:lnSpc>
              <a:spcBef>
                <a:spcPct val="0"/>
              </a:spcBef>
              <a:spcAft>
                <a:spcPct val="35000"/>
              </a:spcAft>
            </a:pPr>
            <a:r>
              <a:rPr lang="en-US" dirty="0" smtClean="0">
                <a:solidFill>
                  <a:srgbClr val="0F5494"/>
                </a:solidFill>
              </a:rPr>
              <a:t>Change in work packages and deliverables (changes to Annex 1 of GA)</a:t>
            </a:r>
            <a:endParaRPr lang="en-US" dirty="0">
              <a:solidFill>
                <a:srgbClr val="0F5494"/>
              </a:solidFill>
            </a:endParaRPr>
          </a:p>
        </p:txBody>
      </p:sp>
      <p:sp>
        <p:nvSpPr>
          <p:cNvPr id="23" name="Rounded Rectangle 22"/>
          <p:cNvSpPr/>
          <p:nvPr/>
        </p:nvSpPr>
        <p:spPr>
          <a:xfrm>
            <a:off x="2153750" y="4798047"/>
            <a:ext cx="4750304" cy="474421"/>
          </a:xfrm>
          <a:prstGeom prst="roundRect">
            <a:avLst/>
          </a:prstGeom>
          <a:solidFill>
            <a:schemeClr val="bg1">
              <a:alpha val="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444500">
              <a:lnSpc>
                <a:spcPct val="90000"/>
              </a:lnSpc>
              <a:spcBef>
                <a:spcPct val="0"/>
              </a:spcBef>
              <a:spcAft>
                <a:spcPct val="35000"/>
              </a:spcAft>
            </a:pPr>
            <a:r>
              <a:rPr lang="en-US" dirty="0">
                <a:solidFill>
                  <a:srgbClr val="0F5494"/>
                </a:solidFill>
              </a:rPr>
              <a:t>Transfer of tasks between </a:t>
            </a:r>
            <a:r>
              <a:rPr lang="en-US" dirty="0" smtClean="0">
                <a:solidFill>
                  <a:srgbClr val="0F5494"/>
                </a:solidFill>
              </a:rPr>
              <a:t>beneficiaries</a:t>
            </a:r>
            <a:endParaRPr lang="en-US" dirty="0">
              <a:solidFill>
                <a:srgbClr val="0F5494"/>
              </a:solidFill>
            </a:endParaRPr>
          </a:p>
        </p:txBody>
      </p:sp>
      <p:sp>
        <p:nvSpPr>
          <p:cNvPr id="24" name="Rounded Rectangle 23"/>
          <p:cNvSpPr/>
          <p:nvPr/>
        </p:nvSpPr>
        <p:spPr>
          <a:xfrm>
            <a:off x="2153750" y="5491542"/>
            <a:ext cx="4750304" cy="511907"/>
          </a:xfrm>
          <a:prstGeom prst="roundRect">
            <a:avLst/>
          </a:prstGeom>
          <a:solidFill>
            <a:schemeClr val="bg1">
              <a:alpha val="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444500">
              <a:lnSpc>
                <a:spcPct val="90000"/>
              </a:lnSpc>
              <a:spcBef>
                <a:spcPct val="0"/>
              </a:spcBef>
              <a:spcAft>
                <a:spcPct val="35000"/>
              </a:spcAft>
            </a:pPr>
            <a:r>
              <a:rPr lang="en-US" dirty="0">
                <a:solidFill>
                  <a:srgbClr val="0F5494"/>
                </a:solidFill>
              </a:rPr>
              <a:t>Change of the bank account</a:t>
            </a:r>
          </a:p>
        </p:txBody>
      </p:sp>
    </p:spTree>
    <p:extLst>
      <p:ext uri="{BB962C8B-B14F-4D97-AF65-F5344CB8AC3E}">
        <p14:creationId xmlns:p14="http://schemas.microsoft.com/office/powerpoint/2010/main" val="4691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536713" y="1882878"/>
            <a:ext cx="8229600" cy="4044430"/>
          </a:xfrm>
        </p:spPr>
        <p:txBody>
          <a:bodyPr/>
          <a:lstStyle/>
          <a:p>
            <a:r>
              <a:rPr lang="en-IE" sz="2000" dirty="0" smtClean="0">
                <a:solidFill>
                  <a:srgbClr val="22619C"/>
                </a:solidFill>
              </a:rPr>
              <a:t>Change of address of a beneficiary or coordinator;</a:t>
            </a:r>
          </a:p>
          <a:p>
            <a:pPr algn="just"/>
            <a:r>
              <a:rPr lang="en-IE" sz="2000" dirty="0" smtClean="0">
                <a:solidFill>
                  <a:srgbClr val="22619C"/>
                </a:solidFill>
              </a:rPr>
              <a:t>Change in the name of the bank or in the address of the branch where the coordinator has an account;</a:t>
            </a:r>
          </a:p>
          <a:p>
            <a:r>
              <a:rPr lang="en-IE" sz="2000" dirty="0" smtClean="0">
                <a:solidFill>
                  <a:srgbClr val="22619C"/>
                </a:solidFill>
              </a:rPr>
              <a:t>Change of VAT number etc.</a:t>
            </a:r>
          </a:p>
          <a:p>
            <a:pPr marL="0" indent="0">
              <a:buNone/>
            </a:pPr>
            <a:endParaRPr lang="en-IE" sz="2000" dirty="0" smtClean="0">
              <a:solidFill>
                <a:srgbClr val="22619C"/>
              </a:solidFill>
            </a:endParaRPr>
          </a:p>
          <a:p>
            <a:pPr marL="0" indent="0">
              <a:buNone/>
            </a:pPr>
            <a:r>
              <a:rPr lang="en-IE" sz="2000" b="1" dirty="0" smtClean="0">
                <a:solidFill>
                  <a:srgbClr val="22619C"/>
                </a:solidFill>
              </a:rPr>
              <a:t>This kind of changes are:</a:t>
            </a:r>
          </a:p>
          <a:p>
            <a:pPr marL="0" indent="0">
              <a:buNone/>
            </a:pPr>
            <a:endParaRPr lang="en-IE" sz="2000" b="1" dirty="0" smtClean="0">
              <a:solidFill>
                <a:srgbClr val="22619C"/>
              </a:solidFill>
              <a:effectLst>
                <a:outerShdw blurRad="38100" dist="38100" dir="2700000" algn="tl">
                  <a:srgbClr val="000000">
                    <a:alpha val="43137"/>
                  </a:srgbClr>
                </a:outerShdw>
              </a:effectLst>
            </a:endParaRPr>
          </a:p>
          <a:p>
            <a:pPr algn="just">
              <a:buFont typeface="Symbol" panose="05050102010706020507" pitchFamily="18" charset="2"/>
              <a:buChar char="Þ"/>
            </a:pPr>
            <a:r>
              <a:rPr lang="en-IE" sz="2000" dirty="0" smtClean="0">
                <a:solidFill>
                  <a:srgbClr val="22619C"/>
                </a:solidFill>
              </a:rPr>
              <a:t>introduced by the LEAR of the beneficiary concerned via the Participant Portal (MO – My organisation);</a:t>
            </a:r>
          </a:p>
          <a:p>
            <a:pPr algn="just">
              <a:buFont typeface="Symbol" panose="05050102010706020507" pitchFamily="18" charset="2"/>
              <a:buChar char="Þ"/>
            </a:pPr>
            <a:r>
              <a:rPr lang="en-IE" sz="2000" dirty="0" smtClean="0">
                <a:solidFill>
                  <a:srgbClr val="22619C"/>
                </a:solidFill>
              </a:rPr>
              <a:t>visible to Project Officer under the tab «amendment information».</a:t>
            </a:r>
            <a:endParaRPr lang="en-IE" sz="2000" dirty="0">
              <a:solidFill>
                <a:srgbClr val="22619C"/>
              </a:solidFill>
            </a:endParaRPr>
          </a:p>
        </p:txBody>
      </p:sp>
      <p:sp>
        <p:nvSpPr>
          <p:cNvPr id="4" name="TextBox 3"/>
          <p:cNvSpPr txBox="1"/>
          <p:nvPr/>
        </p:nvSpPr>
        <p:spPr>
          <a:xfrm>
            <a:off x="5700769" y="172278"/>
            <a:ext cx="3065544" cy="707886"/>
          </a:xfrm>
          <a:prstGeom prst="rect">
            <a:avLst/>
          </a:prstGeom>
          <a:noFill/>
        </p:spPr>
        <p:txBody>
          <a:bodyPr wrap="square" rtlCol="0">
            <a:spAutoFit/>
          </a:bodyPr>
          <a:lstStyle/>
          <a:p>
            <a:r>
              <a:rPr lang="en-GB" sz="2000" dirty="0" smtClean="0">
                <a:solidFill>
                  <a:schemeClr val="bg1"/>
                </a:solidFill>
              </a:rPr>
              <a:t>When amendments are NOT necessary?</a:t>
            </a:r>
            <a:endParaRPr lang="en-GB" sz="2000" b="0" dirty="0" smtClean="0">
              <a:solidFill>
                <a:schemeClr val="bg1"/>
              </a:solidFill>
              <a:latin typeface="+mj-lt"/>
            </a:endParaRPr>
          </a:p>
        </p:txBody>
      </p:sp>
    </p:spTree>
    <p:extLst>
      <p:ext uri="{BB962C8B-B14F-4D97-AF65-F5344CB8AC3E}">
        <p14:creationId xmlns:p14="http://schemas.microsoft.com/office/powerpoint/2010/main" val="2634524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647761" y="132521"/>
            <a:ext cx="3065544" cy="830997"/>
          </a:xfrm>
          <a:prstGeom prst="rect">
            <a:avLst/>
          </a:prstGeom>
          <a:noFill/>
        </p:spPr>
        <p:txBody>
          <a:bodyPr wrap="square" rtlCol="0">
            <a:spAutoFit/>
          </a:bodyPr>
          <a:lstStyle/>
          <a:p>
            <a:r>
              <a:rPr lang="en-GB" sz="2400" dirty="0" smtClean="0">
                <a:solidFill>
                  <a:schemeClr val="bg1"/>
                </a:solidFill>
              </a:rPr>
              <a:t>Request for amendment</a:t>
            </a:r>
            <a:endParaRPr lang="en-GB" sz="2400" b="0" dirty="0" smtClean="0">
              <a:solidFill>
                <a:schemeClr val="bg1"/>
              </a:solidFill>
              <a:latin typeface="+mj-lt"/>
            </a:endParaRPr>
          </a:p>
        </p:txBody>
      </p:sp>
      <p:sp>
        <p:nvSpPr>
          <p:cNvPr id="3" name="Content Placeholder 2"/>
          <p:cNvSpPr>
            <a:spLocks noGrp="1"/>
          </p:cNvSpPr>
          <p:nvPr>
            <p:ph idx="1"/>
          </p:nvPr>
        </p:nvSpPr>
        <p:spPr>
          <a:xfrm>
            <a:off x="628649" y="1472351"/>
            <a:ext cx="7868927" cy="4036644"/>
          </a:xfrm>
        </p:spPr>
        <p:txBody>
          <a:bodyPr/>
          <a:lstStyle/>
          <a:p>
            <a:pPr marL="0" indent="0">
              <a:buNone/>
            </a:pPr>
            <a:r>
              <a:rPr lang="en-GB" dirty="0">
                <a:solidFill>
                  <a:srgbClr val="22619C"/>
                </a:solidFill>
                <a:effectLst>
                  <a:outerShdw blurRad="38100" dist="38100" dir="2700000" algn="tl">
                    <a:srgbClr val="000000">
                      <a:alpha val="43137"/>
                    </a:srgbClr>
                  </a:outerShdw>
                </a:effectLst>
              </a:rPr>
              <a:t>1. Launch the amendment </a:t>
            </a:r>
            <a:r>
              <a:rPr lang="en-GB" dirty="0" smtClean="0">
                <a:solidFill>
                  <a:srgbClr val="22619C"/>
                </a:solidFill>
                <a:effectLst>
                  <a:outerShdw blurRad="38100" dist="38100" dir="2700000" algn="tl">
                    <a:srgbClr val="000000">
                      <a:alpha val="43137"/>
                    </a:srgbClr>
                  </a:outerShdw>
                </a:effectLst>
              </a:rPr>
              <a:t>request in the Participant Portal</a:t>
            </a:r>
          </a:p>
          <a:p>
            <a:pPr marL="0" indent="0">
              <a:buNone/>
            </a:pPr>
            <a:r>
              <a:rPr lang="en-GB" dirty="0">
                <a:solidFill>
                  <a:srgbClr val="22619C"/>
                </a:solidFill>
                <a:effectLst>
                  <a:outerShdw blurRad="38100" dist="38100" dir="2700000" algn="tl">
                    <a:srgbClr val="000000">
                      <a:alpha val="43137"/>
                    </a:srgbClr>
                  </a:outerShdw>
                </a:effectLst>
                <a:latin typeface="+mj-lt"/>
              </a:rPr>
              <a:t> </a:t>
            </a:r>
            <a:r>
              <a:rPr lang="en-GB" dirty="0" smtClean="0">
                <a:solidFill>
                  <a:srgbClr val="22619C"/>
                </a:solidFill>
                <a:effectLst>
                  <a:outerShdw blurRad="38100" dist="38100" dir="2700000" algn="tl">
                    <a:srgbClr val="000000">
                      <a:alpha val="43137"/>
                    </a:srgbClr>
                  </a:outerShdw>
                </a:effectLst>
                <a:latin typeface="+mj-lt"/>
              </a:rPr>
              <a:t>   </a:t>
            </a:r>
            <a:r>
              <a:rPr lang="en-GB" sz="1400" dirty="0" smtClean="0">
                <a:solidFill>
                  <a:srgbClr val="22619C"/>
                </a:solidFill>
                <a:latin typeface="+mj-lt"/>
              </a:rPr>
              <a:t>(Pre-requisite: GA signed by the EU)</a:t>
            </a:r>
            <a:endParaRPr lang="en-GB" sz="2800" dirty="0">
              <a:solidFill>
                <a:srgbClr val="22619C"/>
              </a:solidFill>
              <a:effectLst>
                <a:outerShdw blurRad="38100" dist="38100" dir="2700000" algn="tl">
                  <a:srgbClr val="000000">
                    <a:alpha val="43137"/>
                  </a:srgbClr>
                </a:outerShdw>
              </a:effectLst>
            </a:endParaRPr>
          </a:p>
          <a:p>
            <a:pPr marL="0" indent="0">
              <a:buNone/>
            </a:pPr>
            <a:r>
              <a:rPr lang="en-GB" dirty="0">
                <a:solidFill>
                  <a:srgbClr val="22619C"/>
                </a:solidFill>
                <a:effectLst>
                  <a:outerShdw blurRad="38100" dist="38100" dir="2700000" algn="tl">
                    <a:srgbClr val="000000">
                      <a:alpha val="43137"/>
                    </a:srgbClr>
                  </a:outerShdw>
                </a:effectLst>
              </a:rPr>
              <a:t>2. </a:t>
            </a:r>
            <a:r>
              <a:rPr lang="en-GB" dirty="0" smtClean="0">
                <a:solidFill>
                  <a:srgbClr val="22619C"/>
                </a:solidFill>
                <a:effectLst>
                  <a:outerShdw blurRad="38100" dist="38100" dir="2700000" algn="tl">
                    <a:srgbClr val="000000">
                      <a:alpha val="43137"/>
                    </a:srgbClr>
                  </a:outerShdw>
                </a:effectLst>
              </a:rPr>
              <a:t>Compose the amendment</a:t>
            </a:r>
            <a:endParaRPr lang="en-US" altLang="en-US" sz="1400" dirty="0">
              <a:solidFill>
                <a:srgbClr val="22619C"/>
              </a:solidFill>
              <a:latin typeface="+mj-lt"/>
            </a:endParaRPr>
          </a:p>
          <a:p>
            <a:pPr lvl="1" eaLnBrk="1" hangingPunct="1">
              <a:buFont typeface="Wingdings"/>
              <a:buChar char="è"/>
            </a:pPr>
            <a:r>
              <a:rPr lang="en-US" altLang="en-US" sz="1400" dirty="0">
                <a:solidFill>
                  <a:srgbClr val="22619C"/>
                </a:solidFill>
                <a:latin typeface="+mj-lt"/>
                <a:sym typeface="Wingdings" panose="05000000000000000000" pitchFamily="2" charset="2"/>
              </a:rPr>
              <a:t> </a:t>
            </a:r>
            <a:r>
              <a:rPr lang="en-US" altLang="en-US" sz="1400" dirty="0" smtClean="0">
                <a:solidFill>
                  <a:srgbClr val="22619C"/>
                </a:solidFill>
                <a:latin typeface="+mj-lt"/>
                <a:sym typeface="Wingdings" panose="05000000000000000000" pitchFamily="2" charset="2"/>
              </a:rPr>
              <a:t>3 </a:t>
            </a:r>
            <a:r>
              <a:rPr lang="en-US" altLang="en-US" sz="1400" dirty="0">
                <a:solidFill>
                  <a:srgbClr val="22619C"/>
                </a:solidFill>
                <a:latin typeface="+mj-lt"/>
                <a:sym typeface="Wingdings" panose="05000000000000000000" pitchFamily="2" charset="2"/>
              </a:rPr>
              <a:t>documents </a:t>
            </a:r>
            <a:r>
              <a:rPr lang="en-US" altLang="en-US" sz="1400" dirty="0" smtClean="0">
                <a:solidFill>
                  <a:srgbClr val="22619C"/>
                </a:solidFill>
                <a:latin typeface="+mj-lt"/>
                <a:sym typeface="Wingdings" panose="05000000000000000000" pitchFamily="2" charset="2"/>
              </a:rPr>
              <a:t>will be generated </a:t>
            </a:r>
            <a:r>
              <a:rPr lang="en-US" altLang="en-US" sz="1400" dirty="0">
                <a:solidFill>
                  <a:srgbClr val="22619C"/>
                </a:solidFill>
                <a:latin typeface="+mj-lt"/>
                <a:sym typeface="Wingdings" panose="05000000000000000000" pitchFamily="2" charset="2"/>
              </a:rPr>
              <a:t>automatically: </a:t>
            </a:r>
          </a:p>
          <a:p>
            <a:pPr lvl="3" eaLnBrk="1" hangingPunct="1">
              <a:buFont typeface="Wingdings" panose="05000000000000000000" pitchFamily="2" charset="2"/>
              <a:buChar char="q"/>
            </a:pPr>
            <a:r>
              <a:rPr lang="en-US" altLang="en-US" sz="1400" dirty="0">
                <a:solidFill>
                  <a:srgbClr val="22619C"/>
                </a:solidFill>
                <a:latin typeface="+mj-lt"/>
                <a:sym typeface="Wingdings" panose="05000000000000000000" pitchFamily="2" charset="2"/>
              </a:rPr>
              <a:t>Amendment Request Letter</a:t>
            </a:r>
          </a:p>
          <a:p>
            <a:pPr lvl="3" eaLnBrk="1" hangingPunct="1">
              <a:buFont typeface="Wingdings" panose="05000000000000000000" pitchFamily="2" charset="2"/>
              <a:buChar char="q"/>
            </a:pPr>
            <a:r>
              <a:rPr lang="en-US" altLang="en-US" sz="1400" dirty="0">
                <a:solidFill>
                  <a:srgbClr val="22619C"/>
                </a:solidFill>
                <a:latin typeface="+mj-lt"/>
                <a:sym typeface="Wingdings" panose="05000000000000000000" pitchFamily="2" charset="2"/>
              </a:rPr>
              <a:t>Amendment Core Letter </a:t>
            </a:r>
            <a:endParaRPr lang="en-US" altLang="en-US" sz="1400" dirty="0" smtClean="0">
              <a:solidFill>
                <a:srgbClr val="22619C"/>
              </a:solidFill>
              <a:latin typeface="+mj-lt"/>
              <a:sym typeface="Wingdings" panose="05000000000000000000" pitchFamily="2" charset="2"/>
            </a:endParaRPr>
          </a:p>
          <a:p>
            <a:pPr lvl="3" eaLnBrk="1" hangingPunct="1">
              <a:buFont typeface="Wingdings" panose="05000000000000000000" pitchFamily="2" charset="2"/>
              <a:buChar char="q"/>
            </a:pPr>
            <a:r>
              <a:rPr lang="en-US" altLang="en-US" sz="1400" dirty="0" smtClean="0">
                <a:solidFill>
                  <a:srgbClr val="22619C"/>
                </a:solidFill>
                <a:latin typeface="+mj-lt"/>
                <a:sym typeface="Wingdings" panose="05000000000000000000" pitchFamily="2" charset="2"/>
              </a:rPr>
              <a:t>Grant Agreement Data Sheet</a:t>
            </a:r>
            <a:endParaRPr lang="en-GB" sz="2400" dirty="0" smtClean="0">
              <a:solidFill>
                <a:srgbClr val="22619C"/>
              </a:solidFill>
              <a:effectLst>
                <a:outerShdw blurRad="38100" dist="38100" dir="2700000" algn="tl">
                  <a:srgbClr val="000000">
                    <a:alpha val="43137"/>
                  </a:srgbClr>
                </a:outerShdw>
              </a:effectLst>
            </a:endParaRPr>
          </a:p>
          <a:p>
            <a:pPr marL="0" indent="0" algn="just">
              <a:spcAft>
                <a:spcPts val="600"/>
              </a:spcAft>
              <a:buNone/>
            </a:pPr>
            <a:r>
              <a:rPr lang="en-GB" dirty="0">
                <a:solidFill>
                  <a:srgbClr val="22619C"/>
                </a:solidFill>
                <a:effectLst>
                  <a:outerShdw blurRad="38100" dist="38100" dir="2700000" algn="tl">
                    <a:srgbClr val="000000">
                      <a:alpha val="43137"/>
                    </a:srgbClr>
                  </a:outerShdw>
                </a:effectLst>
              </a:rPr>
              <a:t>3. Consultation of the EU Project </a:t>
            </a:r>
            <a:r>
              <a:rPr lang="en-GB" dirty="0" smtClean="0">
                <a:solidFill>
                  <a:srgbClr val="22619C"/>
                </a:solidFill>
                <a:effectLst>
                  <a:outerShdw blurRad="38100" dist="38100" dir="2700000" algn="tl">
                    <a:srgbClr val="000000">
                      <a:alpha val="43137"/>
                    </a:srgbClr>
                  </a:outerShdw>
                </a:effectLst>
              </a:rPr>
              <a:t>Officer </a:t>
            </a:r>
          </a:p>
          <a:p>
            <a:pPr marL="0" indent="0" algn="just">
              <a:buNone/>
            </a:pPr>
            <a:r>
              <a:rPr lang="en-GB" sz="1400" dirty="0" smtClean="0">
                <a:solidFill>
                  <a:srgbClr val="22619C"/>
                </a:solidFill>
                <a:effectLst>
                  <a:outerShdw blurRad="38100" dist="38100" dir="2700000" algn="tl">
                    <a:srgbClr val="000000">
                      <a:alpha val="43137"/>
                    </a:srgbClr>
                  </a:outerShdw>
                </a:effectLst>
              </a:rPr>
              <a:t>       </a:t>
            </a:r>
            <a:r>
              <a:rPr lang="en-GB" sz="1400" dirty="0" smtClean="0">
                <a:solidFill>
                  <a:srgbClr val="22619C"/>
                </a:solidFill>
              </a:rPr>
              <a:t>(</a:t>
            </a:r>
            <a:r>
              <a:rPr lang="en-GB" sz="1400" dirty="0">
                <a:solidFill>
                  <a:srgbClr val="22619C"/>
                </a:solidFill>
              </a:rPr>
              <a:t>an “unofficial” review </a:t>
            </a:r>
            <a:r>
              <a:rPr lang="en-GB" sz="1400" dirty="0" smtClean="0">
                <a:solidFill>
                  <a:srgbClr val="22619C"/>
                </a:solidFill>
              </a:rPr>
              <a:t>by </a:t>
            </a:r>
            <a:r>
              <a:rPr lang="en-GB" sz="1400" dirty="0">
                <a:solidFill>
                  <a:srgbClr val="22619C"/>
                </a:solidFill>
              </a:rPr>
              <a:t>the PO is strongly recommended);</a:t>
            </a:r>
          </a:p>
          <a:p>
            <a:pPr marL="0" indent="0" algn="just">
              <a:buNone/>
            </a:pPr>
            <a:endParaRPr lang="en-GB" sz="1400" dirty="0">
              <a:solidFill>
                <a:srgbClr val="22619C"/>
              </a:solidFill>
            </a:endParaRPr>
          </a:p>
          <a:p>
            <a:pPr marL="0" indent="0">
              <a:spcBef>
                <a:spcPts val="0"/>
              </a:spcBef>
              <a:buNone/>
            </a:pPr>
            <a:r>
              <a:rPr lang="en-GB" dirty="0">
                <a:solidFill>
                  <a:srgbClr val="22619C"/>
                </a:solidFill>
                <a:effectLst>
                  <a:outerShdw blurRad="38100" dist="38100" dir="2700000" algn="tl">
                    <a:srgbClr val="000000">
                      <a:alpha val="43137"/>
                    </a:srgbClr>
                  </a:outerShdw>
                </a:effectLst>
              </a:rPr>
              <a:t>4. Sign &amp; Submit the amendment request to EC</a:t>
            </a:r>
            <a:endParaRPr lang="en-GB" sz="2800" dirty="0">
              <a:solidFill>
                <a:srgbClr val="22619C"/>
              </a:solidFill>
              <a:effectLst>
                <a:outerShdw blurRad="38100" dist="38100" dir="2700000" algn="tl">
                  <a:srgbClr val="000000">
                    <a:alpha val="43137"/>
                  </a:srgbClr>
                </a:outerShdw>
              </a:effectLst>
            </a:endParaRPr>
          </a:p>
          <a:p>
            <a:pPr marL="0" indent="0">
              <a:spcBef>
                <a:spcPts val="0"/>
              </a:spcBef>
              <a:buNone/>
            </a:pPr>
            <a:r>
              <a:rPr lang="en-GB" sz="2800" dirty="0" smtClean="0">
                <a:solidFill>
                  <a:srgbClr val="22619C"/>
                </a:solidFill>
                <a:effectLst>
                  <a:outerShdw blurRad="38100" dist="38100" dir="2700000" algn="tl">
                    <a:srgbClr val="000000">
                      <a:alpha val="43137"/>
                    </a:srgbClr>
                  </a:outerShdw>
                </a:effectLst>
              </a:rPr>
              <a:t>   </a:t>
            </a:r>
            <a:r>
              <a:rPr lang="en-GB" sz="1400" dirty="0" smtClean="0">
                <a:solidFill>
                  <a:srgbClr val="22619C"/>
                </a:solidFill>
              </a:rPr>
              <a:t>Admissibility </a:t>
            </a:r>
            <a:r>
              <a:rPr lang="en-GB" sz="1400" dirty="0">
                <a:solidFill>
                  <a:srgbClr val="22619C"/>
                </a:solidFill>
              </a:rPr>
              <a:t>checks/Assessment </a:t>
            </a:r>
            <a:r>
              <a:rPr lang="en-GB" sz="1400" dirty="0">
                <a:solidFill>
                  <a:srgbClr val="22619C"/>
                </a:solidFill>
                <a:sym typeface="Wingdings" panose="05000000000000000000" pitchFamily="2" charset="2"/>
              </a:rPr>
              <a:t> E-Signature or rejection</a:t>
            </a:r>
            <a:endParaRPr lang="en-GB" sz="1400" dirty="0">
              <a:solidFill>
                <a:srgbClr val="22619C"/>
              </a:solidFill>
            </a:endParaRPr>
          </a:p>
          <a:p>
            <a:pPr marL="1371600" lvl="3" indent="0" eaLnBrk="1" hangingPunct="1">
              <a:buNone/>
            </a:pPr>
            <a:endParaRPr lang="en-GB" dirty="0" smtClean="0">
              <a:solidFill>
                <a:srgbClr val="22619C"/>
              </a:solidFill>
              <a:effectLst>
                <a:outerShdw blurRad="38100" dist="38100" dir="2700000" algn="tl">
                  <a:srgbClr val="000000">
                    <a:alpha val="43137"/>
                  </a:srgbClr>
                </a:outerShdw>
              </a:effectLst>
            </a:endParaRPr>
          </a:p>
          <a:p>
            <a:pPr indent="0">
              <a:buNone/>
            </a:pPr>
            <a:endParaRPr lang="fr-BE" dirty="0" smtClean="0">
              <a:solidFill>
                <a:srgbClr val="22619C"/>
              </a:solidFill>
            </a:endParaRPr>
          </a:p>
          <a:p>
            <a:pPr indent="0">
              <a:buNone/>
            </a:pPr>
            <a:endParaRPr lang="fr-BE" dirty="0" smtClean="0">
              <a:solidFill>
                <a:srgbClr val="22619C"/>
              </a:solidFill>
            </a:endParaRPr>
          </a:p>
          <a:p>
            <a:pPr indent="0">
              <a:buNone/>
            </a:pPr>
            <a:endParaRPr lang="fr-BE" dirty="0">
              <a:solidFill>
                <a:srgbClr val="22619C"/>
              </a:solidFill>
            </a:endParaRPr>
          </a:p>
        </p:txBody>
      </p:sp>
    </p:spTree>
    <p:extLst>
      <p:ext uri="{BB962C8B-B14F-4D97-AF65-F5344CB8AC3E}">
        <p14:creationId xmlns:p14="http://schemas.microsoft.com/office/powerpoint/2010/main" val="3690451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BFC4FEF4E3E446B58F0FD5CEA8EB10" ma:contentTypeVersion="1" ma:contentTypeDescription="Create a new document." ma:contentTypeScope="" ma:versionID="6fc233c106fe97adba07c5a3c11daca5">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663F6-FA0B-49F4-A050-44D852E04AE0}">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4FDE440-181C-437B-818A-272248CE4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263E10-E815-4EAE-B070-DAB8EADF1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6183</TotalTime>
  <Words>2387</Words>
  <Application>Microsoft Office PowerPoint</Application>
  <PresentationFormat>On-screen Show (4:3)</PresentationFormat>
  <Paragraphs>316</Paragraphs>
  <Slides>26</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Stencil</vt:lpstr>
      <vt:lpstr>Symbol</vt:lpstr>
      <vt:lpstr>Tahoma</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of amendment clauses which need to be selected/opened by the PO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MEREANU Natalia (JUST)</cp:lastModifiedBy>
  <cp:revision>457</cp:revision>
  <cp:lastPrinted>2017-01-30T13:34:06Z</cp:lastPrinted>
  <dcterms:created xsi:type="dcterms:W3CDTF">2011-10-28T10:25:18Z</dcterms:created>
  <dcterms:modified xsi:type="dcterms:W3CDTF">2018-11-30T10:08:24Z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0x010100DBBFC4FEF4E3E446B58F0FD5CEA8EB10</vt:lpwstr>
  </property>
</Properties>
</file>