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2" r:id="rId2"/>
    <p:sldMasterId id="2147483764" r:id="rId3"/>
    <p:sldMasterId id="2147483776" r:id="rId4"/>
    <p:sldMasterId id="2147483788" r:id="rId5"/>
  </p:sldMasterIdLst>
  <p:notesMasterIdLst>
    <p:notesMasterId r:id="rId26"/>
  </p:notesMasterIdLst>
  <p:handoutMasterIdLst>
    <p:handoutMasterId r:id="rId27"/>
  </p:handoutMasterIdLst>
  <p:sldIdLst>
    <p:sldId id="261" r:id="rId6"/>
    <p:sldId id="313" r:id="rId7"/>
    <p:sldId id="317" r:id="rId8"/>
    <p:sldId id="334" r:id="rId9"/>
    <p:sldId id="304" r:id="rId10"/>
    <p:sldId id="297" r:id="rId11"/>
    <p:sldId id="303" r:id="rId12"/>
    <p:sldId id="322" r:id="rId13"/>
    <p:sldId id="314" r:id="rId14"/>
    <p:sldId id="319" r:id="rId15"/>
    <p:sldId id="323" r:id="rId16"/>
    <p:sldId id="335" r:id="rId17"/>
    <p:sldId id="336" r:id="rId18"/>
    <p:sldId id="311" r:id="rId19"/>
    <p:sldId id="312" r:id="rId20"/>
    <p:sldId id="337" r:id="rId21"/>
    <p:sldId id="327" r:id="rId22"/>
    <p:sldId id="330" r:id="rId23"/>
    <p:sldId id="321" r:id="rId24"/>
    <p:sldId id="316" r:id="rId2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261" autoAdjust="0"/>
  </p:normalViewPr>
  <p:slideViewPr>
    <p:cSldViewPr>
      <p:cViewPr varScale="1">
        <p:scale>
          <a:sx n="109" d="100"/>
          <a:sy n="109" d="100"/>
        </p:scale>
        <p:origin x="1674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66" y="-108"/>
      </p:cViewPr>
      <p:guideLst>
        <p:guide orient="horz" pos="312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7" y="0"/>
            <a:ext cx="29464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6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7" y="9428166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7" y="0"/>
            <a:ext cx="2946401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7"/>
            <a:ext cx="5438774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6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dirty="0" smtClean="0"/>
              <a:t>DG Justice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7" y="9428166"/>
            <a:ext cx="2946401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57" tIns="45879" rIns="91757" bIns="4587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48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76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636000" y="6660000"/>
            <a:ext cx="1620000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DG Justice </a:t>
            </a: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998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12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016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9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16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66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047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04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847268" y="6659562"/>
            <a:ext cx="16200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DG Justice</a:t>
            </a:r>
          </a:p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1" name="Footer Placeholder 1"/>
          <p:cNvSpPr txBox="1">
            <a:spLocks/>
          </p:cNvSpPr>
          <p:nvPr userDrawn="1"/>
        </p:nvSpPr>
        <p:spPr bwMode="auto">
          <a:xfrm>
            <a:off x="3224945" y="6642000"/>
            <a:ext cx="282345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smtClean="0">
                <a:solidFill>
                  <a:schemeClr val="bg1"/>
                </a:solidFill>
              </a:rPr>
              <a:t>DG Justice and Consumers</a:t>
            </a:r>
          </a:p>
          <a:p>
            <a:pPr>
              <a:defRPr/>
            </a:pPr>
            <a:endParaRPr lang="en-GB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19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087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74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638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56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8712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3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715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57257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9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237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873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152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524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57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10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7369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877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50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70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725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367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328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457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10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066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4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0015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605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23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486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799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34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980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7554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92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DG Justice 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DG Justice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6C176-4077-42DF-9A20-FEA38C46D1A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64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FC177-28CC-4B2D-8B3C-272694BF7D7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53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D8D64-0BE6-494B-93FD-794192723A1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2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DG Justice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44BB6-95AA-42A4-8EA3-B760C888EE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46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b.europa.eu/stats/policy_and_exchange_rates/euro_reference_exchange_rates/html/index.en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ocs/h2020-funding-guide/index_en.htm" TargetMode="External"/><Relationship Id="rId2" Type="http://schemas.openxmlformats.org/officeDocument/2006/relationships/hyperlink" Target="http://ec.europa.eu/research/participants/portal/desktop/en/funding/reference_docs.html#other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ebgate.ec.europa.eu/fpfis/wikis/x/BBQ0B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dgs/communication/services/visual_identity/pdf/use-emblem_en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ean-union/about-eu/symbols/flag_en" TargetMode="External"/><Relationship Id="rId2" Type="http://schemas.openxmlformats.org/officeDocument/2006/relationships/hyperlink" Target="mailto:comm-visual-identity@ec.europa.e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2160240"/>
          </a:xfrm>
        </p:spPr>
        <p:txBody>
          <a:bodyPr/>
          <a:lstStyle/>
          <a:p>
            <a:pPr algn="ctr"/>
            <a:r>
              <a:rPr lang="en-GB" sz="2800" dirty="0" smtClean="0"/>
              <a:t>DG Justice and Consumers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96552" y="3284984"/>
            <a:ext cx="9649072" cy="3357016"/>
          </a:xfrm>
        </p:spPr>
        <p:txBody>
          <a:bodyPr/>
          <a:lstStyle/>
          <a:p>
            <a:pPr algn="ctr"/>
            <a:r>
              <a:rPr lang="fr-BE" dirty="0" smtClean="0"/>
              <a:t>How to </a:t>
            </a:r>
            <a:r>
              <a:rPr lang="fr-BE" dirty="0" err="1" smtClean="0"/>
              <a:t>implement</a:t>
            </a:r>
            <a:r>
              <a:rPr lang="fr-BE" dirty="0" smtClean="0"/>
              <a:t> a </a:t>
            </a:r>
            <a:r>
              <a:rPr lang="fr-BE" dirty="0" err="1" smtClean="0"/>
              <a:t>project</a:t>
            </a:r>
            <a:r>
              <a:rPr lang="fr-BE" dirty="0" smtClean="0"/>
              <a:t> </a:t>
            </a:r>
            <a:r>
              <a:rPr lang="fr-BE" dirty="0" err="1" smtClean="0"/>
              <a:t>successfully</a:t>
            </a:r>
            <a:r>
              <a:rPr lang="fr-BE" dirty="0" smtClean="0"/>
              <a:t> </a:t>
            </a:r>
            <a:endParaRPr lang="en-US" sz="1600" dirty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GB" sz="16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fr-BE" sz="1600" dirty="0" smtClean="0"/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BE" sz="1600" dirty="0" err="1" smtClean="0"/>
              <a:t>September</a:t>
            </a:r>
            <a:r>
              <a:rPr lang="fr-BE" sz="1600" dirty="0" smtClean="0"/>
              <a:t> 2018</a:t>
            </a:r>
            <a:endParaRPr lang="en-GB" sz="1600" dirty="0"/>
          </a:p>
          <a:p>
            <a:pPr algn="ctr">
              <a:spcBef>
                <a:spcPts val="1200"/>
              </a:spcBef>
            </a:pPr>
            <a:endParaRPr lang="en-GB" sz="16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en-GB" sz="1600" dirty="0"/>
          </a:p>
          <a:p>
            <a:pPr algn="ctr">
              <a:spcBef>
                <a:spcPts val="1200"/>
              </a:spcBef>
            </a:pPr>
            <a:endParaRPr lang="en-GB" sz="1600" dirty="0"/>
          </a:p>
          <a:p>
            <a:endParaRPr lang="en-GB" sz="2400" dirty="0"/>
          </a:p>
        </p:txBody>
      </p:sp>
      <p:sp>
        <p:nvSpPr>
          <p:cNvPr id="6" name="Footer Placeholder 1"/>
          <p:cNvSpPr txBox="1">
            <a:spLocks/>
          </p:cNvSpPr>
          <p:nvPr/>
        </p:nvSpPr>
        <p:spPr bwMode="auto">
          <a:xfrm>
            <a:off x="3059832" y="6642000"/>
            <a:ext cx="282345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lang="en-GB" sz="1400" b="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7600" b="1" kern="1200">
                <a:solidFill>
                  <a:srgbClr val="FFD62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800" dirty="0" smtClean="0">
                <a:solidFill>
                  <a:srgbClr val="FFC000"/>
                </a:solidFill>
              </a:rPr>
              <a:t>DG Justice and Consumers</a:t>
            </a:r>
          </a:p>
          <a:p>
            <a:pPr>
              <a:defRPr/>
            </a:pPr>
            <a:endParaRPr lang="en-GB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59E6E-B967-488E-B209-8B7FA0D7AF9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Transfer of costs but not tasks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160240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Transfer of costs between partners are allowed (within limits of art 4.2 GA)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If you wish a transfer of tasks between partners, an amendment is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139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Eligibility</a:t>
            </a:r>
            <a:r>
              <a:rPr lang="fr-BE" dirty="0" smtClean="0"/>
              <a:t> of </a:t>
            </a:r>
            <a:r>
              <a:rPr lang="fr-BE" dirty="0" err="1" smtClean="0"/>
              <a:t>costs</a:t>
            </a:r>
            <a:r>
              <a:rPr lang="fr-BE" dirty="0" smtClean="0"/>
              <a:t>, Art.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2839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Personnel </a:t>
            </a:r>
            <a:r>
              <a:rPr lang="en-GB" b="1" dirty="0" smtClean="0"/>
              <a:t>costs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In the periodic reporting (= Final Report) staff costs are to be reported as </a:t>
            </a:r>
            <a:r>
              <a:rPr lang="en-GB" sz="1600" dirty="0" smtClean="0"/>
              <a:t>follows: Person/months </a:t>
            </a:r>
            <a:r>
              <a:rPr lang="en-GB" sz="1600" dirty="0"/>
              <a:t>per work package per </a:t>
            </a:r>
            <a:r>
              <a:rPr lang="en-GB" sz="1600" dirty="0" smtClean="0"/>
              <a:t>beneficiary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For correct </a:t>
            </a:r>
            <a:r>
              <a:rPr lang="en-GB" sz="1600" dirty="0"/>
              <a:t>calculation of staff </a:t>
            </a:r>
            <a:r>
              <a:rPr lang="en-GB" sz="1600" dirty="0" smtClean="0"/>
              <a:t>costs and requirements regarding timesheets see</a:t>
            </a:r>
          </a:p>
          <a:p>
            <a:r>
              <a:rPr lang="en-GB" sz="1600" dirty="0" smtClean="0"/>
              <a:t>Art</a:t>
            </a:r>
            <a:r>
              <a:rPr lang="en-GB" sz="1600" dirty="0"/>
              <a:t>. </a:t>
            </a:r>
            <a:r>
              <a:rPr lang="en-GB" sz="1600" dirty="0" smtClean="0"/>
              <a:t>6 GA </a:t>
            </a:r>
            <a:r>
              <a:rPr lang="en-GB" sz="1600" dirty="0"/>
              <a:t>“Eligible and ineligible costs”</a:t>
            </a:r>
          </a:p>
          <a:p>
            <a:pPr lvl="0"/>
            <a:r>
              <a:rPr lang="en-GB" sz="1600" dirty="0"/>
              <a:t>Guide for Applicants</a:t>
            </a:r>
            <a:r>
              <a:rPr lang="en-GB" sz="1600" dirty="0" smtClean="0"/>
              <a:t>, “</a:t>
            </a:r>
            <a:r>
              <a:rPr lang="en-GB" sz="1600" dirty="0"/>
              <a:t>Annex on Eligibility of costs”, ”2. Detailed provisions on eligible expenditure</a:t>
            </a:r>
            <a:r>
              <a:rPr lang="en-GB" sz="1600" dirty="0" smtClean="0"/>
              <a:t>”, including list of supporting documents</a:t>
            </a:r>
          </a:p>
          <a:p>
            <a:pPr marL="0" lvl="0" indent="0">
              <a:buNone/>
            </a:pPr>
            <a:endParaRPr lang="fr-BE" sz="1600" dirty="0" smtClean="0"/>
          </a:p>
          <a:p>
            <a:pPr marL="0" lvl="0" indent="0">
              <a:buNone/>
            </a:pPr>
            <a:endParaRPr lang="fr-BE" sz="1600" dirty="0"/>
          </a:p>
          <a:p>
            <a:pPr marL="0" lv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7736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Eligibility</a:t>
            </a:r>
            <a:r>
              <a:rPr lang="fr-BE" dirty="0"/>
              <a:t> of </a:t>
            </a:r>
            <a:r>
              <a:rPr lang="fr-BE" dirty="0" err="1"/>
              <a:t>costs</a:t>
            </a:r>
            <a:r>
              <a:rPr lang="fr-BE" dirty="0" smtClean="0"/>
              <a:t>, </a:t>
            </a:r>
            <a:r>
              <a:rPr lang="fr-BE" dirty="0"/>
              <a:t>Art.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Other direct </a:t>
            </a:r>
            <a:r>
              <a:rPr lang="en-GB" b="1" dirty="0" smtClean="0"/>
              <a:t>costs</a:t>
            </a:r>
          </a:p>
          <a:p>
            <a:pPr marL="0" indent="0">
              <a:buNone/>
            </a:pPr>
            <a:endParaRPr lang="en-GB" dirty="0"/>
          </a:p>
          <a:p>
            <a:pPr lvl="0"/>
            <a:r>
              <a:rPr lang="en-GB" sz="1800" dirty="0"/>
              <a:t>Equipment -&gt; only depreciation costs are eligible</a:t>
            </a:r>
          </a:p>
          <a:p>
            <a:pPr lvl="0"/>
            <a:r>
              <a:rPr lang="en-GB" sz="1800" dirty="0"/>
              <a:t>Costs of renting and leasing equipment -&gt; eligible if they do not exceed the depreciation costs of similar equipment</a:t>
            </a:r>
          </a:p>
          <a:p>
            <a:pPr lvl="0"/>
            <a:r>
              <a:rPr lang="en-GB" sz="1800" dirty="0"/>
              <a:t>Costs of other goods and services -&gt; eligible if purchased specifically for the action (e. g</a:t>
            </a:r>
            <a:r>
              <a:rPr lang="en-GB" sz="1800" dirty="0" smtClean="0"/>
              <a:t>. consumables and supplies, </a:t>
            </a:r>
            <a:r>
              <a:rPr lang="en-GB" sz="1800" dirty="0"/>
              <a:t>translations, publications etc</a:t>
            </a:r>
            <a:r>
              <a:rPr lang="en-GB" sz="1800" dirty="0" smtClean="0"/>
              <a:t>.)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95687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Eligibility</a:t>
            </a:r>
            <a:r>
              <a:rPr lang="fr-BE" dirty="0"/>
              <a:t> of </a:t>
            </a:r>
            <a:r>
              <a:rPr lang="fr-BE" dirty="0" err="1"/>
              <a:t>costs</a:t>
            </a:r>
            <a:r>
              <a:rPr lang="fr-BE" dirty="0" smtClean="0"/>
              <a:t>, </a:t>
            </a:r>
            <a:r>
              <a:rPr lang="fr-BE" dirty="0"/>
              <a:t>Art. 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Indirect costs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Up to a maximum of 7 %</a:t>
            </a:r>
          </a:p>
          <a:p>
            <a:r>
              <a:rPr lang="en-GB" dirty="0"/>
              <a:t>Not for beneficiaries receiving an operating grant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0486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4961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Subcontracting (art. 10 GA)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9552" y="2204864"/>
            <a:ext cx="8229600" cy="403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de-DE" sz="2000" dirty="0"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de-DE" u="sng" dirty="0" err="1" smtClean="0">
                <a:ea typeface="+mj-ea"/>
                <a:cs typeface="+mj-cs"/>
              </a:rPr>
              <a:t>Subcontracting</a:t>
            </a:r>
            <a:r>
              <a:rPr lang="de-DE" dirty="0" smtClean="0">
                <a:ea typeface="+mj-ea"/>
                <a:cs typeface="+mj-cs"/>
              </a:rPr>
              <a:t>: </a:t>
            </a:r>
            <a:r>
              <a:rPr lang="en-US" dirty="0" smtClean="0">
                <a:ea typeface="+mj-ea"/>
                <a:cs typeface="+mj-cs"/>
              </a:rPr>
              <a:t>implementation </a:t>
            </a:r>
            <a:r>
              <a:rPr lang="en-US" dirty="0">
                <a:ea typeface="+mj-ea"/>
                <a:cs typeface="+mj-cs"/>
              </a:rPr>
              <a:t>by a third party of tasks forming part of the action as described in Annex I of the grant </a:t>
            </a:r>
            <a:r>
              <a:rPr lang="en-US" dirty="0" smtClean="0">
                <a:ea typeface="+mj-ea"/>
                <a:cs typeface="+mj-cs"/>
              </a:rPr>
              <a:t>agreement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Budget heading C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dirty="0" smtClean="0">
                <a:ea typeface="+mj-ea"/>
                <a:cs typeface="+mj-cs"/>
              </a:rPr>
              <a:t>≠</a:t>
            </a:r>
            <a:endParaRPr lang="en-US" dirty="0"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u="sng" dirty="0">
                <a:ea typeface="+mj-ea"/>
                <a:cs typeface="+mj-cs"/>
              </a:rPr>
              <a:t>Implementation contract</a:t>
            </a:r>
            <a:r>
              <a:rPr lang="en-US" dirty="0">
                <a:ea typeface="+mj-ea"/>
                <a:cs typeface="+mj-cs"/>
              </a:rPr>
              <a:t>: procurement of </a:t>
            </a:r>
            <a:r>
              <a:rPr lang="en-US" dirty="0" smtClean="0">
                <a:ea typeface="+mj-ea"/>
                <a:cs typeface="+mj-cs"/>
              </a:rPr>
              <a:t>ordinary </a:t>
            </a:r>
            <a:r>
              <a:rPr lang="en-US" dirty="0">
                <a:ea typeface="+mj-ea"/>
                <a:cs typeface="+mj-cs"/>
              </a:rPr>
              <a:t>services, goods or equipment needed </a:t>
            </a:r>
            <a:r>
              <a:rPr lang="en-US" dirty="0" smtClean="0">
                <a:ea typeface="+mj-ea"/>
                <a:cs typeface="+mj-cs"/>
              </a:rPr>
              <a:t>to </a:t>
            </a:r>
            <a:r>
              <a:rPr lang="en-US" dirty="0">
                <a:ea typeface="+mj-ea"/>
                <a:cs typeface="+mj-cs"/>
              </a:rPr>
              <a:t>carry out the project (e.g</a:t>
            </a:r>
            <a:r>
              <a:rPr lang="en-US" dirty="0" smtClean="0">
                <a:ea typeface="+mj-ea"/>
                <a:cs typeface="+mj-cs"/>
              </a:rPr>
              <a:t>. translations</a:t>
            </a:r>
            <a:r>
              <a:rPr lang="en-US" dirty="0">
                <a:ea typeface="+mj-ea"/>
                <a:cs typeface="+mj-cs"/>
              </a:rPr>
              <a:t>, </a:t>
            </a:r>
            <a:r>
              <a:rPr lang="en-US" dirty="0" smtClean="0">
                <a:ea typeface="+mj-ea"/>
                <a:cs typeface="+mj-cs"/>
              </a:rPr>
              <a:t>renting of rooms, reproduction of communication material)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dirty="0">
                <a:ea typeface="+mj-ea"/>
                <a:cs typeface="+mj-cs"/>
              </a:rPr>
              <a:t>	</a:t>
            </a:r>
            <a:r>
              <a:rPr lang="en-US" dirty="0" smtClean="0">
                <a:ea typeface="+mj-ea"/>
                <a:cs typeface="+mj-cs"/>
              </a:rPr>
              <a:t>Budget heading E</a:t>
            </a:r>
            <a:endParaRPr lang="en-GB" dirty="0" smtClean="0">
              <a:ea typeface="+mj-ea"/>
              <a:cs typeface="+mj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14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8927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249611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Subcontracting </a:t>
            </a:r>
            <a:r>
              <a:rPr lang="en-GB" sz="2800" dirty="0"/>
              <a:t>(</a:t>
            </a:r>
            <a:r>
              <a:rPr lang="en-GB" sz="2800" dirty="0" smtClean="0"/>
              <a:t>art. </a:t>
            </a:r>
            <a:r>
              <a:rPr lang="en-GB" sz="2800" dirty="0"/>
              <a:t>10 </a:t>
            </a:r>
            <a:r>
              <a:rPr lang="en-GB" sz="2800" dirty="0" smtClean="0"/>
              <a:t>GA)</a:t>
            </a:r>
            <a:br>
              <a:rPr lang="en-GB" sz="2800" dirty="0" smtClean="0"/>
            </a:b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539552" y="2204864"/>
            <a:ext cx="822960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May cover only limited part of the action, </a:t>
            </a:r>
            <a:r>
              <a:rPr lang="en-GB" dirty="0"/>
              <a:t>best value for </a:t>
            </a:r>
            <a:r>
              <a:rPr lang="en-GB" dirty="0" smtClean="0"/>
              <a:t>money </a:t>
            </a:r>
            <a:r>
              <a:rPr lang="en-US" dirty="0" smtClean="0"/>
              <a:t>or if appropriate the </a:t>
            </a:r>
            <a:r>
              <a:rPr lang="en-US" dirty="0"/>
              <a:t>lowest price, </a:t>
            </a:r>
            <a:r>
              <a:rPr lang="en-US" dirty="0" smtClean="0"/>
              <a:t>no conflict </a:t>
            </a:r>
            <a:r>
              <a:rPr lang="en-US" dirty="0"/>
              <a:t>of </a:t>
            </a:r>
            <a:r>
              <a:rPr lang="en-US" dirty="0" smtClean="0"/>
              <a:t>interests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Applicable national law on public procurement (for Public Bodies)</a:t>
            </a:r>
            <a:endParaRPr lang="en-US" dirty="0">
              <a:ea typeface="+mj-ea"/>
              <a:cs typeface="+mj-cs"/>
            </a:endParaRPr>
          </a:p>
          <a:p>
            <a:pPr>
              <a:lnSpc>
                <a:spcPct val="80000"/>
              </a:lnSpc>
            </a:pPr>
            <a:r>
              <a:rPr lang="en-US" dirty="0">
                <a:ea typeface="+mj-ea"/>
                <a:cs typeface="+mj-cs"/>
              </a:rPr>
              <a:t>The beneficiaries must ensure that the </a:t>
            </a:r>
            <a:r>
              <a:rPr lang="en-US" dirty="0" smtClean="0">
                <a:ea typeface="+mj-ea"/>
                <a:cs typeface="+mj-cs"/>
              </a:rPr>
              <a:t>sub-contracted </a:t>
            </a:r>
            <a:r>
              <a:rPr lang="en-US" dirty="0">
                <a:ea typeface="+mj-ea"/>
                <a:cs typeface="+mj-cs"/>
              </a:rPr>
              <a:t>work is </a:t>
            </a:r>
            <a:r>
              <a:rPr lang="en-US" b="1" dirty="0">
                <a:ea typeface="+mj-ea"/>
                <a:cs typeface="+mj-cs"/>
              </a:rPr>
              <a:t>performed in one of the eligible </a:t>
            </a:r>
            <a:r>
              <a:rPr lang="en-US" b="1" dirty="0" smtClean="0">
                <a:ea typeface="+mj-ea"/>
                <a:cs typeface="+mj-cs"/>
              </a:rPr>
              <a:t>countries</a:t>
            </a:r>
            <a:r>
              <a:rPr lang="en-US" dirty="0" smtClean="0">
                <a:ea typeface="+mj-ea"/>
                <a:cs typeface="+mj-cs"/>
              </a:rPr>
              <a:t> set </a:t>
            </a:r>
            <a:r>
              <a:rPr lang="en-US" dirty="0">
                <a:ea typeface="+mj-ea"/>
                <a:cs typeface="+mj-cs"/>
              </a:rPr>
              <a:t>out in the call for </a:t>
            </a:r>
            <a:r>
              <a:rPr lang="en-US" dirty="0" smtClean="0">
                <a:ea typeface="+mj-ea"/>
                <a:cs typeface="+mj-cs"/>
              </a:rPr>
              <a:t>proposals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15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2025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VAT for Public Bodies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Activities </a:t>
            </a:r>
            <a:r>
              <a:rPr lang="en-GB" b="1" dirty="0"/>
              <a:t>engaged in as public authority -&gt; VAT ineligible</a:t>
            </a:r>
            <a:endParaRPr lang="en-GB" dirty="0"/>
          </a:p>
          <a:p>
            <a:r>
              <a:rPr lang="en-GB" dirty="0"/>
              <a:t>Public power prerogatives which can only be exercised by public bodies under their special legal framework (e. g. powers of police, powers of justice etc.</a:t>
            </a:r>
          </a:p>
          <a:p>
            <a:r>
              <a:rPr lang="en-GB" dirty="0"/>
              <a:t>Examples can be found </a:t>
            </a:r>
            <a:r>
              <a:rPr lang="en-GB" dirty="0" smtClean="0"/>
              <a:t>in the Guide for Applicants, “Annex on Eligibility of Costs”, point 1.4.3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99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Exchange rate (art. 15.6 GA)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384376"/>
          </a:xfrm>
        </p:spPr>
        <p:txBody>
          <a:bodyPr/>
          <a:lstStyle/>
          <a:p>
            <a:pPr marL="0" indent="0">
              <a:buNone/>
            </a:pPr>
            <a:r>
              <a:rPr lang="fr-BE" dirty="0" smtClean="0"/>
              <a:t>One single </a:t>
            </a:r>
            <a:r>
              <a:rPr lang="fr-BE" dirty="0" err="1" smtClean="0"/>
              <a:t>average</a:t>
            </a:r>
            <a:r>
              <a:rPr lang="fr-BE" dirty="0" smtClean="0"/>
              <a:t> rate for the </a:t>
            </a:r>
            <a:r>
              <a:rPr lang="fr-BE" dirty="0" err="1" smtClean="0"/>
              <a:t>project</a:t>
            </a:r>
            <a:r>
              <a:rPr lang="fr-BE" dirty="0" smtClean="0"/>
              <a:t>, </a:t>
            </a:r>
            <a:r>
              <a:rPr lang="fr-BE" dirty="0" err="1" smtClean="0"/>
              <a:t>calculated</a:t>
            </a:r>
            <a:r>
              <a:rPr lang="fr-BE" dirty="0" smtClean="0"/>
              <a:t> over the </a:t>
            </a:r>
            <a:r>
              <a:rPr lang="fr-BE" dirty="0" err="1" smtClean="0"/>
              <a:t>corresponding</a:t>
            </a:r>
            <a:r>
              <a:rPr lang="fr-BE" dirty="0" smtClean="0"/>
              <a:t> </a:t>
            </a:r>
            <a:r>
              <a:rPr lang="fr-BE" dirty="0" err="1" smtClean="0"/>
              <a:t>reporting</a:t>
            </a:r>
            <a:r>
              <a:rPr lang="fr-BE" dirty="0" smtClean="0"/>
              <a:t> </a:t>
            </a:r>
            <a:r>
              <a:rPr lang="fr-BE" dirty="0" err="1" smtClean="0"/>
              <a:t>period</a:t>
            </a:r>
            <a:endParaRPr lang="fr-BE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This link provides average exchange rates:</a:t>
            </a:r>
            <a:endParaRPr lang="en-GB" u="sng" dirty="0" smtClean="0">
              <a:hlinkClick r:id="rId2"/>
            </a:endParaRPr>
          </a:p>
          <a:p>
            <a:r>
              <a:rPr lang="en-GB" sz="2000" dirty="0" smtClean="0">
                <a:hlinkClick r:id="rId2"/>
              </a:rPr>
              <a:t>http://www.ecb.europa.eu/stats/policy_and_exchange_rates/euro_reference_exchange_rates/html/index.en.html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5936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/>
          <a:srcRect l="2721" t="10038" r="7532" b="15952"/>
          <a:stretch/>
        </p:blipFill>
        <p:spPr bwMode="auto">
          <a:xfrm>
            <a:off x="3491880" y="1854236"/>
            <a:ext cx="4780943" cy="20157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9" y="2546334"/>
            <a:ext cx="3096344" cy="450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0" dirty="0" smtClean="0">
                <a:solidFill>
                  <a:srgbClr val="0F5494"/>
                </a:solidFill>
              </a:rPr>
              <a:t>1 – click on the chart </a:t>
            </a:r>
            <a:r>
              <a:rPr lang="fr-BE" sz="1600" b="0" dirty="0" err="1" smtClean="0">
                <a:solidFill>
                  <a:srgbClr val="0F5494"/>
                </a:solidFill>
              </a:rPr>
              <a:t>icon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419873" y="2696357"/>
            <a:ext cx="3384376" cy="33477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1" name="Picture 10"/>
          <p:cNvPicPr/>
          <p:nvPr/>
        </p:nvPicPr>
        <p:blipFill rotWithShape="1">
          <a:blip r:embed="rId4"/>
          <a:srcRect l="2814" t="12353" r="8013" b="15000"/>
          <a:stretch/>
        </p:blipFill>
        <p:spPr bwMode="auto">
          <a:xfrm>
            <a:off x="3491880" y="3954602"/>
            <a:ext cx="4852950" cy="22906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9512" y="4174558"/>
            <a:ext cx="2970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b="0" dirty="0" smtClean="0">
                <a:solidFill>
                  <a:srgbClr val="0F5494"/>
                </a:solidFill>
              </a:rPr>
              <a:t>2 – </a:t>
            </a:r>
            <a:r>
              <a:rPr lang="fr-BE" sz="1600" b="0" dirty="0" err="1" smtClean="0">
                <a:solidFill>
                  <a:srgbClr val="0F5494"/>
                </a:solidFill>
              </a:rPr>
              <a:t>indicate</a:t>
            </a:r>
            <a:r>
              <a:rPr lang="fr-BE" sz="1600" b="0" dirty="0" smtClean="0">
                <a:solidFill>
                  <a:srgbClr val="0F5494"/>
                </a:solidFill>
              </a:rPr>
              <a:t> a time frame</a:t>
            </a:r>
            <a:endParaRPr lang="en-GB" sz="1600" b="0" dirty="0" err="1" smtClean="0">
              <a:solidFill>
                <a:srgbClr val="0F5494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2987824" y="4343835"/>
            <a:ext cx="1757908" cy="16927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68313" y="1233634"/>
            <a:ext cx="6335936" cy="561116"/>
          </a:xfrm>
        </p:spPr>
        <p:txBody>
          <a:bodyPr/>
          <a:lstStyle/>
          <a:p>
            <a:r>
              <a:rPr lang="fr-BE" dirty="0" err="1" smtClean="0"/>
              <a:t>Average</a:t>
            </a:r>
            <a:r>
              <a:rPr lang="fr-BE" dirty="0" smtClean="0"/>
              <a:t> exchange 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94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reasons for rejection of costs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16835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GB" sz="2000" dirty="0" smtClean="0"/>
              <a:t>Lack of supporting documents (e.g. timesheets)</a:t>
            </a:r>
          </a:p>
          <a:p>
            <a:pPr>
              <a:spcBef>
                <a:spcPts val="1000"/>
              </a:spcBef>
            </a:pPr>
            <a:r>
              <a:rPr lang="en-GB" sz="2000" dirty="0" smtClean="0"/>
              <a:t>Claimed costs do not match supporting documents</a:t>
            </a:r>
          </a:p>
          <a:p>
            <a:pPr>
              <a:spcBef>
                <a:spcPts val="1000"/>
              </a:spcBef>
            </a:pPr>
            <a:r>
              <a:rPr lang="fr-BE" sz="2000" dirty="0" err="1"/>
              <a:t>Costs</a:t>
            </a:r>
            <a:r>
              <a:rPr lang="fr-BE" sz="2000" dirty="0"/>
              <a:t> </a:t>
            </a:r>
            <a:r>
              <a:rPr lang="fr-BE" sz="2000" dirty="0" err="1"/>
              <a:t>claimed</a:t>
            </a:r>
            <a:r>
              <a:rPr lang="fr-BE" sz="2000" dirty="0"/>
              <a:t> for </a:t>
            </a:r>
            <a:r>
              <a:rPr lang="fr-BE" sz="2000" dirty="0" err="1"/>
              <a:t>activities</a:t>
            </a:r>
            <a:r>
              <a:rPr lang="fr-BE" sz="2000" dirty="0"/>
              <a:t> </a:t>
            </a:r>
            <a:r>
              <a:rPr lang="fr-BE" sz="2000" dirty="0" err="1"/>
              <a:t>outside</a:t>
            </a:r>
            <a:r>
              <a:rPr lang="fr-BE" sz="2000" dirty="0"/>
              <a:t> </a:t>
            </a:r>
            <a:r>
              <a:rPr lang="fr-BE" sz="2000" dirty="0" err="1"/>
              <a:t>eligibility</a:t>
            </a:r>
            <a:r>
              <a:rPr lang="fr-BE" sz="2000" dirty="0"/>
              <a:t> </a:t>
            </a:r>
            <a:r>
              <a:rPr lang="fr-BE" sz="2000" dirty="0" err="1"/>
              <a:t>period</a:t>
            </a:r>
            <a:r>
              <a:rPr lang="fr-BE" sz="2000" dirty="0"/>
              <a:t> or not </a:t>
            </a:r>
            <a:r>
              <a:rPr lang="fr-BE" sz="2000" dirty="0" err="1"/>
              <a:t>linked</a:t>
            </a:r>
            <a:r>
              <a:rPr lang="fr-BE" sz="2000" dirty="0"/>
              <a:t> to the </a:t>
            </a:r>
            <a:r>
              <a:rPr lang="fr-BE" sz="2000" dirty="0" err="1"/>
              <a:t>activities</a:t>
            </a:r>
            <a:endParaRPr lang="fr-BE" sz="2000" dirty="0"/>
          </a:p>
          <a:p>
            <a:pPr>
              <a:spcBef>
                <a:spcPts val="1000"/>
              </a:spcBef>
            </a:pPr>
            <a:r>
              <a:rPr lang="en-GB" sz="2000" dirty="0" smtClean="0"/>
              <a:t>Claimed costs are not invoiced to one of the beneficiaries</a:t>
            </a:r>
          </a:p>
          <a:p>
            <a:pPr>
              <a:spcBef>
                <a:spcPts val="1000"/>
              </a:spcBef>
            </a:pPr>
            <a:r>
              <a:rPr lang="en-GB" sz="2000" dirty="0"/>
              <a:t>Staff costs wrongly calculated</a:t>
            </a:r>
          </a:p>
          <a:p>
            <a:pPr>
              <a:spcBef>
                <a:spcPts val="1000"/>
              </a:spcBef>
            </a:pPr>
            <a:r>
              <a:rPr lang="fr-BE" sz="2000" dirty="0" smtClean="0"/>
              <a:t>No mention of EU </a:t>
            </a:r>
            <a:r>
              <a:rPr lang="fr-BE" sz="2000" dirty="0" err="1" smtClean="0"/>
              <a:t>funding</a:t>
            </a: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26176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sz="2800" dirty="0" err="1" smtClean="0"/>
              <a:t>Communicate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944216"/>
          </a:xfrm>
        </p:spPr>
        <p:txBody>
          <a:bodyPr/>
          <a:lstStyle/>
          <a:p>
            <a:pPr marL="0" indent="0">
              <a:spcBef>
                <a:spcPts val="1000"/>
              </a:spcBef>
              <a:buNone/>
            </a:pPr>
            <a:r>
              <a:rPr lang="en-US" dirty="0" smtClean="0"/>
              <a:t>Until the final payment: via the participant portal </a:t>
            </a:r>
            <a:endParaRPr lang="en-US" dirty="0"/>
          </a:p>
          <a:p>
            <a:pPr marL="0" indent="0">
              <a:spcBef>
                <a:spcPts val="1000"/>
              </a:spcBef>
              <a:buNone/>
            </a:pPr>
            <a:r>
              <a:rPr lang="en-US" dirty="0"/>
              <a:t>After the </a:t>
            </a:r>
            <a:r>
              <a:rPr lang="en-US" dirty="0" smtClean="0"/>
              <a:t>final payment: by post (cf. Art. 36 GA)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Update us on the progress of implementation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Dare to ask questions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Anticipate problems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Be open/honest in your reports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2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0735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412777"/>
            <a:ext cx="8229600" cy="595956"/>
          </a:xfrm>
        </p:spPr>
        <p:txBody>
          <a:bodyPr/>
          <a:lstStyle/>
          <a:p>
            <a:pPr algn="ctr"/>
            <a:r>
              <a:rPr lang="en-GB" sz="2400" dirty="0" smtClean="0"/>
              <a:t>Checks, reviews and audits – GA, art. 17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1987063"/>
            <a:ext cx="8229600" cy="4466274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de-DE" sz="1600" u="sng" dirty="0" smtClean="0"/>
              <a:t>Checks</a:t>
            </a:r>
            <a:r>
              <a:rPr lang="de-DE" sz="1600" dirty="0" smtClean="0"/>
              <a:t>: </a:t>
            </a:r>
            <a:r>
              <a:rPr lang="en-US" sz="1600" dirty="0" smtClean="0"/>
              <a:t>Example</a:t>
            </a:r>
            <a:r>
              <a:rPr lang="en-US" sz="1600" dirty="0"/>
              <a:t>: after receiving the reports, the Commission checks </a:t>
            </a:r>
            <a:r>
              <a:rPr lang="en-US" sz="1600" dirty="0" smtClean="0"/>
              <a:t>supporting documents. Also</a:t>
            </a:r>
            <a:r>
              <a:rPr lang="en-US" sz="1600" dirty="0"/>
              <a:t>, the Commission regularly performs </a:t>
            </a:r>
            <a:r>
              <a:rPr lang="en-US" sz="1600" dirty="0" smtClean="0"/>
              <a:t>verifications on potential double-funding </a:t>
            </a:r>
            <a:r>
              <a:rPr lang="en-US" sz="1600" dirty="0"/>
              <a:t>and </a:t>
            </a:r>
            <a:r>
              <a:rPr lang="en-US" sz="1600" dirty="0" smtClean="0"/>
              <a:t>plagiarism. 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600" u="sng" dirty="0" smtClean="0"/>
              <a:t>Reviews</a:t>
            </a:r>
            <a:r>
              <a:rPr lang="en-US" sz="1600" dirty="0"/>
              <a:t>: </a:t>
            </a:r>
            <a:r>
              <a:rPr lang="en-US" sz="1600" dirty="0" smtClean="0"/>
              <a:t>(on-the-spot) reviews </a:t>
            </a:r>
            <a:r>
              <a:rPr lang="en-US" sz="1600" dirty="0"/>
              <a:t>normally refer mainly the technical implementation of the project (i.e. its scientific and technological relevance), but may also cover financial and budgetary </a:t>
            </a:r>
            <a:r>
              <a:rPr lang="en-US" sz="1600" dirty="0" smtClean="0"/>
              <a:t>aspects. Reviews </a:t>
            </a:r>
            <a:r>
              <a:rPr lang="en-US" sz="1600" dirty="0"/>
              <a:t>may be started up to </a:t>
            </a:r>
            <a:r>
              <a:rPr lang="en-US" sz="1600" dirty="0" smtClean="0"/>
              <a:t>5 </a:t>
            </a:r>
            <a:r>
              <a:rPr lang="en-US" sz="1600" dirty="0"/>
              <a:t>years after the payment of the balance and may include on-the-spot visits or review meeting (on Commission premises or anywhere relevant for the project</a:t>
            </a:r>
            <a:r>
              <a:rPr lang="en-US" sz="1600" dirty="0" smtClean="0"/>
              <a:t>).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US" sz="1600" u="sng" dirty="0"/>
              <a:t>Audits</a:t>
            </a:r>
            <a:r>
              <a:rPr lang="en-US" sz="1600" dirty="0"/>
              <a:t> (</a:t>
            </a:r>
            <a:r>
              <a:rPr lang="en-US" sz="1600" dirty="0" smtClean="0"/>
              <a:t>on the </a:t>
            </a:r>
            <a:r>
              <a:rPr lang="en-US" sz="1600" dirty="0"/>
              <a:t>proper implementation of the action and compliance with the obligations under the </a:t>
            </a:r>
            <a:r>
              <a:rPr lang="en-US" sz="1600" dirty="0" smtClean="0"/>
              <a:t>Agreement): up to 5 years after payment of the balance. </a:t>
            </a:r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 sz="1600" b="1" dirty="0" smtClean="0"/>
              <a:t>Remember </a:t>
            </a:r>
            <a:r>
              <a:rPr lang="en-GB" sz="1600" b="1" dirty="0"/>
              <a:t>your obligation to keep records and other supporting </a:t>
            </a:r>
            <a:r>
              <a:rPr lang="en-GB" sz="1600" b="1" dirty="0" smtClean="0"/>
              <a:t>documentation for up to five years after payment of the balance    (Art</a:t>
            </a:r>
            <a:r>
              <a:rPr lang="en-GB" sz="1600" b="1" dirty="0"/>
              <a:t>. 13 </a:t>
            </a:r>
            <a:r>
              <a:rPr lang="en-GB" sz="1600" b="1" dirty="0" smtClean="0"/>
              <a:t>GA)</a:t>
            </a:r>
            <a:endParaRPr lang="en-GB" sz="1600" dirty="0"/>
          </a:p>
          <a:p>
            <a:pPr>
              <a:spcBef>
                <a:spcPts val="1000"/>
              </a:spcBef>
              <a:spcAft>
                <a:spcPts val="10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2889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412776"/>
            <a:ext cx="8568951" cy="864096"/>
          </a:xfrm>
        </p:spPr>
        <p:txBody>
          <a:bodyPr/>
          <a:lstStyle/>
          <a:p>
            <a:pPr marL="450850" indent="0">
              <a:spcBef>
                <a:spcPts val="1000"/>
              </a:spcBef>
              <a:tabLst>
                <a:tab pos="1258888" algn="l"/>
              </a:tabLst>
            </a:pPr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The </a:t>
            </a:r>
            <a:r>
              <a:rPr lang="fr-BE" sz="2400" dirty="0" err="1"/>
              <a:t>coordinator</a:t>
            </a:r>
            <a:r>
              <a:rPr lang="fr-BE" sz="2400" dirty="0"/>
              <a:t> and all </a:t>
            </a:r>
            <a:r>
              <a:rPr lang="fr-BE" sz="2400" dirty="0" err="1"/>
              <a:t>co-beneficiaries</a:t>
            </a:r>
            <a:r>
              <a:rPr lang="fr-BE" sz="2400" dirty="0"/>
              <a:t> </a:t>
            </a:r>
            <a:r>
              <a:rPr lang="fr-BE" sz="2400" dirty="0" err="1"/>
              <a:t>shall</a:t>
            </a: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384376"/>
          </a:xfrm>
        </p:spPr>
        <p:txBody>
          <a:bodyPr/>
          <a:lstStyle/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endParaRPr lang="en-GB" dirty="0" smtClean="0"/>
          </a:p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r>
              <a:rPr lang="en-GB" dirty="0" smtClean="0"/>
              <a:t>Read the Grant Agreement</a:t>
            </a:r>
          </a:p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r>
              <a:rPr lang="en-GB" dirty="0" smtClean="0"/>
              <a:t>Read the Guide for Applicants for Action Grants 2016</a:t>
            </a:r>
          </a:p>
          <a:p>
            <a:pPr marL="450850" indent="0">
              <a:spcBef>
                <a:spcPts val="1000"/>
              </a:spcBef>
              <a:buNone/>
              <a:tabLst>
                <a:tab pos="1258888" algn="l"/>
              </a:tabLst>
            </a:pPr>
            <a:r>
              <a:rPr lang="en-GB" sz="1400" dirty="0">
                <a:hlinkClick r:id="rId2"/>
              </a:rPr>
              <a:t>http://</a:t>
            </a:r>
            <a:r>
              <a:rPr lang="en-GB" sz="1400" dirty="0" smtClean="0">
                <a:hlinkClick r:id="rId2"/>
              </a:rPr>
              <a:t>ec.europa.eu/research/participants/portal/desktop/en/funding/reference_docs.html#other</a:t>
            </a:r>
            <a:endParaRPr lang="en-GB" sz="1400" dirty="0" smtClean="0"/>
          </a:p>
          <a:p>
            <a:pPr marL="1258888" indent="-808038">
              <a:buFont typeface="Symbol"/>
              <a:buChar char="Þ"/>
              <a:tabLst>
                <a:tab pos="1258888" algn="l"/>
              </a:tabLst>
            </a:pPr>
            <a:r>
              <a:rPr lang="fr-BE" dirty="0" err="1" smtClean="0"/>
              <a:t>Take</a:t>
            </a:r>
            <a:r>
              <a:rPr lang="fr-BE" dirty="0" smtClean="0"/>
              <a:t> the time to </a:t>
            </a:r>
            <a:r>
              <a:rPr lang="fr-BE" dirty="0" err="1" smtClean="0"/>
              <a:t>consult</a:t>
            </a:r>
            <a:r>
              <a:rPr lang="fr-BE" dirty="0" smtClean="0"/>
              <a:t> the H2020 </a:t>
            </a:r>
            <a:r>
              <a:rPr lang="fr-BE" dirty="0" err="1" smtClean="0"/>
              <a:t>manual</a:t>
            </a:r>
            <a:r>
              <a:rPr lang="fr-BE" dirty="0" smtClean="0"/>
              <a:t> and the </a:t>
            </a:r>
            <a:r>
              <a:rPr lang="fr-BE" dirty="0" err="1" smtClean="0"/>
              <a:t>little</a:t>
            </a:r>
            <a:r>
              <a:rPr lang="fr-BE" dirty="0" smtClean="0"/>
              <a:t> green </a:t>
            </a:r>
            <a:r>
              <a:rPr lang="fr-BE" dirty="0" err="1" smtClean="0"/>
              <a:t>button</a:t>
            </a:r>
            <a:r>
              <a:rPr lang="fr-BE" dirty="0" smtClean="0"/>
              <a:t> </a:t>
            </a:r>
            <a:endParaRPr lang="fr-BE" dirty="0"/>
          </a:p>
          <a:p>
            <a:pPr marL="450850" indent="0">
              <a:buNone/>
              <a:tabLst>
                <a:tab pos="1258888" algn="l"/>
              </a:tabLst>
            </a:pPr>
            <a:r>
              <a:rPr lang="en-GB" sz="1400" dirty="0" smtClean="0">
                <a:hlinkClick r:id="rId3"/>
              </a:rPr>
              <a:t>http</a:t>
            </a:r>
            <a:r>
              <a:rPr lang="en-GB" sz="1400" dirty="0">
                <a:hlinkClick r:id="rId3"/>
              </a:rPr>
              <a:t>://</a:t>
            </a:r>
            <a:r>
              <a:rPr lang="en-GB" sz="1400" dirty="0" smtClean="0">
                <a:hlinkClick r:id="rId3"/>
              </a:rPr>
              <a:t>ec.europa.eu/research/participants/docs/h2020-funding-guide/index_en.htm</a:t>
            </a:r>
            <a:endParaRPr lang="en-GB" sz="1400" dirty="0" smtClean="0"/>
          </a:p>
          <a:p>
            <a:pPr marL="450850" indent="0">
              <a:buNone/>
              <a:tabLst>
                <a:tab pos="1258888" algn="l"/>
              </a:tabLst>
            </a:pPr>
            <a:endParaRPr lang="en-GB" sz="1400" dirty="0" smtClean="0"/>
          </a:p>
        </p:txBody>
      </p:sp>
      <p:pic>
        <p:nvPicPr>
          <p:cNvPr id="1026" name="Picture 2" descr="IT hel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157192"/>
            <a:ext cx="93345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7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648072"/>
          </a:xfrm>
        </p:spPr>
        <p:txBody>
          <a:bodyPr/>
          <a:lstStyle/>
          <a:p>
            <a:pPr algn="ctr"/>
            <a:r>
              <a:rPr lang="fr-BE" sz="2400" dirty="0" smtClean="0"/>
              <a:t/>
            </a:r>
            <a:br>
              <a:rPr lang="fr-BE" sz="2400" dirty="0" smtClean="0"/>
            </a:br>
            <a:r>
              <a:rPr lang="fr-BE" sz="2400" dirty="0" smtClean="0"/>
              <a:t>The </a:t>
            </a:r>
            <a:r>
              <a:rPr lang="fr-BE" sz="2400" dirty="0" err="1"/>
              <a:t>coordinator</a:t>
            </a:r>
            <a:r>
              <a:rPr lang="fr-BE" sz="2400" dirty="0"/>
              <a:t> and all </a:t>
            </a:r>
            <a:r>
              <a:rPr lang="fr-BE" sz="2400" dirty="0" err="1"/>
              <a:t>co-beneficiaries</a:t>
            </a:r>
            <a:r>
              <a:rPr lang="fr-BE" sz="2400" dirty="0"/>
              <a:t> </a:t>
            </a:r>
            <a:r>
              <a:rPr lang="fr-BE" sz="2400" dirty="0" err="1"/>
              <a:t>shall</a:t>
            </a:r>
            <a:r>
              <a:rPr lang="fr-BE" sz="2400" dirty="0"/>
              <a:t> </a:t>
            </a:r>
            <a:r>
              <a:rPr lang="fr-BE" sz="2400" dirty="0" err="1"/>
              <a:t>also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2276872"/>
            <a:ext cx="8291264" cy="3384376"/>
          </a:xfrm>
        </p:spPr>
        <p:txBody>
          <a:bodyPr/>
          <a:lstStyle/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endParaRPr lang="en-GB" dirty="0" smtClean="0"/>
          </a:p>
          <a:p>
            <a:pPr marL="1258888" indent="-808038">
              <a:buFont typeface="Symbol"/>
              <a:buChar char="Þ"/>
              <a:tabLst>
                <a:tab pos="1258888" algn="l"/>
              </a:tabLst>
            </a:pPr>
            <a:r>
              <a:rPr lang="fr-BE" dirty="0" err="1" smtClean="0"/>
              <a:t>Make</a:t>
            </a:r>
            <a:r>
              <a:rPr lang="fr-BE" dirty="0" smtClean="0"/>
              <a:t> </a:t>
            </a:r>
            <a:r>
              <a:rPr lang="fr-BE" dirty="0" err="1" smtClean="0"/>
              <a:t>appropriate</a:t>
            </a:r>
            <a:r>
              <a:rPr lang="fr-BE" dirty="0" smtClean="0"/>
              <a:t> </a:t>
            </a:r>
            <a:r>
              <a:rPr lang="fr-BE" dirty="0" err="1" smtClean="0"/>
              <a:t>internal</a:t>
            </a:r>
            <a:r>
              <a:rPr lang="fr-BE" dirty="0" smtClean="0"/>
              <a:t> arrangements -&gt; Consortium Agreement (</a:t>
            </a:r>
            <a:r>
              <a:rPr lang="en-GB" dirty="0" smtClean="0"/>
              <a:t>Art</a:t>
            </a:r>
            <a:r>
              <a:rPr lang="en-GB" dirty="0"/>
              <a:t>. </a:t>
            </a:r>
            <a:r>
              <a:rPr lang="en-GB" dirty="0" smtClean="0"/>
              <a:t>25.3 GA)</a:t>
            </a:r>
            <a:endParaRPr lang="en-GB" dirty="0"/>
          </a:p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r>
              <a:rPr lang="en-GB" dirty="0"/>
              <a:t>Record expenses regularly</a:t>
            </a:r>
          </a:p>
          <a:p>
            <a:pPr marL="1258888" indent="-808038">
              <a:spcBef>
                <a:spcPts val="1000"/>
              </a:spcBef>
              <a:buFont typeface="Symbol"/>
              <a:buChar char="Þ"/>
              <a:tabLst>
                <a:tab pos="1258888" algn="l"/>
              </a:tabLst>
            </a:pPr>
            <a:r>
              <a:rPr lang="fr-BE" dirty="0" smtClean="0"/>
              <a:t>Record all </a:t>
            </a:r>
            <a:r>
              <a:rPr lang="fr-BE" dirty="0" err="1" smtClean="0"/>
              <a:t>project-related</a:t>
            </a:r>
            <a:r>
              <a:rPr lang="fr-BE" dirty="0" smtClean="0"/>
              <a:t> </a:t>
            </a:r>
            <a:r>
              <a:rPr lang="fr-BE" dirty="0" err="1" smtClean="0"/>
              <a:t>expenses</a:t>
            </a:r>
            <a:r>
              <a:rPr lang="fr-BE" dirty="0" smtClean="0"/>
              <a:t> (Excel table </a:t>
            </a:r>
            <a:r>
              <a:rPr lang="fr-BE" dirty="0" err="1" smtClean="0"/>
              <a:t>available</a:t>
            </a:r>
            <a:r>
              <a:rPr lang="fr-BE" dirty="0" smtClean="0"/>
              <a:t> </a:t>
            </a:r>
            <a:r>
              <a:rPr lang="fr-BE" dirty="0"/>
              <a:t>in the Reference Documents or </a:t>
            </a:r>
            <a:r>
              <a:rPr lang="fr-BE" dirty="0" err="1"/>
              <a:t>your</a:t>
            </a:r>
            <a:r>
              <a:rPr lang="fr-BE" dirty="0"/>
              <a:t> </a:t>
            </a:r>
            <a:r>
              <a:rPr lang="fr-BE" dirty="0" err="1"/>
              <a:t>own</a:t>
            </a:r>
            <a:r>
              <a:rPr lang="fr-BE" dirty="0"/>
              <a:t> </a:t>
            </a:r>
            <a:r>
              <a:rPr lang="fr-BE" dirty="0" err="1"/>
              <a:t>tools</a:t>
            </a:r>
            <a:r>
              <a:rPr lang="fr-BE" dirty="0"/>
              <a:t>)</a:t>
            </a:r>
            <a:endParaRPr lang="fr-BE" dirty="0">
              <a:solidFill>
                <a:schemeClr val="tx1"/>
              </a:solidFill>
            </a:endParaRPr>
          </a:p>
          <a:p>
            <a:pPr marL="450850" indent="0">
              <a:buNone/>
              <a:tabLst>
                <a:tab pos="1258888" algn="l"/>
              </a:tabLst>
            </a:pP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68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400" dirty="0" smtClean="0"/>
              <a:t>EU-funding visibility  - art. 22 GA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384376"/>
          </a:xfrm>
        </p:spPr>
        <p:txBody>
          <a:bodyPr/>
          <a:lstStyle/>
          <a:p>
            <a:r>
              <a:rPr lang="en-GB" sz="2000" b="0" dirty="0" smtClean="0">
                <a:ea typeface="+mj-ea"/>
                <a:cs typeface="+mj-cs"/>
              </a:rPr>
              <a:t>Systematically mention </a:t>
            </a:r>
            <a:r>
              <a:rPr lang="en-GB" sz="2000" dirty="0" smtClean="0">
                <a:ea typeface="+mj-ea"/>
                <a:cs typeface="+mj-cs"/>
              </a:rPr>
              <a:t>on all materials and communication activities "</a:t>
            </a:r>
            <a:r>
              <a:rPr lang="en-GB" sz="2000" b="1" i="1" dirty="0" smtClean="0">
                <a:ea typeface="+mj-ea"/>
                <a:cs typeface="+mj-cs"/>
              </a:rPr>
              <a:t>Co-funded </a:t>
            </a:r>
            <a:r>
              <a:rPr lang="en-GB" sz="2000" b="1" i="1" dirty="0">
                <a:ea typeface="+mj-ea"/>
                <a:cs typeface="+mj-cs"/>
              </a:rPr>
              <a:t>by the </a:t>
            </a:r>
            <a:r>
              <a:rPr lang="en-GB" sz="2000" b="1" i="1" dirty="0" smtClean="0">
                <a:ea typeface="+mj-ea"/>
                <a:cs typeface="+mj-cs"/>
              </a:rPr>
              <a:t>Rights, Equality and Citizenship </a:t>
            </a:r>
            <a:r>
              <a:rPr lang="en-US" sz="2000" b="1" i="1" dirty="0" err="1" smtClean="0">
                <a:ea typeface="+mj-ea"/>
                <a:cs typeface="+mj-cs"/>
              </a:rPr>
              <a:t>Programme</a:t>
            </a:r>
            <a:r>
              <a:rPr lang="en-US" sz="2000" b="1" i="1" dirty="0" smtClean="0">
                <a:ea typeface="+mj-ea"/>
                <a:cs typeface="+mj-cs"/>
              </a:rPr>
              <a:t> </a:t>
            </a:r>
            <a:r>
              <a:rPr lang="en-GB" sz="2000" b="1" i="1" dirty="0" smtClean="0">
                <a:ea typeface="+mj-ea"/>
                <a:cs typeface="+mj-cs"/>
              </a:rPr>
              <a:t>of the European Union (2014-2020)</a:t>
            </a:r>
            <a:r>
              <a:rPr lang="en-GB" sz="2000" b="0" dirty="0" smtClean="0">
                <a:ea typeface="+mj-ea"/>
                <a:cs typeface="+mj-cs"/>
              </a:rPr>
              <a:t>” next </a:t>
            </a:r>
            <a:r>
              <a:rPr lang="en-GB" sz="2000" b="0" dirty="0">
                <a:ea typeface="+mj-ea"/>
                <a:cs typeface="+mj-cs"/>
              </a:rPr>
              <a:t>to the EU </a:t>
            </a:r>
            <a:r>
              <a:rPr lang="en-GB" sz="2000" b="0" dirty="0" smtClean="0">
                <a:ea typeface="+mj-ea"/>
                <a:cs typeface="+mj-cs"/>
              </a:rPr>
              <a:t>emblem. </a:t>
            </a:r>
            <a:br>
              <a:rPr lang="en-GB" sz="2000" b="0" dirty="0" smtClean="0">
                <a:ea typeface="+mj-ea"/>
                <a:cs typeface="+mj-cs"/>
              </a:rPr>
            </a:br>
            <a:endParaRPr lang="fr-BE" sz="2000" b="1" dirty="0">
              <a:ea typeface="+mj-ea"/>
              <a:cs typeface="+mj-cs"/>
            </a:endParaRPr>
          </a:p>
          <a:p>
            <a:r>
              <a:rPr lang="fr-BE" sz="2000" dirty="0" smtClean="0">
                <a:ea typeface="+mj-ea"/>
                <a:cs typeface="+mj-cs"/>
              </a:rPr>
              <a:t>A guide "</a:t>
            </a:r>
            <a:r>
              <a:rPr lang="en-GB" sz="2000" i="1" dirty="0">
                <a:ea typeface="+mj-ea"/>
                <a:cs typeface="+mj-cs"/>
              </a:rPr>
              <a:t>The use </a:t>
            </a:r>
            <a:r>
              <a:rPr lang="en-GB" sz="2000" i="1" dirty="0" smtClean="0">
                <a:ea typeface="+mj-ea"/>
                <a:cs typeface="+mj-cs"/>
              </a:rPr>
              <a:t>of the </a:t>
            </a:r>
            <a:r>
              <a:rPr lang="en-GB" sz="2000" i="1" dirty="0">
                <a:ea typeface="+mj-ea"/>
                <a:cs typeface="+mj-cs"/>
              </a:rPr>
              <a:t>EU </a:t>
            </a:r>
            <a:r>
              <a:rPr lang="en-GB" sz="2000" i="1" dirty="0" smtClean="0">
                <a:ea typeface="+mj-ea"/>
                <a:cs typeface="+mj-cs"/>
              </a:rPr>
              <a:t>emblem in </a:t>
            </a:r>
            <a:r>
              <a:rPr lang="en-GB" sz="2000" i="1" dirty="0">
                <a:ea typeface="+mj-ea"/>
                <a:cs typeface="+mj-cs"/>
              </a:rPr>
              <a:t>the context </a:t>
            </a:r>
            <a:r>
              <a:rPr lang="en-GB" sz="2000" i="1" dirty="0" smtClean="0">
                <a:ea typeface="+mj-ea"/>
                <a:cs typeface="+mj-cs"/>
              </a:rPr>
              <a:t>of EU programmes</a:t>
            </a:r>
            <a:r>
              <a:rPr lang="en-GB" sz="2000" dirty="0" smtClean="0">
                <a:ea typeface="+mj-ea"/>
                <a:cs typeface="+mj-cs"/>
              </a:rPr>
              <a:t>" </a:t>
            </a:r>
            <a:r>
              <a:rPr lang="en-GB" sz="2000" dirty="0">
                <a:ea typeface="+mj-ea"/>
                <a:cs typeface="+mj-cs"/>
              </a:rPr>
              <a:t>is available on: </a:t>
            </a:r>
            <a:r>
              <a:rPr lang="en-GB" sz="2000" dirty="0">
                <a:ea typeface="+mj-ea"/>
                <a:cs typeface="+mj-cs"/>
                <a:hlinkClick r:id="rId2"/>
              </a:rPr>
              <a:t>http://</a:t>
            </a:r>
            <a:r>
              <a:rPr lang="en-GB" sz="2000" dirty="0" smtClean="0">
                <a:ea typeface="+mj-ea"/>
                <a:cs typeface="+mj-cs"/>
                <a:hlinkClick r:id="rId2"/>
              </a:rPr>
              <a:t>ec.europa.eu/dgs/communication/services/visual_identity/pdf/use-emblem_en.pdf</a:t>
            </a:r>
            <a:r>
              <a:rPr lang="en-GB" sz="2000" dirty="0" smtClean="0">
                <a:ea typeface="+mj-ea"/>
                <a:cs typeface="+mj-cs"/>
              </a:rPr>
              <a:t> </a:t>
            </a:r>
            <a:endParaRPr lang="en-GB" sz="2000" b="1" dirty="0" smtClean="0"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5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743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340768"/>
            <a:ext cx="8229600" cy="6485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/>
              <a:t>EU-funding visibility </a:t>
            </a:r>
            <a:endParaRPr lang="en-GB" dirty="0" smtClean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09729" y="1825570"/>
            <a:ext cx="8229600" cy="43924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 b="1" dirty="0"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en-GB" sz="1600" dirty="0" smtClean="0">
                <a:latin typeface="+mj-lt"/>
                <a:ea typeface="+mj-ea"/>
                <a:cs typeface="+mj-cs"/>
              </a:rPr>
              <a:t>Examples:</a:t>
            </a:r>
            <a:br>
              <a:rPr lang="en-GB" sz="1600" dirty="0" smtClean="0">
                <a:latin typeface="+mj-lt"/>
                <a:ea typeface="+mj-ea"/>
                <a:cs typeface="+mj-cs"/>
              </a:rPr>
            </a:br>
            <a:r>
              <a:rPr lang="en-GB" sz="1600" dirty="0" smtClean="0">
                <a:latin typeface="+mj-lt"/>
                <a:ea typeface="+mj-ea"/>
                <a:cs typeface="+mj-cs"/>
              </a:rPr>
              <a:t> </a:t>
            </a:r>
            <a:br>
              <a:rPr lang="en-GB" sz="1600" dirty="0" smtClean="0">
                <a:latin typeface="+mj-lt"/>
                <a:ea typeface="+mj-ea"/>
                <a:cs typeface="+mj-cs"/>
              </a:rPr>
            </a:br>
            <a:r>
              <a:rPr lang="en-GB" sz="1600" dirty="0">
                <a:latin typeface="+mj-lt"/>
                <a:ea typeface="+mj-ea"/>
                <a:cs typeface="+mj-cs"/>
              </a:rPr>
              <a:t/>
            </a:r>
            <a:br>
              <a:rPr lang="en-GB" sz="1600" dirty="0">
                <a:latin typeface="+mj-lt"/>
                <a:ea typeface="+mj-ea"/>
                <a:cs typeface="+mj-cs"/>
              </a:rPr>
            </a:br>
            <a:r>
              <a:rPr lang="en-GB" sz="1600" b="0" dirty="0">
                <a:latin typeface="+mj-lt"/>
                <a:ea typeface="+mj-ea"/>
                <a:cs typeface="+mj-cs"/>
              </a:rPr>
              <a:t>Supported </a:t>
            </a:r>
            <a:r>
              <a:rPr lang="en-GB" sz="1600" b="0" dirty="0" smtClean="0">
                <a:latin typeface="+mj-lt"/>
                <a:ea typeface="+mj-ea"/>
                <a:cs typeface="+mj-cs"/>
              </a:rPr>
              <a:t>by the Rights, Equality </a:t>
            </a:r>
            <a:br>
              <a:rPr lang="en-GB" sz="1600" b="0" dirty="0" smtClean="0">
                <a:latin typeface="+mj-lt"/>
                <a:ea typeface="+mj-ea"/>
                <a:cs typeface="+mj-cs"/>
              </a:rPr>
            </a:br>
            <a:r>
              <a:rPr lang="en-GB" sz="1600" b="0" dirty="0" smtClean="0">
                <a:latin typeface="+mj-lt"/>
                <a:ea typeface="+mj-ea"/>
                <a:cs typeface="+mj-cs"/>
              </a:rPr>
              <a:t>and Citizenship programme of the</a:t>
            </a:r>
          </a:p>
          <a:p>
            <a:pPr marL="457200" lvl="1" indent="0">
              <a:buNone/>
            </a:pPr>
            <a:r>
              <a:rPr lang="en-GB" sz="1600" b="0" dirty="0" smtClean="0">
                <a:latin typeface="+mj-lt"/>
                <a:ea typeface="+mj-ea"/>
                <a:cs typeface="+mj-cs"/>
              </a:rPr>
              <a:t>European Union</a:t>
            </a:r>
            <a:r>
              <a:rPr lang="en-GB" sz="1600" dirty="0" smtClean="0">
                <a:latin typeface="+mj-lt"/>
                <a:ea typeface="+mj-ea"/>
                <a:cs typeface="+mj-cs"/>
              </a:rPr>
              <a:t/>
            </a:r>
            <a:br>
              <a:rPr lang="en-GB" sz="1600" dirty="0" smtClean="0">
                <a:latin typeface="+mj-lt"/>
                <a:ea typeface="+mj-ea"/>
                <a:cs typeface="+mj-cs"/>
              </a:rPr>
            </a:br>
            <a:r>
              <a:rPr lang="fr-BE" sz="1600" dirty="0" smtClean="0">
                <a:latin typeface="+mj-lt"/>
                <a:ea typeface="+mj-ea"/>
                <a:cs typeface="+mj-cs"/>
              </a:rPr>
              <a:t/>
            </a:r>
            <a:br>
              <a:rPr lang="fr-BE" sz="1600" dirty="0" smtClean="0">
                <a:latin typeface="+mj-lt"/>
                <a:ea typeface="+mj-ea"/>
                <a:cs typeface="+mj-cs"/>
              </a:rPr>
            </a:br>
            <a:r>
              <a:rPr lang="fr-BE" sz="1600" dirty="0" smtClean="0">
                <a:latin typeface="+mj-lt"/>
                <a:ea typeface="+mj-ea"/>
                <a:cs typeface="+mj-cs"/>
              </a:rPr>
              <a:t/>
            </a:r>
            <a:br>
              <a:rPr lang="fr-BE" sz="1600" dirty="0" smtClean="0">
                <a:latin typeface="+mj-lt"/>
                <a:ea typeface="+mj-ea"/>
                <a:cs typeface="+mj-cs"/>
              </a:rPr>
            </a:br>
            <a:r>
              <a:rPr lang="fr-BE" sz="1600" dirty="0" smtClean="0">
                <a:latin typeface="+mj-lt"/>
                <a:ea typeface="+mj-ea"/>
                <a:cs typeface="+mj-cs"/>
              </a:rPr>
              <a:t>		</a:t>
            </a:r>
          </a:p>
          <a:p>
            <a:pPr marL="457200" lvl="1" indent="0">
              <a:buNone/>
            </a:pPr>
            <a:r>
              <a:rPr lang="fr-BE" sz="1600" dirty="0" smtClean="0">
                <a:latin typeface="+mj-lt"/>
                <a:ea typeface="+mj-ea"/>
                <a:cs typeface="+mj-cs"/>
              </a:rPr>
              <a:t>	</a:t>
            </a:r>
            <a:r>
              <a:rPr lang="en-GB" dirty="0"/>
              <a:t> </a:t>
            </a:r>
            <a:r>
              <a:rPr lang="en-GB" dirty="0" smtClean="0"/>
              <a:t>		</a:t>
            </a:r>
          </a:p>
          <a:p>
            <a:pPr marL="457200" lvl="1" indent="0">
              <a:buNone/>
            </a:pPr>
            <a:r>
              <a:rPr lang="en-GB" sz="1600" b="0" dirty="0">
                <a:latin typeface="+mj-lt"/>
                <a:ea typeface="+mj-ea"/>
                <a:cs typeface="+mj-cs"/>
              </a:rPr>
              <a:t>	</a:t>
            </a:r>
            <a:r>
              <a:rPr lang="en-GB" sz="1600" b="0" dirty="0" smtClean="0">
                <a:latin typeface="+mj-lt"/>
                <a:ea typeface="+mj-ea"/>
                <a:cs typeface="+mj-cs"/>
              </a:rPr>
              <a:t>		This </a:t>
            </a:r>
            <a:r>
              <a:rPr lang="en-GB" sz="1600" b="0" dirty="0">
                <a:latin typeface="+mj-lt"/>
                <a:ea typeface="+mj-ea"/>
                <a:cs typeface="+mj-cs"/>
              </a:rPr>
              <a:t>project is funded by </a:t>
            </a:r>
            <a:r>
              <a:rPr lang="en-GB" sz="1600" b="0" dirty="0" smtClean="0">
                <a:latin typeface="+mj-lt"/>
                <a:ea typeface="+mj-ea"/>
                <a:cs typeface="+mj-cs"/>
              </a:rPr>
              <a:t>the Rights, Equality and</a:t>
            </a:r>
            <a:br>
              <a:rPr lang="en-GB" sz="1600" b="0" dirty="0" smtClean="0">
                <a:latin typeface="+mj-lt"/>
                <a:ea typeface="+mj-ea"/>
                <a:cs typeface="+mj-cs"/>
              </a:rPr>
            </a:br>
            <a:r>
              <a:rPr lang="en-GB" sz="1600" b="0" dirty="0" smtClean="0">
                <a:latin typeface="+mj-lt"/>
                <a:ea typeface="+mj-ea"/>
                <a:cs typeface="+mj-cs"/>
              </a:rPr>
              <a:t>			Citizenship </a:t>
            </a:r>
            <a:r>
              <a:rPr lang="en-GB" sz="1600" b="0" dirty="0" smtClean="0"/>
              <a:t>Programme of the </a:t>
            </a:r>
            <a:r>
              <a:rPr lang="en-GB" sz="1600" b="0" dirty="0"/>
              <a:t>European </a:t>
            </a:r>
            <a:r>
              <a:rPr lang="en-GB" sz="1600" b="0" dirty="0" smtClean="0"/>
              <a:t>Union</a:t>
            </a:r>
          </a:p>
          <a:p>
            <a:pPr marL="457200" lvl="1" indent="0">
              <a:buNone/>
            </a:pPr>
            <a:endParaRPr lang="fr-BE" sz="1600" b="0" dirty="0">
              <a:latin typeface="+mj-lt"/>
              <a:ea typeface="+mj-ea"/>
              <a:cs typeface="+mj-cs"/>
            </a:endParaRPr>
          </a:p>
          <a:p>
            <a:pPr marL="457200" lvl="1" indent="0">
              <a:buNone/>
            </a:pPr>
            <a:r>
              <a:rPr lang="fr-BE" sz="1600" b="0" dirty="0" smtClean="0">
                <a:latin typeface="+mj-lt"/>
                <a:ea typeface="+mj-ea"/>
                <a:cs typeface="+mj-cs"/>
              </a:rPr>
              <a:t>			</a:t>
            </a:r>
            <a:endParaRPr lang="en-GB" sz="16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u1477927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9562">
            <a:off x="8021058" y="1569015"/>
            <a:ext cx="53975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 flipH="1" flipV="1">
            <a:off x="5436096" y="980728"/>
            <a:ext cx="1565544" cy="216024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 rot="20088728">
            <a:off x="142015" y="1080942"/>
            <a:ext cx="1518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rgbClr val="0F5494"/>
                </a:solidFill>
              </a:rPr>
              <a:t>But not this </a:t>
            </a:r>
            <a:r>
              <a:rPr lang="fr-FR" sz="2400" b="0" dirty="0" smtClean="0">
                <a:solidFill>
                  <a:srgbClr val="0F5494"/>
                </a:solidFill>
              </a:rPr>
              <a:t>logo</a:t>
            </a:r>
            <a:endParaRPr lang="en-GB" sz="2400" b="0" dirty="0" err="1" smtClean="0">
              <a:solidFill>
                <a:srgbClr val="0F5494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V="1">
            <a:off x="1587895" y="1088742"/>
            <a:ext cx="2408041" cy="407698"/>
          </a:xfrm>
          <a:prstGeom prst="straightConnector1">
            <a:avLst/>
          </a:prstGeom>
          <a:noFill/>
          <a:ln w="9525" cap="flat" cmpd="sng" algn="ctr">
            <a:gradFill>
              <a:gsLst>
                <a:gs pos="0">
                  <a:srgbClr val="000000"/>
                </a:gs>
                <a:gs pos="7000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6</a:t>
            </a:fld>
            <a:endParaRPr lang="en-GB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11" y="2870165"/>
            <a:ext cx="1161796" cy="7748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93" y="4653136"/>
            <a:ext cx="118762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936625"/>
          </a:xfrm>
        </p:spPr>
        <p:txBody>
          <a:bodyPr/>
          <a:lstStyle/>
          <a:p>
            <a:pPr algn="ctr"/>
            <a:r>
              <a:rPr lang="en-GB" sz="2400" dirty="0" smtClean="0"/>
              <a:t>EU-funding visibility 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921820"/>
          </a:xfrm>
        </p:spPr>
        <p:txBody>
          <a:bodyPr/>
          <a:lstStyle/>
          <a:p>
            <a:pPr marL="0" lvl="0" indent="0">
              <a:buNone/>
            </a:pPr>
            <a:r>
              <a:rPr lang="en-GB" sz="1600" dirty="0" smtClean="0">
                <a:ea typeface="+mj-ea"/>
                <a:cs typeface="+mj-cs"/>
              </a:rPr>
              <a:t>Any communication activity must indicate the </a:t>
            </a:r>
            <a:r>
              <a:rPr lang="en-GB" sz="1600" dirty="0">
                <a:ea typeface="+mj-ea"/>
                <a:cs typeface="+mj-cs"/>
              </a:rPr>
              <a:t>following “</a:t>
            </a:r>
            <a:r>
              <a:rPr lang="en-GB" sz="1600" u="sng" dirty="0">
                <a:ea typeface="+mj-ea"/>
                <a:cs typeface="+mj-cs"/>
              </a:rPr>
              <a:t>Disclaimer</a:t>
            </a:r>
            <a:r>
              <a:rPr lang="en-GB" sz="1600" dirty="0" smtClean="0">
                <a:ea typeface="+mj-ea"/>
                <a:cs typeface="+mj-cs"/>
              </a:rPr>
              <a:t>” (art. 22.1.3 GA):</a:t>
            </a:r>
            <a:br>
              <a:rPr lang="en-GB" sz="1600" dirty="0" smtClean="0">
                <a:ea typeface="+mj-ea"/>
                <a:cs typeface="+mj-cs"/>
              </a:rPr>
            </a:br>
            <a:endParaRPr lang="en-GB" sz="1600" dirty="0">
              <a:ea typeface="+mj-ea"/>
              <a:cs typeface="+mj-cs"/>
            </a:endParaRPr>
          </a:p>
          <a:p>
            <a:pPr lvl="2"/>
            <a:r>
              <a:rPr lang="fr-BE" i="1" dirty="0" smtClean="0"/>
              <a:t>	"T</a:t>
            </a:r>
            <a:r>
              <a:rPr lang="en-US" i="1" dirty="0" smtClean="0"/>
              <a:t>he </a:t>
            </a:r>
            <a:r>
              <a:rPr lang="en-US" i="1" dirty="0"/>
              <a:t>content of this [insert appropriate description, e.g. report, </a:t>
            </a:r>
            <a:r>
              <a:rPr lang="en-US" i="1" dirty="0" smtClean="0"/>
              <a:t>publication, conference</a:t>
            </a:r>
            <a:r>
              <a:rPr lang="en-US" i="1" dirty="0"/>
              <a:t>, etc.] </a:t>
            </a:r>
            <a:r>
              <a:rPr lang="en-US" i="1" dirty="0" smtClean="0"/>
              <a:t>represents the </a:t>
            </a:r>
            <a:r>
              <a:rPr lang="en-US" i="1" dirty="0"/>
              <a:t>views of the author only and is his/her sole responsibility. The European Commission does not </a:t>
            </a:r>
            <a:r>
              <a:rPr lang="en-US" i="1" dirty="0" smtClean="0"/>
              <a:t>accept any </a:t>
            </a:r>
            <a:r>
              <a:rPr lang="en-US" i="1" dirty="0"/>
              <a:t>responsibility for use that may be made of the information it contains</a:t>
            </a:r>
            <a:r>
              <a:rPr lang="en-US" i="1" dirty="0" smtClean="0"/>
              <a:t>."</a:t>
            </a:r>
            <a:r>
              <a:rPr lang="fr-BE" i="1" dirty="0" smtClean="0">
                <a:solidFill>
                  <a:srgbClr val="333D99"/>
                </a:solidFill>
              </a:rPr>
              <a:t/>
            </a:r>
            <a:br>
              <a:rPr lang="fr-BE" i="1" dirty="0" smtClean="0">
                <a:solidFill>
                  <a:srgbClr val="333D99"/>
                </a:solidFill>
              </a:rPr>
            </a:br>
            <a:endParaRPr lang="fr-BE" i="1" dirty="0">
              <a:solidFill>
                <a:srgbClr val="333D99"/>
              </a:solidFill>
            </a:endParaRPr>
          </a:p>
          <a:p>
            <a:r>
              <a:rPr lang="en-GB" sz="1600" dirty="0" smtClean="0">
                <a:ea typeface="+mj-ea"/>
                <a:cs typeface="+mj-cs"/>
              </a:rPr>
              <a:t>If </a:t>
            </a:r>
            <a:r>
              <a:rPr lang="en-GB" sz="1600" dirty="0">
                <a:ea typeface="+mj-ea"/>
                <a:cs typeface="+mj-cs"/>
              </a:rPr>
              <a:t>you have any </a:t>
            </a:r>
            <a:r>
              <a:rPr lang="en-GB" sz="1600" dirty="0" smtClean="0">
                <a:ea typeface="+mj-ea"/>
                <a:cs typeface="+mj-cs"/>
              </a:rPr>
              <a:t>technical questions </a:t>
            </a:r>
            <a:r>
              <a:rPr lang="en-GB" sz="1600" dirty="0">
                <a:ea typeface="+mj-ea"/>
                <a:cs typeface="+mj-cs"/>
              </a:rPr>
              <a:t>regarding the use of the EU emblem in the context of EU programmes, please write to: </a:t>
            </a:r>
            <a:br>
              <a:rPr lang="en-GB" sz="1600" dirty="0">
                <a:ea typeface="+mj-ea"/>
                <a:cs typeface="+mj-cs"/>
              </a:rPr>
            </a:br>
            <a:r>
              <a:rPr lang="en-GB" sz="1600" dirty="0" smtClean="0">
                <a:ea typeface="+mj-ea"/>
                <a:cs typeface="+mj-cs"/>
                <a:hlinkClick r:id="rId2"/>
              </a:rPr>
              <a:t>comm-visual-identity@ec.europa.eu</a:t>
            </a:r>
            <a:endParaRPr lang="en-GB" sz="1600" dirty="0">
              <a:ea typeface="+mj-ea"/>
              <a:cs typeface="+mj-cs"/>
            </a:endParaRPr>
          </a:p>
          <a:p>
            <a:endParaRPr lang="en-US" sz="1600" dirty="0">
              <a:ea typeface="+mj-ea"/>
              <a:cs typeface="+mj-cs"/>
            </a:endParaRPr>
          </a:p>
          <a:p>
            <a:r>
              <a:rPr lang="en-US" sz="1600" dirty="0"/>
              <a:t>EU flag: </a:t>
            </a:r>
            <a:r>
              <a:rPr lang="en-US" sz="1600" dirty="0">
                <a:hlinkClick r:id="rId3"/>
              </a:rPr>
              <a:t>https://europa.eu/european-union/about-eu/symbols/flag_en</a:t>
            </a:r>
            <a:r>
              <a:rPr lang="en-US" sz="1600" dirty="0"/>
              <a:t> </a:t>
            </a:r>
            <a:endParaRPr lang="en-GB" sz="1600" dirty="0"/>
          </a:p>
          <a:p>
            <a:endParaRPr lang="en-GB" sz="1600" dirty="0">
              <a:ea typeface="+mj-ea"/>
              <a:cs typeface="+mj-cs"/>
            </a:endParaRPr>
          </a:p>
          <a:p>
            <a:endParaRPr lang="en-GB" sz="1600" dirty="0">
              <a:ea typeface="+mj-ea"/>
              <a:cs typeface="+mj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z="800" smtClean="0"/>
              <a:pPr>
                <a:defRPr/>
              </a:pPr>
              <a:t>7</a:t>
            </a:fld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9397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Ownership of the results, Art. 19.2 GA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2808312"/>
          </a:xfrm>
        </p:spPr>
        <p:txBody>
          <a:bodyPr/>
          <a:lstStyle/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result of the action is owned by the beneficiaries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en-GB" dirty="0" smtClean="0"/>
              <a:t>The Commission has the right to use the project’s results for its communication </a:t>
            </a:r>
            <a:r>
              <a:rPr lang="en-GB" dirty="0" smtClean="0"/>
              <a:t>activities</a:t>
            </a:r>
          </a:p>
          <a:p>
            <a:pPr>
              <a:spcBef>
                <a:spcPts val="1000"/>
              </a:spcBef>
              <a:spcAft>
                <a:spcPts val="1000"/>
              </a:spcAft>
            </a:pPr>
            <a:r>
              <a:rPr lang="fr-BE" dirty="0" smtClean="0"/>
              <a:t>Publication </a:t>
            </a:r>
            <a:r>
              <a:rPr lang="fr-BE" dirty="0" err="1" smtClean="0"/>
              <a:t>only</a:t>
            </a:r>
            <a:r>
              <a:rPr lang="fr-BE" dirty="0" smtClean="0"/>
              <a:t> if </a:t>
            </a:r>
            <a:r>
              <a:rPr lang="fr-BE" dirty="0" err="1" smtClean="0"/>
              <a:t>result</a:t>
            </a:r>
            <a:r>
              <a:rPr lang="fr-BE" dirty="0" smtClean="0"/>
              <a:t>/</a:t>
            </a:r>
            <a:r>
              <a:rPr lang="fr-BE" dirty="0" err="1" smtClean="0"/>
              <a:t>deliverable</a:t>
            </a:r>
            <a:r>
              <a:rPr lang="fr-BE" dirty="0" smtClean="0"/>
              <a:t> has been </a:t>
            </a:r>
            <a:r>
              <a:rPr lang="fr-BE" dirty="0" err="1" smtClean="0"/>
              <a:t>classified</a:t>
            </a:r>
            <a:r>
              <a:rPr lang="fr-BE" dirty="0" smtClean="0"/>
              <a:t> « public 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092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Budget transfers – art. 4.2 GA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861DAA-5BBC-4812-876F-0D7C7B9EA75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3568" y="2564904"/>
            <a:ext cx="8003232" cy="3633788"/>
          </a:xfrm>
        </p:spPr>
        <p:txBody>
          <a:bodyPr/>
          <a:lstStyle/>
          <a:p>
            <a:r>
              <a:rPr lang="en-US" sz="2000" dirty="0"/>
              <a:t>The estimated budget </a:t>
            </a:r>
            <a:r>
              <a:rPr lang="en-US" sz="2000" dirty="0" smtClean="0"/>
              <a:t>may </a:t>
            </a:r>
            <a:r>
              <a:rPr lang="en-US" sz="2000" dirty="0"/>
              <a:t>be adjusted — </a:t>
            </a:r>
            <a:r>
              <a:rPr lang="en-US" sz="2000" b="1" dirty="0"/>
              <a:t>without an </a:t>
            </a:r>
            <a:r>
              <a:rPr lang="en-US" sz="2000" b="1" dirty="0" smtClean="0"/>
              <a:t>amendment</a:t>
            </a:r>
            <a:r>
              <a:rPr lang="en-US" sz="2000" dirty="0" smtClean="0"/>
              <a:t> </a:t>
            </a:r>
            <a:r>
              <a:rPr lang="en-US" sz="2000" dirty="0"/>
              <a:t>— by transfers of amounts between </a:t>
            </a:r>
            <a:r>
              <a:rPr lang="en-US" sz="2000" dirty="0" smtClean="0"/>
              <a:t>beneficiaries and/or </a:t>
            </a:r>
            <a:r>
              <a:rPr lang="en-US" sz="2000" dirty="0"/>
              <a:t>budget </a:t>
            </a:r>
            <a:r>
              <a:rPr lang="en-US" sz="2000" dirty="0" smtClean="0"/>
              <a:t>categories, </a:t>
            </a:r>
            <a:r>
              <a:rPr lang="en-US" sz="2000" dirty="0"/>
              <a:t>if the action is implemented as described in Annex </a:t>
            </a:r>
            <a:r>
              <a:rPr lang="en-US" sz="2000" dirty="0" smtClean="0"/>
              <a:t>1 of the GA.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However </a:t>
            </a:r>
            <a:r>
              <a:rPr lang="en-US" sz="2000" dirty="0"/>
              <a:t>:</a:t>
            </a:r>
          </a:p>
          <a:p>
            <a:pPr lvl="1" indent="-342900">
              <a:buFontTx/>
              <a:buChar char="-"/>
            </a:pPr>
            <a:r>
              <a:rPr lang="en-US" b="0" dirty="0" smtClean="0"/>
              <a:t>the </a:t>
            </a:r>
            <a:r>
              <a:rPr lang="en-US" b="0" dirty="0"/>
              <a:t>transfers between budget categories must stay </a:t>
            </a:r>
            <a:r>
              <a:rPr lang="en-US" b="0" u="sng" dirty="0"/>
              <a:t>below 20% of the total </a:t>
            </a:r>
            <a:r>
              <a:rPr lang="en-US" b="0" u="sng" dirty="0" smtClean="0"/>
              <a:t>costs</a:t>
            </a:r>
            <a:r>
              <a:rPr lang="en-US" b="0" dirty="0" smtClean="0"/>
              <a:t>, otherwise an amendment is </a:t>
            </a:r>
            <a:r>
              <a:rPr lang="en-US" b="0" dirty="0" smtClean="0"/>
              <a:t>needed</a:t>
            </a:r>
          </a:p>
          <a:p>
            <a:pPr lvl="1" indent="-342900">
              <a:buFontTx/>
              <a:buChar char="-"/>
            </a:pPr>
            <a:r>
              <a:rPr lang="en-US" b="0" dirty="0"/>
              <a:t>If subcontracting costs are added, an amendment is needed</a:t>
            </a:r>
          </a:p>
          <a:p>
            <a:pPr lvl="1" indent="-34290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2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5214</TotalTime>
  <Words>897</Words>
  <Application>Microsoft Office PowerPoint</Application>
  <PresentationFormat>On-screen Show (4:3)</PresentationFormat>
  <Paragraphs>136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Symbol</vt:lpstr>
      <vt:lpstr>Verdana</vt:lpstr>
      <vt:lpstr>Default Design</vt:lpstr>
      <vt:lpstr>Custom Design</vt:lpstr>
      <vt:lpstr>1_Custom Design</vt:lpstr>
      <vt:lpstr>2_Custom Design</vt:lpstr>
      <vt:lpstr>3_Custom Design</vt:lpstr>
      <vt:lpstr>DG Justice and Consumers</vt:lpstr>
      <vt:lpstr>Communicate</vt:lpstr>
      <vt:lpstr> The coordinator and all co-beneficiaries shall</vt:lpstr>
      <vt:lpstr> The coordinator and all co-beneficiaries shall also </vt:lpstr>
      <vt:lpstr>EU-funding visibility  - art. 22 GA</vt:lpstr>
      <vt:lpstr>EU-funding visibility </vt:lpstr>
      <vt:lpstr>EU-funding visibility </vt:lpstr>
      <vt:lpstr>Ownership of the results, Art. 19.2 GA</vt:lpstr>
      <vt:lpstr>Budget transfers – art. 4.2 GA</vt:lpstr>
      <vt:lpstr>Transfer of costs but not tasks</vt:lpstr>
      <vt:lpstr>Eligibility of costs, Art. 6</vt:lpstr>
      <vt:lpstr>Eligibility of costs, Art. 6</vt:lpstr>
      <vt:lpstr>Eligibility of costs, Art. 6</vt:lpstr>
      <vt:lpstr> Subcontracting (art. 10 GA)</vt:lpstr>
      <vt:lpstr>  Subcontracting (art. 10 GA) </vt:lpstr>
      <vt:lpstr>VAT for Public Bodies</vt:lpstr>
      <vt:lpstr>Exchange rate (art. 15.6 GA)</vt:lpstr>
      <vt:lpstr>Average exchange rate</vt:lpstr>
      <vt:lpstr>Main reasons for rejection of costs</vt:lpstr>
      <vt:lpstr>Checks, reviews and audits – GA, art. 17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RACK Brunhilde (JUST)</cp:lastModifiedBy>
  <cp:revision>469</cp:revision>
  <cp:lastPrinted>2017-03-13T15:18:30Z</cp:lastPrinted>
  <dcterms:created xsi:type="dcterms:W3CDTF">2013-01-23T20:03:24Z</dcterms:created>
  <dcterms:modified xsi:type="dcterms:W3CDTF">2018-09-25T10:44:07Z</dcterms:modified>
</cp:coreProperties>
</file>