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4"/>
  </p:sldMasterIdLst>
  <p:notesMasterIdLst>
    <p:notesMasterId r:id="rId31"/>
  </p:notesMasterIdLst>
  <p:handoutMasterIdLst>
    <p:handoutMasterId r:id="rId32"/>
  </p:handoutMasterIdLst>
  <p:sldIdLst>
    <p:sldId id="348" r:id="rId5"/>
    <p:sldId id="350" r:id="rId6"/>
    <p:sldId id="379" r:id="rId7"/>
    <p:sldId id="361" r:id="rId8"/>
    <p:sldId id="356" r:id="rId9"/>
    <p:sldId id="380" r:id="rId10"/>
    <p:sldId id="383" r:id="rId11"/>
    <p:sldId id="382" r:id="rId12"/>
    <p:sldId id="349" r:id="rId13"/>
    <p:sldId id="367" r:id="rId14"/>
    <p:sldId id="368" r:id="rId15"/>
    <p:sldId id="369" r:id="rId16"/>
    <p:sldId id="287" r:id="rId17"/>
    <p:sldId id="370" r:id="rId18"/>
    <p:sldId id="371" r:id="rId19"/>
    <p:sldId id="295" r:id="rId20"/>
    <p:sldId id="384" r:id="rId21"/>
    <p:sldId id="339" r:id="rId22"/>
    <p:sldId id="373" r:id="rId23"/>
    <p:sldId id="342" r:id="rId24"/>
    <p:sldId id="375" r:id="rId25"/>
    <p:sldId id="378" r:id="rId26"/>
    <p:sldId id="364" r:id="rId27"/>
    <p:sldId id="365" r:id="rId28"/>
    <p:sldId id="347" r:id="rId29"/>
    <p:sldId id="281" r:id="rId30"/>
  </p:sldIdLst>
  <p:sldSz cx="9144000" cy="6858000" type="screen4x3"/>
  <p:notesSz cx="6718300" cy="985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F9F2005-5BFE-48AA-9D1E-5069CA0905B5}">
          <p14:sldIdLst>
            <p14:sldId id="348"/>
            <p14:sldId id="350"/>
            <p14:sldId id="379"/>
            <p14:sldId id="361"/>
            <p14:sldId id="356"/>
            <p14:sldId id="380"/>
            <p14:sldId id="383"/>
            <p14:sldId id="382"/>
            <p14:sldId id="349"/>
            <p14:sldId id="367"/>
            <p14:sldId id="368"/>
            <p14:sldId id="369"/>
            <p14:sldId id="287"/>
            <p14:sldId id="370"/>
            <p14:sldId id="371"/>
            <p14:sldId id="295"/>
            <p14:sldId id="384"/>
            <p14:sldId id="339"/>
            <p14:sldId id="373"/>
            <p14:sldId id="342"/>
            <p14:sldId id="375"/>
            <p14:sldId id="378"/>
            <p14:sldId id="364"/>
            <p14:sldId id="365"/>
            <p14:sldId id="347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04">
          <p15:clr>
            <a:srgbClr val="A4A3A4"/>
          </p15:clr>
        </p15:guide>
        <p15:guide id="4" pos="21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REGO Elena (HOME)" initials="PE" lastIdx="4" clrIdx="0"/>
  <p:cmAuthor id="1" name="CARILLON Stephanie (HOME+JUST-SRD)" initials="SC" lastIdx="2" clrIdx="1"/>
  <p:cmAuthor id="2" name="MAGLI Mia (JUST-EXT)" initials="MM(" lastIdx="1" clrIdx="2">
    <p:extLst>
      <p:ext uri="{19B8F6BF-5375-455C-9EA6-DF929625EA0E}">
        <p15:presenceInfo xmlns:p15="http://schemas.microsoft.com/office/powerpoint/2012/main" userId="MAGLI Mia (JUST-EX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006666"/>
    <a:srgbClr val="FFD624"/>
    <a:srgbClr val="E42032"/>
    <a:srgbClr val="3166CF"/>
    <a:srgbClr val="E75213"/>
    <a:srgbClr val="A0936D"/>
    <a:srgbClr val="EE7D32"/>
    <a:srgbClr val="38D4D6"/>
    <a:srgbClr val="3E7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2000" autoAdjust="0"/>
  </p:normalViewPr>
  <p:slideViewPr>
    <p:cSldViewPr snapToGrid="0">
      <p:cViewPr varScale="1">
        <p:scale>
          <a:sx n="128" d="100"/>
          <a:sy n="128" d="100"/>
        </p:scale>
        <p:origin x="14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9-24T11:29:34.581" idx="1">
    <p:pos x="10" y="10"/>
    <p:text>Example: if a given number of countries is compulsory in a call, an amendment cannot correspond to a reduction of the minimum number of countries.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94B3B-7516-48C3-9642-00401F52C307}" type="doc">
      <dgm:prSet loTypeId="urn:microsoft.com/office/officeart/2005/8/layout/v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A2F2AF9-C6DC-4D34-9E45-9D8D5C8EF9FE}">
      <dgm:prSet phldrT="[Text]" custT="1"/>
      <dgm:spPr/>
      <dgm:t>
        <a:bodyPr/>
        <a:lstStyle/>
        <a:p>
          <a:r>
            <a:rPr lang="it-IT" sz="3200" smtClean="0"/>
            <a:t>Who</a:t>
          </a:r>
          <a:endParaRPr lang="en-GB" sz="3200" dirty="0"/>
        </a:p>
      </dgm:t>
    </dgm:pt>
    <dgm:pt modelId="{27E99F04-7BE8-4263-9FC1-5A3F640535AE}" type="parTrans" cxnId="{3F647125-71C5-4686-AA11-B2BE566A96F4}">
      <dgm:prSet/>
      <dgm:spPr/>
      <dgm:t>
        <a:bodyPr/>
        <a:lstStyle/>
        <a:p>
          <a:endParaRPr lang="en-GB"/>
        </a:p>
      </dgm:t>
    </dgm:pt>
    <dgm:pt modelId="{2EB22524-D129-42B2-B819-F71D9B03CB81}" type="sibTrans" cxnId="{3F647125-71C5-4686-AA11-B2BE566A96F4}">
      <dgm:prSet/>
      <dgm:spPr/>
      <dgm:t>
        <a:bodyPr/>
        <a:lstStyle/>
        <a:p>
          <a:endParaRPr lang="en-GB"/>
        </a:p>
      </dgm:t>
    </dgm:pt>
    <dgm:pt modelId="{DFBFAA94-5E27-414F-BA2C-4C05A02DE34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anchor="ctr" anchorCtr="0"/>
        <a:lstStyle/>
        <a:p>
          <a:r>
            <a:rPr lang="en-GB" sz="1800" b="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 amendment can be </a:t>
          </a:r>
          <a:r>
            <a:rPr lang="en-GB" sz="1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requested by the coordinator </a:t>
          </a:r>
          <a:r>
            <a:rPr lang="en-GB" sz="1800" b="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 the Consortium (on behalf of the other beneficiaries) </a:t>
          </a:r>
          <a:r>
            <a:rPr lang="en-GB" sz="1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 initiated by the Commission (ex. to correct an error made in the GA)</a:t>
          </a:r>
          <a:endParaRPr lang="en-GB" sz="1800" b="1" noProof="0" dirty="0">
            <a:solidFill>
              <a:schemeClr val="accent2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1FD2C-AD79-4DEB-97E0-241617C0A50C}" type="parTrans" cxnId="{B763AAF7-47DC-4082-870B-D377E5F71618}">
      <dgm:prSet/>
      <dgm:spPr/>
      <dgm:t>
        <a:bodyPr/>
        <a:lstStyle/>
        <a:p>
          <a:endParaRPr lang="en-GB"/>
        </a:p>
      </dgm:t>
    </dgm:pt>
    <dgm:pt modelId="{8A5F3912-AD88-464F-B441-0D8C826179BD}" type="sibTrans" cxnId="{B763AAF7-47DC-4082-870B-D377E5F71618}">
      <dgm:prSet/>
      <dgm:spPr/>
      <dgm:t>
        <a:bodyPr/>
        <a:lstStyle/>
        <a:p>
          <a:endParaRPr lang="en-GB"/>
        </a:p>
      </dgm:t>
    </dgm:pt>
    <dgm:pt modelId="{82D69139-3392-4DC8-BCCA-25C2388DB0DC}">
      <dgm:prSet phldrT="[Text]" custT="1"/>
      <dgm:spPr/>
      <dgm:t>
        <a:bodyPr/>
        <a:lstStyle/>
        <a:p>
          <a:r>
            <a:rPr lang="it-IT" sz="3200" smtClean="0"/>
            <a:t>When</a:t>
          </a:r>
          <a:endParaRPr lang="en-GB" sz="3200" dirty="0"/>
        </a:p>
      </dgm:t>
    </dgm:pt>
    <dgm:pt modelId="{76642533-4D76-4718-8A1E-A2C2CA2118EA}" type="parTrans" cxnId="{EEAD5AF8-43E4-4CC3-B3D9-591A865407F9}">
      <dgm:prSet/>
      <dgm:spPr/>
      <dgm:t>
        <a:bodyPr/>
        <a:lstStyle/>
        <a:p>
          <a:endParaRPr lang="en-GB"/>
        </a:p>
      </dgm:t>
    </dgm:pt>
    <dgm:pt modelId="{A8CD20DC-A8A9-4418-B540-D01170405E40}" type="sibTrans" cxnId="{EEAD5AF8-43E4-4CC3-B3D9-591A865407F9}">
      <dgm:prSet/>
      <dgm:spPr/>
      <dgm:t>
        <a:bodyPr/>
        <a:lstStyle/>
        <a:p>
          <a:endParaRPr lang="en-GB"/>
        </a:p>
      </dgm:t>
    </dgm:pt>
    <dgm:pt modelId="{4B821E57-F58B-4BF5-A16C-CE669E58ED8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anchor="ctr" anchorCtr="0"/>
        <a:lstStyle/>
        <a:p>
          <a:r>
            <a:rPr lang="en-GB" sz="1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Before</a:t>
          </a:r>
          <a:r>
            <a:rPr lang="en-GB" sz="1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the end of the project</a:t>
          </a:r>
          <a:endParaRPr lang="en-GB" sz="18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E0554-453A-416A-97CC-FA943B2966D8}" type="parTrans" cxnId="{8A94DF17-0023-451B-96DB-E76EC61D0AFF}">
      <dgm:prSet/>
      <dgm:spPr/>
      <dgm:t>
        <a:bodyPr/>
        <a:lstStyle/>
        <a:p>
          <a:endParaRPr lang="en-GB"/>
        </a:p>
      </dgm:t>
    </dgm:pt>
    <dgm:pt modelId="{B3D9EA5B-7118-4E63-90C1-CD5DD06D4FB2}" type="sibTrans" cxnId="{8A94DF17-0023-451B-96DB-E76EC61D0AFF}">
      <dgm:prSet/>
      <dgm:spPr/>
      <dgm:t>
        <a:bodyPr/>
        <a:lstStyle/>
        <a:p>
          <a:endParaRPr lang="en-GB"/>
        </a:p>
      </dgm:t>
    </dgm:pt>
    <dgm:pt modelId="{F03602C3-E041-419F-88B3-969B3019AB8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anchor="ctr" anchorCtr="0"/>
        <a:lstStyle/>
        <a:p>
          <a:r>
            <a:rPr lang="en-GB" sz="1800" noProof="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In the electronic exchange system (Participant Portal)</a:t>
          </a:r>
          <a:endParaRPr lang="en-GB" sz="1800" noProof="0" dirty="0">
            <a:solidFill>
              <a:schemeClr val="accent2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F3BEF-3CF6-45BC-B789-CEC802D32011}" type="parTrans" cxnId="{8083B9D3-CAE5-4431-9C30-8A5E8A570E55}">
      <dgm:prSet/>
      <dgm:spPr/>
      <dgm:t>
        <a:bodyPr/>
        <a:lstStyle/>
        <a:p>
          <a:endParaRPr lang="en-GB"/>
        </a:p>
      </dgm:t>
    </dgm:pt>
    <dgm:pt modelId="{429FD4E1-C22B-4974-81DB-681933169309}" type="sibTrans" cxnId="{8083B9D3-CAE5-4431-9C30-8A5E8A570E55}">
      <dgm:prSet/>
      <dgm:spPr/>
      <dgm:t>
        <a:bodyPr/>
        <a:lstStyle/>
        <a:p>
          <a:endParaRPr lang="en-GB"/>
        </a:p>
      </dgm:t>
    </dgm:pt>
    <dgm:pt modelId="{3248A885-63A9-4369-AD27-1721BB128614}">
      <dgm:prSet custT="1"/>
      <dgm:spPr/>
      <dgm:t>
        <a:bodyPr/>
        <a:lstStyle/>
        <a:p>
          <a:r>
            <a:rPr lang="it-IT" sz="3200" smtClean="0"/>
            <a:t>How</a:t>
          </a:r>
          <a:endParaRPr lang="en-GB" sz="3200" dirty="0"/>
        </a:p>
      </dgm:t>
    </dgm:pt>
    <dgm:pt modelId="{677222B2-C454-4E5B-9ED1-672963A124DC}" type="parTrans" cxnId="{E8654926-17FF-482F-823B-D79273034F2F}">
      <dgm:prSet/>
      <dgm:spPr/>
      <dgm:t>
        <a:bodyPr/>
        <a:lstStyle/>
        <a:p>
          <a:endParaRPr lang="en-GB"/>
        </a:p>
      </dgm:t>
    </dgm:pt>
    <dgm:pt modelId="{BCE66F53-8E2C-44D6-AC5C-8F4455934F8F}" type="sibTrans" cxnId="{E8654926-17FF-482F-823B-D79273034F2F}">
      <dgm:prSet/>
      <dgm:spPr/>
      <dgm:t>
        <a:bodyPr/>
        <a:lstStyle/>
        <a:p>
          <a:endParaRPr lang="en-GB"/>
        </a:p>
      </dgm:t>
    </dgm:pt>
    <dgm:pt modelId="{650C9B9F-946D-4CD0-A827-B32B7289E45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anchor="ctr" anchorCtr="0"/>
        <a:lstStyle/>
        <a:p>
          <a:r>
            <a:rPr lang="en-US" sz="1800" noProof="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Sign, submit, countersign electronically</a:t>
          </a:r>
          <a:endParaRPr lang="en-GB" sz="1800" noProof="0" dirty="0">
            <a:solidFill>
              <a:schemeClr val="accent2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2EBDE-4DA7-4E60-8915-853F3DE9CFBB}" type="parTrans" cxnId="{0FF55D3A-5E5C-4624-9558-87C580E4FA0E}">
      <dgm:prSet/>
      <dgm:spPr/>
      <dgm:t>
        <a:bodyPr/>
        <a:lstStyle/>
        <a:p>
          <a:endParaRPr lang="en-US"/>
        </a:p>
      </dgm:t>
    </dgm:pt>
    <dgm:pt modelId="{6BBA3139-5D29-4D65-98C1-AAEADDE7C71E}" type="sibTrans" cxnId="{0FF55D3A-5E5C-4624-9558-87C580E4FA0E}">
      <dgm:prSet/>
      <dgm:spPr/>
      <dgm:t>
        <a:bodyPr/>
        <a:lstStyle/>
        <a:p>
          <a:endParaRPr lang="en-US"/>
        </a:p>
      </dgm:t>
    </dgm:pt>
    <dgm:pt modelId="{CFBB626F-FD33-412B-8D0D-A520B06F3E95}" type="pres">
      <dgm:prSet presAssocID="{1FB94B3B-7516-48C3-9642-00401F52C30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0150B68-C24F-421D-8DD1-40DDA9F4B831}" type="pres">
      <dgm:prSet presAssocID="{2A2F2AF9-C6DC-4D34-9E45-9D8D5C8EF9FE}" presName="linNode" presStyleCnt="0"/>
      <dgm:spPr/>
      <dgm:t>
        <a:bodyPr/>
        <a:lstStyle/>
        <a:p>
          <a:endParaRPr lang="en-GB"/>
        </a:p>
      </dgm:t>
    </dgm:pt>
    <dgm:pt modelId="{C9CFEBEE-A1BB-4B9E-8510-D91907C778D6}" type="pres">
      <dgm:prSet presAssocID="{2A2F2AF9-C6DC-4D34-9E45-9D8D5C8EF9FE}" presName="parentShp" presStyleLbl="node1" presStyleIdx="0" presStyleCnt="3" custScaleX="1076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5E4C75-0FA0-46A8-A6E0-42202662C41A}" type="pres">
      <dgm:prSet presAssocID="{2A2F2AF9-C6DC-4D34-9E45-9D8D5C8EF9FE}" presName="childShp" presStyleLbl="bgAccFollowNode1" presStyleIdx="0" presStyleCnt="3" custScaleX="161435" custScaleY="180767" custLinFactNeighborX="7334" custLinFactNeighborY="1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7B6057-F1AC-47D1-8743-181BA493DA1C}" type="pres">
      <dgm:prSet presAssocID="{2EB22524-D129-42B2-B819-F71D9B03CB81}" presName="spacing" presStyleCnt="0"/>
      <dgm:spPr/>
      <dgm:t>
        <a:bodyPr/>
        <a:lstStyle/>
        <a:p>
          <a:endParaRPr lang="en-GB"/>
        </a:p>
      </dgm:t>
    </dgm:pt>
    <dgm:pt modelId="{2DDCBA67-0C63-40DD-9070-20E5F6B6420E}" type="pres">
      <dgm:prSet presAssocID="{82D69139-3392-4DC8-BCCA-25C2388DB0DC}" presName="linNode" presStyleCnt="0"/>
      <dgm:spPr/>
      <dgm:t>
        <a:bodyPr/>
        <a:lstStyle/>
        <a:p>
          <a:endParaRPr lang="en-GB"/>
        </a:p>
      </dgm:t>
    </dgm:pt>
    <dgm:pt modelId="{C1A9777B-4EA9-4B14-959E-28F78BCAA9FD}" type="pres">
      <dgm:prSet presAssocID="{82D69139-3392-4DC8-BCCA-25C2388DB0DC}" presName="parentShp" presStyleLbl="node1" presStyleIdx="1" presStyleCnt="3" custScaleX="82981" custLinFactNeighborX="-2415" custLinFactNeighborY="-9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C94CBC-EF5F-48FE-B964-5E37FA5C29ED}" type="pres">
      <dgm:prSet presAssocID="{82D69139-3392-4DC8-BCCA-25C2388DB0DC}" presName="childShp" presStyleLbl="bgAccFollowNode1" presStyleIdx="1" presStyleCnt="3" custScaleX="123986" custScaleY="118182" custLinFactNeighborX="9123" custLinFactNeighborY="-30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1AC58B-66E6-411A-921D-55367A081B29}" type="pres">
      <dgm:prSet presAssocID="{A8CD20DC-A8A9-4418-B540-D01170405E40}" presName="spacing" presStyleCnt="0"/>
      <dgm:spPr/>
      <dgm:t>
        <a:bodyPr/>
        <a:lstStyle/>
        <a:p>
          <a:endParaRPr lang="en-GB"/>
        </a:p>
      </dgm:t>
    </dgm:pt>
    <dgm:pt modelId="{D303A241-9915-42AA-9965-8E0809A7C934}" type="pres">
      <dgm:prSet presAssocID="{3248A885-63A9-4369-AD27-1721BB128614}" presName="linNode" presStyleCnt="0"/>
      <dgm:spPr/>
      <dgm:t>
        <a:bodyPr/>
        <a:lstStyle/>
        <a:p>
          <a:endParaRPr lang="en-GB"/>
        </a:p>
      </dgm:t>
    </dgm:pt>
    <dgm:pt modelId="{1BFC17A6-1CDD-46D8-89C4-B5281AE7D149}" type="pres">
      <dgm:prSet presAssocID="{3248A885-63A9-4369-AD27-1721BB128614}" presName="parentShp" presStyleLbl="node1" presStyleIdx="2" presStyleCnt="3" custScaleX="77750" custLinFactNeighborX="-7498" custLinFactNeighborY="-52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A098CC-4004-44B2-B7C0-C62DEA31B0A5}" type="pres">
      <dgm:prSet presAssocID="{3248A885-63A9-4369-AD27-1721BB128614}" presName="childShp" presStyleLbl="bgAccFollowNode1" presStyleIdx="2" presStyleCnt="3" custScaleX="116466" custScaleY="115373" custLinFactNeighborX="8" custLinFactNeighborY="-40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763AAF7-47DC-4082-870B-D377E5F71618}" srcId="{2A2F2AF9-C6DC-4D34-9E45-9D8D5C8EF9FE}" destId="{DFBFAA94-5E27-414F-BA2C-4C05A02DE34F}" srcOrd="0" destOrd="0" parTransId="{9AD1FD2C-AD79-4DEB-97E0-241617C0A50C}" sibTransId="{8A5F3912-AD88-464F-B441-0D8C826179BD}"/>
    <dgm:cxn modelId="{0FF55D3A-5E5C-4624-9558-87C580E4FA0E}" srcId="{3248A885-63A9-4369-AD27-1721BB128614}" destId="{650C9B9F-946D-4CD0-A827-B32B7289E453}" srcOrd="1" destOrd="0" parTransId="{5DA2EBDE-4DA7-4E60-8915-853F3DE9CFBB}" sibTransId="{6BBA3139-5D29-4D65-98C1-AAEADDE7C71E}"/>
    <dgm:cxn modelId="{6A071254-414E-4B75-87DF-868EA3EFE5E2}" type="presOf" srcId="{82D69139-3392-4DC8-BCCA-25C2388DB0DC}" destId="{C1A9777B-4EA9-4B14-959E-28F78BCAA9FD}" srcOrd="0" destOrd="0" presId="urn:microsoft.com/office/officeart/2005/8/layout/vList6"/>
    <dgm:cxn modelId="{5A9D1331-986A-49C5-8B52-D52EB3E27A74}" type="presOf" srcId="{F03602C3-E041-419F-88B3-969B3019AB8E}" destId="{C7A098CC-4004-44B2-B7C0-C62DEA31B0A5}" srcOrd="0" destOrd="0" presId="urn:microsoft.com/office/officeart/2005/8/layout/vList6"/>
    <dgm:cxn modelId="{F115F0DF-3E59-4583-837F-A34E34869B17}" type="presOf" srcId="{2A2F2AF9-C6DC-4D34-9E45-9D8D5C8EF9FE}" destId="{C9CFEBEE-A1BB-4B9E-8510-D91907C778D6}" srcOrd="0" destOrd="0" presId="urn:microsoft.com/office/officeart/2005/8/layout/vList6"/>
    <dgm:cxn modelId="{3F647125-71C5-4686-AA11-B2BE566A96F4}" srcId="{1FB94B3B-7516-48C3-9642-00401F52C307}" destId="{2A2F2AF9-C6DC-4D34-9E45-9D8D5C8EF9FE}" srcOrd="0" destOrd="0" parTransId="{27E99F04-7BE8-4263-9FC1-5A3F640535AE}" sibTransId="{2EB22524-D129-42B2-B819-F71D9B03CB81}"/>
    <dgm:cxn modelId="{8A94DF17-0023-451B-96DB-E76EC61D0AFF}" srcId="{82D69139-3392-4DC8-BCCA-25C2388DB0DC}" destId="{4B821E57-F58B-4BF5-A16C-CE669E58ED89}" srcOrd="0" destOrd="0" parTransId="{400E0554-453A-416A-97CC-FA943B2966D8}" sibTransId="{B3D9EA5B-7118-4E63-90C1-CD5DD06D4FB2}"/>
    <dgm:cxn modelId="{62D87BE0-93DA-40B6-8D1D-537604509B4F}" type="presOf" srcId="{DFBFAA94-5E27-414F-BA2C-4C05A02DE34F}" destId="{655E4C75-0FA0-46A8-A6E0-42202662C41A}" srcOrd="0" destOrd="0" presId="urn:microsoft.com/office/officeart/2005/8/layout/vList6"/>
    <dgm:cxn modelId="{EEAD5AF8-43E4-4CC3-B3D9-591A865407F9}" srcId="{1FB94B3B-7516-48C3-9642-00401F52C307}" destId="{82D69139-3392-4DC8-BCCA-25C2388DB0DC}" srcOrd="1" destOrd="0" parTransId="{76642533-4D76-4718-8A1E-A2C2CA2118EA}" sibTransId="{A8CD20DC-A8A9-4418-B540-D01170405E40}"/>
    <dgm:cxn modelId="{EA925A70-2B5B-4E96-8995-9DD2DA5AB06E}" type="presOf" srcId="{650C9B9F-946D-4CD0-A827-B32B7289E453}" destId="{C7A098CC-4004-44B2-B7C0-C62DEA31B0A5}" srcOrd="0" destOrd="1" presId="urn:microsoft.com/office/officeart/2005/8/layout/vList6"/>
    <dgm:cxn modelId="{8083B9D3-CAE5-4431-9C30-8A5E8A570E55}" srcId="{3248A885-63A9-4369-AD27-1721BB128614}" destId="{F03602C3-E041-419F-88B3-969B3019AB8E}" srcOrd="0" destOrd="0" parTransId="{B04F3BEF-3CF6-45BC-B789-CEC802D32011}" sibTransId="{429FD4E1-C22B-4974-81DB-681933169309}"/>
    <dgm:cxn modelId="{5E358AF5-FECE-4A8D-889C-B5AE552947C9}" type="presOf" srcId="{3248A885-63A9-4369-AD27-1721BB128614}" destId="{1BFC17A6-1CDD-46D8-89C4-B5281AE7D149}" srcOrd="0" destOrd="0" presId="urn:microsoft.com/office/officeart/2005/8/layout/vList6"/>
    <dgm:cxn modelId="{E8654926-17FF-482F-823B-D79273034F2F}" srcId="{1FB94B3B-7516-48C3-9642-00401F52C307}" destId="{3248A885-63A9-4369-AD27-1721BB128614}" srcOrd="2" destOrd="0" parTransId="{677222B2-C454-4E5B-9ED1-672963A124DC}" sibTransId="{BCE66F53-8E2C-44D6-AC5C-8F4455934F8F}"/>
    <dgm:cxn modelId="{CA9F5A27-28F7-4FFE-964F-52936A9CB704}" type="presOf" srcId="{4B821E57-F58B-4BF5-A16C-CE669E58ED89}" destId="{4DC94CBC-EF5F-48FE-B964-5E37FA5C29ED}" srcOrd="0" destOrd="0" presId="urn:microsoft.com/office/officeart/2005/8/layout/vList6"/>
    <dgm:cxn modelId="{14409318-B074-48D9-9F2C-4A2F5898C94F}" type="presOf" srcId="{1FB94B3B-7516-48C3-9642-00401F52C307}" destId="{CFBB626F-FD33-412B-8D0D-A520B06F3E95}" srcOrd="0" destOrd="0" presId="urn:microsoft.com/office/officeart/2005/8/layout/vList6"/>
    <dgm:cxn modelId="{270152C1-70CF-46E3-8CBE-5E53B6293269}" type="presParOf" srcId="{CFBB626F-FD33-412B-8D0D-A520B06F3E95}" destId="{E0150B68-C24F-421D-8DD1-40DDA9F4B831}" srcOrd="0" destOrd="0" presId="urn:microsoft.com/office/officeart/2005/8/layout/vList6"/>
    <dgm:cxn modelId="{506670CF-5834-4061-8B1A-DFA81E9E9845}" type="presParOf" srcId="{E0150B68-C24F-421D-8DD1-40DDA9F4B831}" destId="{C9CFEBEE-A1BB-4B9E-8510-D91907C778D6}" srcOrd="0" destOrd="0" presId="urn:microsoft.com/office/officeart/2005/8/layout/vList6"/>
    <dgm:cxn modelId="{01DAB818-6C54-4416-9E34-E7632A495AD7}" type="presParOf" srcId="{E0150B68-C24F-421D-8DD1-40DDA9F4B831}" destId="{655E4C75-0FA0-46A8-A6E0-42202662C41A}" srcOrd="1" destOrd="0" presId="urn:microsoft.com/office/officeart/2005/8/layout/vList6"/>
    <dgm:cxn modelId="{9BD9A3A5-2426-4377-8C29-FEBE3C30A3AC}" type="presParOf" srcId="{CFBB626F-FD33-412B-8D0D-A520B06F3E95}" destId="{247B6057-F1AC-47D1-8743-181BA493DA1C}" srcOrd="1" destOrd="0" presId="urn:microsoft.com/office/officeart/2005/8/layout/vList6"/>
    <dgm:cxn modelId="{F200FEB5-F8E6-4819-BB3F-9C34944E370D}" type="presParOf" srcId="{CFBB626F-FD33-412B-8D0D-A520B06F3E95}" destId="{2DDCBA67-0C63-40DD-9070-20E5F6B6420E}" srcOrd="2" destOrd="0" presId="urn:microsoft.com/office/officeart/2005/8/layout/vList6"/>
    <dgm:cxn modelId="{74A2E0C7-C7E9-4139-A17C-C669229720D9}" type="presParOf" srcId="{2DDCBA67-0C63-40DD-9070-20E5F6B6420E}" destId="{C1A9777B-4EA9-4B14-959E-28F78BCAA9FD}" srcOrd="0" destOrd="0" presId="urn:microsoft.com/office/officeart/2005/8/layout/vList6"/>
    <dgm:cxn modelId="{D5795F65-C64F-4DA3-A735-8708EEEC8FEF}" type="presParOf" srcId="{2DDCBA67-0C63-40DD-9070-20E5F6B6420E}" destId="{4DC94CBC-EF5F-48FE-B964-5E37FA5C29ED}" srcOrd="1" destOrd="0" presId="urn:microsoft.com/office/officeart/2005/8/layout/vList6"/>
    <dgm:cxn modelId="{A74FACC2-D152-4EC2-A39B-1FC4EAAC3C62}" type="presParOf" srcId="{CFBB626F-FD33-412B-8D0D-A520B06F3E95}" destId="{BC1AC58B-66E6-411A-921D-55367A081B29}" srcOrd="3" destOrd="0" presId="urn:microsoft.com/office/officeart/2005/8/layout/vList6"/>
    <dgm:cxn modelId="{8F644C31-73B2-40D8-A759-4E1734272022}" type="presParOf" srcId="{CFBB626F-FD33-412B-8D0D-A520B06F3E95}" destId="{D303A241-9915-42AA-9965-8E0809A7C934}" srcOrd="4" destOrd="0" presId="urn:microsoft.com/office/officeart/2005/8/layout/vList6"/>
    <dgm:cxn modelId="{FC4441D7-E9EC-48D5-87E0-CC57332CB0FC}" type="presParOf" srcId="{D303A241-9915-42AA-9965-8E0809A7C934}" destId="{1BFC17A6-1CDD-46D8-89C4-B5281AE7D149}" srcOrd="0" destOrd="0" presId="urn:microsoft.com/office/officeart/2005/8/layout/vList6"/>
    <dgm:cxn modelId="{1516A31C-BDBF-4A42-A148-CAEC789A85C1}" type="presParOf" srcId="{D303A241-9915-42AA-9965-8E0809A7C934}" destId="{C7A098CC-4004-44B2-B7C0-C62DEA31B0A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9B7FBD-14C5-4E8C-A7AF-7342CE6A281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1FB317-BBA4-4193-8CCD-3419CC1B4AB0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NECESSARY WHEN</a:t>
          </a:r>
          <a:endParaRPr lang="en-US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2B090B-7A15-4E37-ABDC-CCA748F9400C}" type="parTrans" cxnId="{3FB6EF58-A0C0-4AD0-ACF4-ECEDD08CDCD6}">
      <dgm:prSet/>
      <dgm:spPr/>
      <dgm:t>
        <a:bodyPr/>
        <a:lstStyle/>
        <a:p>
          <a:endParaRPr lang="en-US"/>
        </a:p>
      </dgm:t>
    </dgm:pt>
    <dgm:pt modelId="{EA27B1FB-10C9-474F-92A5-502136D9A330}" type="sibTrans" cxnId="{3FB6EF58-A0C0-4AD0-ACF4-ECEDD08CDCD6}">
      <dgm:prSet/>
      <dgm:spPr/>
      <dgm:t>
        <a:bodyPr/>
        <a:lstStyle/>
        <a:p>
          <a:endParaRPr lang="en-US"/>
        </a:p>
      </dgm:t>
    </dgm:pt>
    <dgm:pt modelId="{7AFF4857-AF84-4FCE-B218-C96A21B0070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1200" b="1" noProof="0" dirty="0" smtClean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+mj-lt"/>
            </a:rPr>
            <a:t>Additional sub contracting</a:t>
          </a:r>
          <a:endParaRPr lang="en-IE" sz="1200" b="1" noProof="0" dirty="0">
            <a:solidFill>
              <a:schemeClr val="accent6">
                <a:lumMod val="60000"/>
                <a:lumOff val="40000"/>
              </a:schemeClr>
            </a:solidFill>
            <a:effectLst/>
            <a:latin typeface="+mj-lt"/>
          </a:endParaRPr>
        </a:p>
      </dgm:t>
    </dgm:pt>
    <dgm:pt modelId="{4B8C21D6-2193-448A-BA74-7544AA47D5E8}" type="parTrans" cxnId="{FB16A1FA-17A5-4CE4-8E10-4B366695C4DB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C156779-8DEA-4A5D-8028-64506730DDC8}" type="sibTrans" cxnId="{FB16A1FA-17A5-4CE4-8E10-4B366695C4DB}">
      <dgm:prSet/>
      <dgm:spPr/>
      <dgm:t>
        <a:bodyPr/>
        <a:lstStyle/>
        <a:p>
          <a:endParaRPr lang="en-US"/>
        </a:p>
      </dgm:t>
    </dgm:pt>
    <dgm:pt modelId="{F9B3A7ED-903F-46B2-9955-E3AAA0F0195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IE" sz="1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Termination, addition or replacement of a beneficiary (or coordinator)</a:t>
          </a:r>
        </a:p>
      </dgm:t>
    </dgm:pt>
    <dgm:pt modelId="{52C392D9-80A4-49C8-8B4C-026CDFAF21F0}" type="parTrans" cxnId="{E2413D5E-1A53-48FE-A0C7-CBD3D6BA7BC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64DD3EB-7D61-47AA-9EB8-C9D4F03B215D}" type="sibTrans" cxnId="{E2413D5E-1A53-48FE-A0C7-CBD3D6BA7BC8}">
      <dgm:prSet/>
      <dgm:spPr/>
      <dgm:t>
        <a:bodyPr/>
        <a:lstStyle/>
        <a:p>
          <a:endParaRPr lang="en-US"/>
        </a:p>
      </dgm:t>
    </dgm:pt>
    <dgm:pt modelId="{FE299AF2-D521-45EA-9BC7-E7609B98525F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sz="1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Change of the bank account</a:t>
          </a:r>
        </a:p>
      </dgm:t>
    </dgm:pt>
    <dgm:pt modelId="{820B4662-5D27-4BB3-BF16-E255D4DF4EDB}" type="parTrans" cxnId="{7AE9EE6F-9F7B-4166-B0CF-008F2DD9CF5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6F3FD78-0509-48AE-A46C-7EE353FD59CA}" type="sibTrans" cxnId="{7AE9EE6F-9F7B-4166-B0CF-008F2DD9CF58}">
      <dgm:prSet/>
      <dgm:spPr/>
      <dgm:t>
        <a:bodyPr/>
        <a:lstStyle/>
        <a:p>
          <a:endParaRPr lang="en-US"/>
        </a:p>
      </dgm:t>
    </dgm:pt>
    <dgm:pt modelId="{5D322B8D-E590-4735-AD88-A1D45818AAB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1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Transfer of tasks between beneficiaries</a:t>
          </a:r>
        </a:p>
      </dgm:t>
    </dgm:pt>
    <dgm:pt modelId="{01515B0E-F779-447B-85A4-1A9772248907}" type="parTrans" cxnId="{33D4C2C8-F27E-4AB3-BA13-3EBF9FC131D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43C0EB1-DAEF-46D6-889D-9D8374D381A7}" type="sibTrans" cxnId="{33D4C2C8-F27E-4AB3-BA13-3EBF9FC131D8}">
      <dgm:prSet/>
      <dgm:spPr/>
      <dgm:t>
        <a:bodyPr/>
        <a:lstStyle/>
        <a:p>
          <a:endParaRPr lang="en-US"/>
        </a:p>
      </dgm:t>
    </dgm:pt>
    <dgm:pt modelId="{0EA8319B-3666-49A8-BCF7-F3A0B2B9C61A}">
      <dgm:prSet custT="1"/>
      <dgm:spPr/>
      <dgm:t>
        <a:bodyPr/>
        <a:lstStyle/>
        <a:p>
          <a:r>
            <a:rPr lang="en-IE" sz="1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Change in work packages and deliverables </a:t>
          </a:r>
          <a:r>
            <a:rPr lang="en-IE" sz="1200" b="0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(changes to Annex 1 of GA)</a:t>
          </a:r>
          <a:endParaRPr lang="en-IE" sz="1200" b="0" dirty="0" smtClean="0">
            <a:latin typeface="+mj-lt"/>
          </a:endParaRPr>
        </a:p>
      </dgm:t>
    </dgm:pt>
    <dgm:pt modelId="{B575DDC6-1643-4581-AD5D-E28C4E6485EC}" type="parTrans" cxnId="{74D256F8-186B-4154-90CE-41D889A00A09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DDE9BA8-24D7-4A66-B1BD-7FAB982FE06C}" type="sibTrans" cxnId="{74D256F8-186B-4154-90CE-41D889A00A09}">
      <dgm:prSet/>
      <dgm:spPr/>
      <dgm:t>
        <a:bodyPr/>
        <a:lstStyle/>
        <a:p>
          <a:endParaRPr lang="en-US"/>
        </a:p>
      </dgm:t>
    </dgm:pt>
    <dgm:pt modelId="{ED57105C-FB4A-4D0E-9CE0-6354A75E6CE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1200" b="1" noProof="0" dirty="0" smtClean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rPr>
            <a:t>Budget transfer of more than 20 % of the total costs (Art. 4.2 GA)</a:t>
          </a:r>
          <a:endParaRPr lang="en-IE" sz="1200" b="1" noProof="0" dirty="0">
            <a:solidFill>
              <a:schemeClr val="accent6">
                <a:lumMod val="60000"/>
                <a:lumOff val="40000"/>
              </a:schemeClr>
            </a:solidFill>
            <a:latin typeface="+mj-lt"/>
          </a:endParaRPr>
        </a:p>
      </dgm:t>
    </dgm:pt>
    <dgm:pt modelId="{7F6DC90B-4099-41F4-83CF-9A45C3FB34C4}" type="parTrans" cxnId="{A4A1EFEB-5DB4-412E-9A4C-18E4F081D02A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323D9A1-086F-45EA-8E84-D52085B00F75}" type="sibTrans" cxnId="{A4A1EFEB-5DB4-412E-9A4C-18E4F081D02A}">
      <dgm:prSet/>
      <dgm:spPr/>
      <dgm:t>
        <a:bodyPr/>
        <a:lstStyle/>
        <a:p>
          <a:endParaRPr lang="en-US"/>
        </a:p>
      </dgm:t>
    </dgm:pt>
    <dgm:pt modelId="{9CC2B808-0CE3-4FBB-BA78-25566361EFE1}">
      <dgm:prSet custScaleX="160795" custScaleY="153132" custRadScaleRad="140071" custRadScaleInc="-9298"/>
      <dgm:spPr/>
      <dgm:t>
        <a:bodyPr/>
        <a:lstStyle/>
        <a:p>
          <a:endParaRPr lang="en-US"/>
        </a:p>
      </dgm:t>
    </dgm:pt>
    <dgm:pt modelId="{22C101F9-5258-4BF7-9978-C516C647506E}" type="parTrans" cxnId="{40051FC5-DE33-4E86-ADE4-C7AE9EBFC22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E3B9456-596B-495E-9C91-7110B75F8971}" type="sibTrans" cxnId="{40051FC5-DE33-4E86-ADE4-C7AE9EBFC22F}">
      <dgm:prSet/>
      <dgm:spPr/>
      <dgm:t>
        <a:bodyPr/>
        <a:lstStyle/>
        <a:p>
          <a:endParaRPr lang="en-US"/>
        </a:p>
      </dgm:t>
    </dgm:pt>
    <dgm:pt modelId="{5712B811-C56F-43CE-B471-54EA74EE9EFA}" type="pres">
      <dgm:prSet presAssocID="{7A9B7FBD-14C5-4E8C-A7AF-7342CE6A28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02B289-0A65-43D6-A50C-7D9382D89782}" type="pres">
      <dgm:prSet presAssocID="{891FB317-BBA4-4193-8CCD-3419CC1B4AB0}" presName="centerShape" presStyleLbl="node0" presStyleIdx="0" presStyleCnt="1" custScaleX="162443" custScaleY="147628" custLinFactNeighborX="2168" custLinFactNeighborY="-310"/>
      <dgm:spPr/>
      <dgm:t>
        <a:bodyPr/>
        <a:lstStyle/>
        <a:p>
          <a:endParaRPr lang="en-US"/>
        </a:p>
      </dgm:t>
    </dgm:pt>
    <dgm:pt modelId="{A440BF96-690D-4D39-8653-B3B748D5AF76}" type="pres">
      <dgm:prSet presAssocID="{4B8C21D6-2193-448A-BA74-7544AA47D5E8}" presName="parTrans" presStyleLbl="sibTrans2D1" presStyleIdx="0" presStyleCnt="6"/>
      <dgm:spPr/>
      <dgm:t>
        <a:bodyPr/>
        <a:lstStyle/>
        <a:p>
          <a:endParaRPr lang="en-US"/>
        </a:p>
      </dgm:t>
    </dgm:pt>
    <dgm:pt modelId="{2A53A0F2-966C-45CF-AB83-D8BD4B301F97}" type="pres">
      <dgm:prSet presAssocID="{4B8C21D6-2193-448A-BA74-7544AA47D5E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0DC4551-9F37-4F78-86C7-3025C26C2953}" type="pres">
      <dgm:prSet presAssocID="{7AFF4857-AF84-4FCE-B218-C96A21B0070A}" presName="node" presStyleLbl="node1" presStyleIdx="0" presStyleCnt="6" custScaleX="155066" custScaleY="77547" custRadScaleRad="97841" custRadScaleInc="12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51859-D925-488A-B3CB-CAE4A5FAC657}" type="pres">
      <dgm:prSet presAssocID="{7F6DC90B-4099-41F4-83CF-9A45C3FB34C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31315FBF-715E-4F5F-BA2F-94058D220E63}" type="pres">
      <dgm:prSet presAssocID="{7F6DC90B-4099-41F4-83CF-9A45C3FB34C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099E38B-67D1-46F8-A7CC-FCE9968AB957}" type="pres">
      <dgm:prSet presAssocID="{ED57105C-FB4A-4D0E-9CE0-6354A75E6CEB}" presName="node" presStyleLbl="node1" presStyleIdx="1" presStyleCnt="6" custScaleX="160812" custScaleY="145740" custRadScaleRad="139471" custRadScaleInc="20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0A040-0D65-427E-AFCA-176D207E228F}" type="pres">
      <dgm:prSet presAssocID="{B575DDC6-1643-4581-AD5D-E28C4E6485E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63D7D33-74F3-4013-936E-1380F659418D}" type="pres">
      <dgm:prSet presAssocID="{B575DDC6-1643-4581-AD5D-E28C4E6485E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02465D1-CD41-48E5-BE86-9A2BCCB09BC8}" type="pres">
      <dgm:prSet presAssocID="{0EA8319B-3666-49A8-BCF7-F3A0B2B9C61A}" presName="node" presStyleLbl="node1" presStyleIdx="2" presStyleCnt="6" custScaleX="159441" custScaleY="133000" custRadScaleRad="153645" custRadScaleInc="-21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F681E-0025-40DA-ABC9-C310DE3D694C}" type="pres">
      <dgm:prSet presAssocID="{01515B0E-F779-447B-85A4-1A9772248907}" presName="parTrans" presStyleLbl="sibTrans2D1" presStyleIdx="3" presStyleCnt="6"/>
      <dgm:spPr/>
      <dgm:t>
        <a:bodyPr/>
        <a:lstStyle/>
        <a:p>
          <a:endParaRPr lang="en-US"/>
        </a:p>
      </dgm:t>
    </dgm:pt>
    <dgm:pt modelId="{BD1272F9-ADB2-4454-8F83-9C46F080C0DE}" type="pres">
      <dgm:prSet presAssocID="{01515B0E-F779-447B-85A4-1A9772248907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BB31E20E-37CB-4128-9D3E-5A18061ED0E6}" type="pres">
      <dgm:prSet presAssocID="{5D322B8D-E590-4735-AD88-A1D45818AAB7}" presName="node" presStyleLbl="node1" presStyleIdx="3" presStyleCnt="6" custScaleX="163016" custScaleY="83293" custRadScaleRad="107558" custRadScaleInc="-18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59D8C-5561-4FA0-8CD7-93A4EDF00202}" type="pres">
      <dgm:prSet presAssocID="{820B4662-5D27-4BB3-BF16-E255D4DF4EDB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AD3E9B8-3AFE-4C8A-B0CA-42B53A3BB2B7}" type="pres">
      <dgm:prSet presAssocID="{820B4662-5D27-4BB3-BF16-E255D4DF4ED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21B4B04F-734D-407E-97C8-9E7BF59433CD}" type="pres">
      <dgm:prSet presAssocID="{FE299AF2-D521-45EA-9BC7-E7609B98525F}" presName="node" presStyleLbl="node1" presStyleIdx="4" presStyleCnt="6" custScaleX="137266" custScaleY="127071" custRadScaleRad="135247" custRadScaleInc="30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B8B88-58B3-40B4-8F2D-41665A922028}" type="pres">
      <dgm:prSet presAssocID="{52C392D9-80A4-49C8-8B4C-026CDFAF21F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F5A2BC0B-0088-4D05-AF4C-B75102C05427}" type="pres">
      <dgm:prSet presAssocID="{52C392D9-80A4-49C8-8B4C-026CDFAF21F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8F58ED6-6AFA-42D9-B4A4-9E71C5C995A7}" type="pres">
      <dgm:prSet presAssocID="{F9B3A7ED-903F-46B2-9955-E3AAA0F01954}" presName="node" presStyleLbl="node1" presStyleIdx="5" presStyleCnt="6" custScaleX="160505" custScaleY="146114" custRadScaleRad="139403" custRadScaleInc="-6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D0EEC6-48F8-4630-8AFC-ABDD00DEE264}" type="presOf" srcId="{820B4662-5D27-4BB3-BF16-E255D4DF4EDB}" destId="{9A259D8C-5561-4FA0-8CD7-93A4EDF00202}" srcOrd="0" destOrd="0" presId="urn:microsoft.com/office/officeart/2005/8/layout/radial5"/>
    <dgm:cxn modelId="{F6D019F3-00AD-4978-8AD1-44BC9525EAFB}" type="presOf" srcId="{0EA8319B-3666-49A8-BCF7-F3A0B2B9C61A}" destId="{A02465D1-CD41-48E5-BE86-9A2BCCB09BC8}" srcOrd="0" destOrd="0" presId="urn:microsoft.com/office/officeart/2005/8/layout/radial5"/>
    <dgm:cxn modelId="{A5DE4BC8-F23F-4A06-858D-0C5023DB23A7}" type="presOf" srcId="{891FB317-BBA4-4193-8CCD-3419CC1B4AB0}" destId="{7002B289-0A65-43D6-A50C-7D9382D89782}" srcOrd="0" destOrd="0" presId="urn:microsoft.com/office/officeart/2005/8/layout/radial5"/>
    <dgm:cxn modelId="{3FB6EF58-A0C0-4AD0-ACF4-ECEDD08CDCD6}" srcId="{7A9B7FBD-14C5-4E8C-A7AF-7342CE6A2819}" destId="{891FB317-BBA4-4193-8CCD-3419CC1B4AB0}" srcOrd="0" destOrd="0" parTransId="{052B090B-7A15-4E37-ABDC-CCA748F9400C}" sibTransId="{EA27B1FB-10C9-474F-92A5-502136D9A330}"/>
    <dgm:cxn modelId="{DB651396-1F6C-4C25-A5D0-187395AD1921}" type="presOf" srcId="{5D322B8D-E590-4735-AD88-A1D45818AAB7}" destId="{BB31E20E-37CB-4128-9D3E-5A18061ED0E6}" srcOrd="0" destOrd="0" presId="urn:microsoft.com/office/officeart/2005/8/layout/radial5"/>
    <dgm:cxn modelId="{E2413D5E-1A53-48FE-A0C7-CBD3D6BA7BC8}" srcId="{891FB317-BBA4-4193-8CCD-3419CC1B4AB0}" destId="{F9B3A7ED-903F-46B2-9955-E3AAA0F01954}" srcOrd="5" destOrd="0" parTransId="{52C392D9-80A4-49C8-8B4C-026CDFAF21F0}" sibTransId="{A64DD3EB-7D61-47AA-9EB8-C9D4F03B215D}"/>
    <dgm:cxn modelId="{A519A033-56A4-4056-B83B-C10C0D58DD05}" type="presOf" srcId="{4B8C21D6-2193-448A-BA74-7544AA47D5E8}" destId="{2A53A0F2-966C-45CF-AB83-D8BD4B301F97}" srcOrd="1" destOrd="0" presId="urn:microsoft.com/office/officeart/2005/8/layout/radial5"/>
    <dgm:cxn modelId="{E1C2091A-3589-4F9C-AA9A-24FCE12BE6FE}" type="presOf" srcId="{7F6DC90B-4099-41F4-83CF-9A45C3FB34C4}" destId="{04351859-D925-488A-B3CB-CAE4A5FAC657}" srcOrd="0" destOrd="0" presId="urn:microsoft.com/office/officeart/2005/8/layout/radial5"/>
    <dgm:cxn modelId="{A5E94C7F-D430-403A-9871-280D1E1A5093}" type="presOf" srcId="{7A9B7FBD-14C5-4E8C-A7AF-7342CE6A2819}" destId="{5712B811-C56F-43CE-B471-54EA74EE9EFA}" srcOrd="0" destOrd="0" presId="urn:microsoft.com/office/officeart/2005/8/layout/radial5"/>
    <dgm:cxn modelId="{7AE9EE6F-9F7B-4166-B0CF-008F2DD9CF58}" srcId="{891FB317-BBA4-4193-8CCD-3419CC1B4AB0}" destId="{FE299AF2-D521-45EA-9BC7-E7609B98525F}" srcOrd="4" destOrd="0" parTransId="{820B4662-5D27-4BB3-BF16-E255D4DF4EDB}" sibTransId="{76F3FD78-0509-48AE-A46C-7EE353FD59CA}"/>
    <dgm:cxn modelId="{689649BA-BA3B-43F1-A773-B1C5E7AA14AF}" type="presOf" srcId="{01515B0E-F779-447B-85A4-1A9772248907}" destId="{BD1272F9-ADB2-4454-8F83-9C46F080C0DE}" srcOrd="1" destOrd="0" presId="urn:microsoft.com/office/officeart/2005/8/layout/radial5"/>
    <dgm:cxn modelId="{49EE216E-1F03-4506-B292-566E5CA104F8}" type="presOf" srcId="{B575DDC6-1643-4581-AD5D-E28C4E6485EC}" destId="{8080A040-0D65-427E-AFCA-176D207E228F}" srcOrd="0" destOrd="0" presId="urn:microsoft.com/office/officeart/2005/8/layout/radial5"/>
    <dgm:cxn modelId="{68BB4099-B67F-4747-A862-02BD1DED1BA4}" type="presOf" srcId="{52C392D9-80A4-49C8-8B4C-026CDFAF21F0}" destId="{13DB8B88-58B3-40B4-8F2D-41665A922028}" srcOrd="0" destOrd="0" presId="urn:microsoft.com/office/officeart/2005/8/layout/radial5"/>
    <dgm:cxn modelId="{6BACB784-9721-4F16-8A4B-09624D186797}" type="presOf" srcId="{B575DDC6-1643-4581-AD5D-E28C4E6485EC}" destId="{463D7D33-74F3-4013-936E-1380F659418D}" srcOrd="1" destOrd="0" presId="urn:microsoft.com/office/officeart/2005/8/layout/radial5"/>
    <dgm:cxn modelId="{FB16A1FA-17A5-4CE4-8E10-4B366695C4DB}" srcId="{891FB317-BBA4-4193-8CCD-3419CC1B4AB0}" destId="{7AFF4857-AF84-4FCE-B218-C96A21B0070A}" srcOrd="0" destOrd="0" parTransId="{4B8C21D6-2193-448A-BA74-7544AA47D5E8}" sibTransId="{2C156779-8DEA-4A5D-8028-64506730DDC8}"/>
    <dgm:cxn modelId="{40051FC5-DE33-4E86-ADE4-C7AE9EBFC22F}" srcId="{7A9B7FBD-14C5-4E8C-A7AF-7342CE6A2819}" destId="{9CC2B808-0CE3-4FBB-BA78-25566361EFE1}" srcOrd="1" destOrd="0" parTransId="{22C101F9-5258-4BF7-9978-C516C647506E}" sibTransId="{5E3B9456-596B-495E-9C91-7110B75F8971}"/>
    <dgm:cxn modelId="{74D256F8-186B-4154-90CE-41D889A00A09}" srcId="{891FB317-BBA4-4193-8CCD-3419CC1B4AB0}" destId="{0EA8319B-3666-49A8-BCF7-F3A0B2B9C61A}" srcOrd="2" destOrd="0" parTransId="{B575DDC6-1643-4581-AD5D-E28C4E6485EC}" sibTransId="{1DDE9BA8-24D7-4A66-B1BD-7FAB982FE06C}"/>
    <dgm:cxn modelId="{BA9131B2-FE14-4BA1-A9C1-C8A5D8B83A99}" type="presOf" srcId="{820B4662-5D27-4BB3-BF16-E255D4DF4EDB}" destId="{CAD3E9B8-3AFE-4C8A-B0CA-42B53A3BB2B7}" srcOrd="1" destOrd="0" presId="urn:microsoft.com/office/officeart/2005/8/layout/radial5"/>
    <dgm:cxn modelId="{DAC8EE78-0EAB-42B6-AE08-47C523B48EEB}" type="presOf" srcId="{7F6DC90B-4099-41F4-83CF-9A45C3FB34C4}" destId="{31315FBF-715E-4F5F-BA2F-94058D220E63}" srcOrd="1" destOrd="0" presId="urn:microsoft.com/office/officeart/2005/8/layout/radial5"/>
    <dgm:cxn modelId="{C1946571-88B9-4406-BC50-231A86F3DC98}" type="presOf" srcId="{01515B0E-F779-447B-85A4-1A9772248907}" destId="{5CCF681E-0025-40DA-ABC9-C310DE3D694C}" srcOrd="0" destOrd="0" presId="urn:microsoft.com/office/officeart/2005/8/layout/radial5"/>
    <dgm:cxn modelId="{A4A1EFEB-5DB4-412E-9A4C-18E4F081D02A}" srcId="{891FB317-BBA4-4193-8CCD-3419CC1B4AB0}" destId="{ED57105C-FB4A-4D0E-9CE0-6354A75E6CEB}" srcOrd="1" destOrd="0" parTransId="{7F6DC90B-4099-41F4-83CF-9A45C3FB34C4}" sibTransId="{4323D9A1-086F-45EA-8E84-D52085B00F75}"/>
    <dgm:cxn modelId="{B3A33945-2E81-4E4B-BCE1-E5B65E67B6B5}" type="presOf" srcId="{FE299AF2-D521-45EA-9BC7-E7609B98525F}" destId="{21B4B04F-734D-407E-97C8-9E7BF59433CD}" srcOrd="0" destOrd="0" presId="urn:microsoft.com/office/officeart/2005/8/layout/radial5"/>
    <dgm:cxn modelId="{9BD23FDA-1D0A-42FE-A238-3BFB4DB682C0}" type="presOf" srcId="{7AFF4857-AF84-4FCE-B218-C96A21B0070A}" destId="{E0DC4551-9F37-4F78-86C7-3025C26C2953}" srcOrd="0" destOrd="0" presId="urn:microsoft.com/office/officeart/2005/8/layout/radial5"/>
    <dgm:cxn modelId="{33D4C2C8-F27E-4AB3-BA13-3EBF9FC131D8}" srcId="{891FB317-BBA4-4193-8CCD-3419CC1B4AB0}" destId="{5D322B8D-E590-4735-AD88-A1D45818AAB7}" srcOrd="3" destOrd="0" parTransId="{01515B0E-F779-447B-85A4-1A9772248907}" sibTransId="{743C0EB1-DAEF-46D6-889D-9D8374D381A7}"/>
    <dgm:cxn modelId="{50B3EE8A-9074-4F5D-86C3-37726307E9E2}" type="presOf" srcId="{F9B3A7ED-903F-46B2-9955-E3AAA0F01954}" destId="{68F58ED6-6AFA-42D9-B4A4-9E71C5C995A7}" srcOrd="0" destOrd="0" presId="urn:microsoft.com/office/officeart/2005/8/layout/radial5"/>
    <dgm:cxn modelId="{1A0516B9-F1C9-4139-977A-3607F1A8D35D}" type="presOf" srcId="{ED57105C-FB4A-4D0E-9CE0-6354A75E6CEB}" destId="{2099E38B-67D1-46F8-A7CC-FCE9968AB957}" srcOrd="0" destOrd="0" presId="urn:microsoft.com/office/officeart/2005/8/layout/radial5"/>
    <dgm:cxn modelId="{C539160E-4CEF-46DD-96E4-04F7DF06748A}" type="presOf" srcId="{4B8C21D6-2193-448A-BA74-7544AA47D5E8}" destId="{A440BF96-690D-4D39-8653-B3B748D5AF76}" srcOrd="0" destOrd="0" presId="urn:microsoft.com/office/officeart/2005/8/layout/radial5"/>
    <dgm:cxn modelId="{CB3A013C-4FAF-4AAD-8244-605EA6ECBAC3}" type="presOf" srcId="{52C392D9-80A4-49C8-8B4C-026CDFAF21F0}" destId="{F5A2BC0B-0088-4D05-AF4C-B75102C05427}" srcOrd="1" destOrd="0" presId="urn:microsoft.com/office/officeart/2005/8/layout/radial5"/>
    <dgm:cxn modelId="{BE86DAED-AC75-437D-9187-C7DBA9854528}" type="presParOf" srcId="{5712B811-C56F-43CE-B471-54EA74EE9EFA}" destId="{7002B289-0A65-43D6-A50C-7D9382D89782}" srcOrd="0" destOrd="0" presId="urn:microsoft.com/office/officeart/2005/8/layout/radial5"/>
    <dgm:cxn modelId="{764B1A64-28DB-406C-8B44-7FDC9590E20E}" type="presParOf" srcId="{5712B811-C56F-43CE-B471-54EA74EE9EFA}" destId="{A440BF96-690D-4D39-8653-B3B748D5AF76}" srcOrd="1" destOrd="0" presId="urn:microsoft.com/office/officeart/2005/8/layout/radial5"/>
    <dgm:cxn modelId="{32D94577-09EC-4E30-AFAC-196AE83F14EE}" type="presParOf" srcId="{A440BF96-690D-4D39-8653-B3B748D5AF76}" destId="{2A53A0F2-966C-45CF-AB83-D8BD4B301F97}" srcOrd="0" destOrd="0" presId="urn:microsoft.com/office/officeart/2005/8/layout/radial5"/>
    <dgm:cxn modelId="{6DAA03BC-EE8B-4759-9690-39A4418439E1}" type="presParOf" srcId="{5712B811-C56F-43CE-B471-54EA74EE9EFA}" destId="{E0DC4551-9F37-4F78-86C7-3025C26C2953}" srcOrd="2" destOrd="0" presId="urn:microsoft.com/office/officeart/2005/8/layout/radial5"/>
    <dgm:cxn modelId="{5D7EE724-0109-4C82-93BC-5716C588AE0A}" type="presParOf" srcId="{5712B811-C56F-43CE-B471-54EA74EE9EFA}" destId="{04351859-D925-488A-B3CB-CAE4A5FAC657}" srcOrd="3" destOrd="0" presId="urn:microsoft.com/office/officeart/2005/8/layout/radial5"/>
    <dgm:cxn modelId="{8EE1393D-C77A-4D0D-AC14-B1B754901623}" type="presParOf" srcId="{04351859-D925-488A-B3CB-CAE4A5FAC657}" destId="{31315FBF-715E-4F5F-BA2F-94058D220E63}" srcOrd="0" destOrd="0" presId="urn:microsoft.com/office/officeart/2005/8/layout/radial5"/>
    <dgm:cxn modelId="{5EDC8FA6-89E6-4581-BA58-503EDE7D756E}" type="presParOf" srcId="{5712B811-C56F-43CE-B471-54EA74EE9EFA}" destId="{2099E38B-67D1-46F8-A7CC-FCE9968AB957}" srcOrd="4" destOrd="0" presId="urn:microsoft.com/office/officeart/2005/8/layout/radial5"/>
    <dgm:cxn modelId="{6A88CE79-9360-4DAC-991F-C0DDA200E4AF}" type="presParOf" srcId="{5712B811-C56F-43CE-B471-54EA74EE9EFA}" destId="{8080A040-0D65-427E-AFCA-176D207E228F}" srcOrd="5" destOrd="0" presId="urn:microsoft.com/office/officeart/2005/8/layout/radial5"/>
    <dgm:cxn modelId="{CC770A1C-BA2D-44D1-B866-B8CD41F93482}" type="presParOf" srcId="{8080A040-0D65-427E-AFCA-176D207E228F}" destId="{463D7D33-74F3-4013-936E-1380F659418D}" srcOrd="0" destOrd="0" presId="urn:microsoft.com/office/officeart/2005/8/layout/radial5"/>
    <dgm:cxn modelId="{897A79C9-8293-4A39-964F-201E6C9A9767}" type="presParOf" srcId="{5712B811-C56F-43CE-B471-54EA74EE9EFA}" destId="{A02465D1-CD41-48E5-BE86-9A2BCCB09BC8}" srcOrd="6" destOrd="0" presId="urn:microsoft.com/office/officeart/2005/8/layout/radial5"/>
    <dgm:cxn modelId="{3873B8D8-B7F0-4A8F-A233-AF9D25324AB7}" type="presParOf" srcId="{5712B811-C56F-43CE-B471-54EA74EE9EFA}" destId="{5CCF681E-0025-40DA-ABC9-C310DE3D694C}" srcOrd="7" destOrd="0" presId="urn:microsoft.com/office/officeart/2005/8/layout/radial5"/>
    <dgm:cxn modelId="{2F1B1BDC-E4CB-4636-8C69-5752798AF2DF}" type="presParOf" srcId="{5CCF681E-0025-40DA-ABC9-C310DE3D694C}" destId="{BD1272F9-ADB2-4454-8F83-9C46F080C0DE}" srcOrd="0" destOrd="0" presId="urn:microsoft.com/office/officeart/2005/8/layout/radial5"/>
    <dgm:cxn modelId="{44986219-9D7F-4601-8639-C44ECDBB4A56}" type="presParOf" srcId="{5712B811-C56F-43CE-B471-54EA74EE9EFA}" destId="{BB31E20E-37CB-4128-9D3E-5A18061ED0E6}" srcOrd="8" destOrd="0" presId="urn:microsoft.com/office/officeart/2005/8/layout/radial5"/>
    <dgm:cxn modelId="{7BBA8C8E-C13D-405F-952B-54EF59F11D96}" type="presParOf" srcId="{5712B811-C56F-43CE-B471-54EA74EE9EFA}" destId="{9A259D8C-5561-4FA0-8CD7-93A4EDF00202}" srcOrd="9" destOrd="0" presId="urn:microsoft.com/office/officeart/2005/8/layout/radial5"/>
    <dgm:cxn modelId="{0D97FDAC-B98A-42ED-BB0E-1D7E3FF3602E}" type="presParOf" srcId="{9A259D8C-5561-4FA0-8CD7-93A4EDF00202}" destId="{CAD3E9B8-3AFE-4C8A-B0CA-42B53A3BB2B7}" srcOrd="0" destOrd="0" presId="urn:microsoft.com/office/officeart/2005/8/layout/radial5"/>
    <dgm:cxn modelId="{88D3A2C2-A209-48F0-870E-5901739FFB4A}" type="presParOf" srcId="{5712B811-C56F-43CE-B471-54EA74EE9EFA}" destId="{21B4B04F-734D-407E-97C8-9E7BF59433CD}" srcOrd="10" destOrd="0" presId="urn:microsoft.com/office/officeart/2005/8/layout/radial5"/>
    <dgm:cxn modelId="{84F455E0-3870-4FF8-A3D6-3E9BA053869D}" type="presParOf" srcId="{5712B811-C56F-43CE-B471-54EA74EE9EFA}" destId="{13DB8B88-58B3-40B4-8F2D-41665A922028}" srcOrd="11" destOrd="0" presId="urn:microsoft.com/office/officeart/2005/8/layout/radial5"/>
    <dgm:cxn modelId="{3848CD56-69FE-478A-B9BD-5B55AB9714C8}" type="presParOf" srcId="{13DB8B88-58B3-40B4-8F2D-41665A922028}" destId="{F5A2BC0B-0088-4D05-AF4C-B75102C05427}" srcOrd="0" destOrd="0" presId="urn:microsoft.com/office/officeart/2005/8/layout/radial5"/>
    <dgm:cxn modelId="{FAA90B84-7919-4A3E-B78C-15C890147C8A}" type="presParOf" srcId="{5712B811-C56F-43CE-B471-54EA74EE9EFA}" destId="{68F58ED6-6AFA-42D9-B4A4-9E71C5C995A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E4C75-0FA0-46A8-A6E0-42202662C41A}">
      <dsp:nvSpPr>
        <dsp:cNvPr id="0" name=""/>
        <dsp:cNvSpPr/>
      </dsp:nvSpPr>
      <dsp:spPr>
        <a:xfrm>
          <a:off x="1931787" y="1600"/>
          <a:ext cx="4329250" cy="1679970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 amendment can be </a:t>
          </a:r>
          <a:r>
            <a:rPr lang="en-GB" sz="18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requested by the coordinator </a:t>
          </a:r>
          <a:r>
            <a:rPr lang="en-GB" sz="1800" b="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 the Consortium (on behalf of the other beneficiaries) </a:t>
          </a:r>
          <a:r>
            <a:rPr lang="en-GB" sz="18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 initiated by the Commission (ex. to correct an error made in the GA)</a:t>
          </a:r>
          <a:endParaRPr lang="en-GB" sz="1800" b="1" kern="1200" noProof="0" dirty="0">
            <a:solidFill>
              <a:schemeClr val="accent2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1787" y="211596"/>
        <a:ext cx="3699261" cy="1259978"/>
      </dsp:txXfrm>
    </dsp:sp>
    <dsp:sp modelId="{C9CFEBEE-A1BB-4B9E-8510-D91907C778D6}">
      <dsp:nvSpPr>
        <dsp:cNvPr id="0" name=""/>
        <dsp:cNvSpPr/>
      </dsp:nvSpPr>
      <dsp:spPr>
        <a:xfrm>
          <a:off x="3698" y="375476"/>
          <a:ext cx="1924391" cy="9293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smtClean="0"/>
            <a:t>Who</a:t>
          </a:r>
          <a:endParaRPr lang="en-GB" sz="3200" kern="1200" dirty="0"/>
        </a:p>
      </dsp:txBody>
      <dsp:txXfrm>
        <a:off x="49065" y="420843"/>
        <a:ext cx="1833657" cy="838623"/>
      </dsp:txXfrm>
    </dsp:sp>
    <dsp:sp modelId="{4DC94CBC-EF5F-48FE-B964-5E37FA5C29ED}">
      <dsp:nvSpPr>
        <dsp:cNvPr id="0" name=""/>
        <dsp:cNvSpPr/>
      </dsp:nvSpPr>
      <dsp:spPr>
        <a:xfrm>
          <a:off x="1935393" y="1744479"/>
          <a:ext cx="4325644" cy="1098332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Before</a:t>
          </a:r>
          <a:r>
            <a:rPr lang="en-GB" sz="18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the end of the project</a:t>
          </a:r>
          <a:endParaRPr lang="en-GB" sz="18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5393" y="1881771"/>
        <a:ext cx="3913770" cy="823749"/>
      </dsp:txXfrm>
    </dsp:sp>
    <dsp:sp modelId="{C1A9777B-4EA9-4B14-959E-28F78BCAA9FD}">
      <dsp:nvSpPr>
        <dsp:cNvPr id="0" name=""/>
        <dsp:cNvSpPr/>
      </dsp:nvSpPr>
      <dsp:spPr>
        <a:xfrm>
          <a:off x="0" y="1849115"/>
          <a:ext cx="1930036" cy="929357"/>
        </a:xfrm>
        <a:prstGeom prst="roundRect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smtClean="0"/>
            <a:t>When</a:t>
          </a:r>
          <a:endParaRPr lang="en-GB" sz="3200" kern="1200" dirty="0"/>
        </a:p>
      </dsp:txBody>
      <dsp:txXfrm>
        <a:off x="45367" y="1894482"/>
        <a:ext cx="1839302" cy="838623"/>
      </dsp:txXfrm>
    </dsp:sp>
    <dsp:sp modelId="{C7A098CC-4004-44B2-B7C0-C62DEA31B0A5}">
      <dsp:nvSpPr>
        <dsp:cNvPr id="0" name=""/>
        <dsp:cNvSpPr/>
      </dsp:nvSpPr>
      <dsp:spPr>
        <a:xfrm>
          <a:off x="1928570" y="2926566"/>
          <a:ext cx="4332461" cy="1072227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In the electronic exchange system (Participant Portal)</a:t>
          </a:r>
          <a:endParaRPr lang="en-GB" sz="1800" kern="1200" noProof="0" dirty="0">
            <a:solidFill>
              <a:schemeClr val="accent2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Sign, submit, countersign electronically</a:t>
          </a:r>
          <a:endParaRPr lang="en-GB" sz="1800" kern="1200" noProof="0" dirty="0">
            <a:solidFill>
              <a:schemeClr val="accent2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8570" y="3060594"/>
        <a:ext cx="3930376" cy="804171"/>
      </dsp:txXfrm>
    </dsp:sp>
    <dsp:sp modelId="{1BFC17A6-1CDD-46D8-89C4-B5281AE7D149}">
      <dsp:nvSpPr>
        <dsp:cNvPr id="0" name=""/>
        <dsp:cNvSpPr/>
      </dsp:nvSpPr>
      <dsp:spPr>
        <a:xfrm>
          <a:off x="0" y="2986635"/>
          <a:ext cx="1928167" cy="929357"/>
        </a:xfrm>
        <a:prstGeom prst="roundRect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smtClean="0"/>
            <a:t>How</a:t>
          </a:r>
          <a:endParaRPr lang="en-GB" sz="3200" kern="1200" dirty="0"/>
        </a:p>
      </dsp:txBody>
      <dsp:txXfrm>
        <a:off x="45367" y="3032002"/>
        <a:ext cx="1837433" cy="838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2B289-0A65-43D6-A50C-7D9382D89782}">
      <dsp:nvSpPr>
        <dsp:cNvPr id="0" name=""/>
        <dsp:cNvSpPr/>
      </dsp:nvSpPr>
      <dsp:spPr>
        <a:xfrm>
          <a:off x="3209300" y="1661500"/>
          <a:ext cx="2089177" cy="189864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NECESSARY WHEN</a:t>
          </a:r>
          <a:endParaRPr lang="en-US" sz="160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5253" y="1939550"/>
        <a:ext cx="1477271" cy="1342542"/>
      </dsp:txXfrm>
    </dsp:sp>
    <dsp:sp modelId="{A440BF96-690D-4D39-8653-B3B748D5AF76}">
      <dsp:nvSpPr>
        <dsp:cNvPr id="0" name=""/>
        <dsp:cNvSpPr/>
      </dsp:nvSpPr>
      <dsp:spPr>
        <a:xfrm rot="16277994">
          <a:off x="4173663" y="1231340"/>
          <a:ext cx="212339" cy="472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204791" y="1357623"/>
        <a:ext cx="148637" cy="283321"/>
      </dsp:txXfrm>
    </dsp:sp>
    <dsp:sp modelId="{E0DC4551-9F37-4F78-86C7-3025C26C2953}">
      <dsp:nvSpPr>
        <dsp:cNvPr id="0" name=""/>
        <dsp:cNvSpPr/>
      </dsp:nvSpPr>
      <dsp:spPr>
        <a:xfrm>
          <a:off x="3219933" y="184204"/>
          <a:ext cx="2153599" cy="1076994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noProof="0" dirty="0" smtClean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+mj-lt"/>
            </a:rPr>
            <a:t>Additional sub contracting</a:t>
          </a:r>
          <a:endParaRPr lang="en-IE" sz="1200" b="1" kern="1200" noProof="0" dirty="0">
            <a:solidFill>
              <a:schemeClr val="accent6">
                <a:lumMod val="60000"/>
                <a:lumOff val="40000"/>
              </a:schemeClr>
            </a:solidFill>
            <a:effectLst/>
            <a:latin typeface="+mj-lt"/>
          </a:endParaRPr>
        </a:p>
      </dsp:txBody>
      <dsp:txXfrm>
        <a:off x="3535320" y="341926"/>
        <a:ext cx="1522825" cy="761550"/>
      </dsp:txXfrm>
    </dsp:sp>
    <dsp:sp modelId="{04351859-D925-488A-B3CB-CAE4A5FAC657}">
      <dsp:nvSpPr>
        <dsp:cNvPr id="0" name=""/>
        <dsp:cNvSpPr/>
      </dsp:nvSpPr>
      <dsp:spPr>
        <a:xfrm rot="20145385">
          <a:off x="5280158" y="1851759"/>
          <a:ext cx="270017" cy="472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283730" y="1962830"/>
        <a:ext cx="189012" cy="283321"/>
      </dsp:txXfrm>
    </dsp:sp>
    <dsp:sp modelId="{2099E38B-67D1-46F8-A7CC-FCE9968AB957}">
      <dsp:nvSpPr>
        <dsp:cNvPr id="0" name=""/>
        <dsp:cNvSpPr/>
      </dsp:nvSpPr>
      <dsp:spPr>
        <a:xfrm>
          <a:off x="5537745" y="517733"/>
          <a:ext cx="2233401" cy="2024077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noProof="0" dirty="0" smtClean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rPr>
            <a:t>Budget transfer of more than 20 % of the total costs (Art. 4.2 GA)</a:t>
          </a:r>
          <a:endParaRPr lang="en-IE" sz="1200" b="1" kern="1200" noProof="0" dirty="0">
            <a:solidFill>
              <a:schemeClr val="accent6">
                <a:lumMod val="60000"/>
                <a:lumOff val="40000"/>
              </a:schemeClr>
            </a:solidFill>
            <a:latin typeface="+mj-lt"/>
          </a:endParaRPr>
        </a:p>
      </dsp:txBody>
      <dsp:txXfrm>
        <a:off x="5864819" y="814152"/>
        <a:ext cx="1579253" cy="1431239"/>
      </dsp:txXfrm>
    </dsp:sp>
    <dsp:sp modelId="{8080A040-0D65-427E-AFCA-176D207E228F}">
      <dsp:nvSpPr>
        <dsp:cNvPr id="0" name=""/>
        <dsp:cNvSpPr/>
      </dsp:nvSpPr>
      <dsp:spPr>
        <a:xfrm rot="1466272">
          <a:off x="5333712" y="2964669"/>
          <a:ext cx="436858" cy="472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339583" y="3031999"/>
        <a:ext cx="305801" cy="283321"/>
      </dsp:txXfrm>
    </dsp:sp>
    <dsp:sp modelId="{A02465D1-CD41-48E5-BE86-9A2BCCB09BC8}">
      <dsp:nvSpPr>
        <dsp:cNvPr id="0" name=""/>
        <dsp:cNvSpPr/>
      </dsp:nvSpPr>
      <dsp:spPr>
        <a:xfrm>
          <a:off x="5803699" y="2894633"/>
          <a:ext cx="2214360" cy="1847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Change in work packages and deliverables </a:t>
          </a:r>
          <a:r>
            <a:rPr lang="en-IE" sz="1200" b="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(changes to Annex 1 of GA)</a:t>
          </a:r>
          <a:endParaRPr lang="en-IE" sz="1200" b="0" kern="1200" dirty="0" smtClean="0">
            <a:latin typeface="+mj-lt"/>
          </a:endParaRPr>
        </a:p>
      </dsp:txBody>
      <dsp:txXfrm>
        <a:off x="6127985" y="3165140"/>
        <a:ext cx="1565788" cy="1306126"/>
      </dsp:txXfrm>
    </dsp:sp>
    <dsp:sp modelId="{5CCF681E-0025-40DA-ABC9-C310DE3D694C}">
      <dsp:nvSpPr>
        <dsp:cNvPr id="0" name=""/>
        <dsp:cNvSpPr/>
      </dsp:nvSpPr>
      <dsp:spPr>
        <a:xfrm rot="5198824">
          <a:off x="4174490" y="3598789"/>
          <a:ext cx="302224" cy="472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217172" y="3647973"/>
        <a:ext cx="211557" cy="283321"/>
      </dsp:txXfrm>
    </dsp:sp>
    <dsp:sp modelId="{BB31E20E-37CB-4128-9D3E-5A18061ED0E6}">
      <dsp:nvSpPr>
        <dsp:cNvPr id="0" name=""/>
        <dsp:cNvSpPr/>
      </dsp:nvSpPr>
      <dsp:spPr>
        <a:xfrm>
          <a:off x="3244643" y="4127798"/>
          <a:ext cx="2264011" cy="115679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Transfer of tasks between beneficiaries</a:t>
          </a:r>
        </a:p>
      </dsp:txBody>
      <dsp:txXfrm>
        <a:off x="3576200" y="4297207"/>
        <a:ext cx="1600897" cy="817978"/>
      </dsp:txXfrm>
    </dsp:sp>
    <dsp:sp modelId="{9A259D8C-5561-4FA0-8CD7-93A4EDF00202}">
      <dsp:nvSpPr>
        <dsp:cNvPr id="0" name=""/>
        <dsp:cNvSpPr/>
      </dsp:nvSpPr>
      <dsp:spPr>
        <a:xfrm rot="9572313">
          <a:off x="2754669" y="2860862"/>
          <a:ext cx="392602" cy="472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868734" y="2934715"/>
        <a:ext cx="274821" cy="283321"/>
      </dsp:txXfrm>
    </dsp:sp>
    <dsp:sp modelId="{21B4B04F-734D-407E-97C8-9E7BF59433CD}">
      <dsp:nvSpPr>
        <dsp:cNvPr id="0" name=""/>
        <dsp:cNvSpPr/>
      </dsp:nvSpPr>
      <dsp:spPr>
        <a:xfrm>
          <a:off x="756269" y="2677793"/>
          <a:ext cx="1906388" cy="1764797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Change of the bank account</a:t>
          </a:r>
        </a:p>
      </dsp:txBody>
      <dsp:txXfrm>
        <a:off x="1035453" y="2936242"/>
        <a:ext cx="1348020" cy="1247899"/>
      </dsp:txXfrm>
    </dsp:sp>
    <dsp:sp modelId="{13DB8B88-58B3-40B4-8F2D-41665A922028}">
      <dsp:nvSpPr>
        <dsp:cNvPr id="0" name=""/>
        <dsp:cNvSpPr/>
      </dsp:nvSpPr>
      <dsp:spPr>
        <a:xfrm rot="12422967">
          <a:off x="2877191" y="1762236"/>
          <a:ext cx="354380" cy="472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977690" y="1880850"/>
        <a:ext cx="248066" cy="283321"/>
      </dsp:txXfrm>
    </dsp:sp>
    <dsp:sp modelId="{68F58ED6-6AFA-42D9-B4A4-9E71C5C995A7}">
      <dsp:nvSpPr>
        <dsp:cNvPr id="0" name=""/>
        <dsp:cNvSpPr/>
      </dsp:nvSpPr>
      <dsp:spPr>
        <a:xfrm>
          <a:off x="661035" y="330740"/>
          <a:ext cx="2229137" cy="202927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Termination, addition or replacement of a beneficiary (or coordinator)</a:t>
          </a:r>
        </a:p>
      </dsp:txBody>
      <dsp:txXfrm>
        <a:off x="987485" y="627920"/>
        <a:ext cx="1576237" cy="1434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5"/>
            <a:ext cx="5375268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grants_manual/amga/h2020-amga_en.pdf#page=2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c.europa.eu/research/participants/docs/h2020-funding-guide/grants/grant-management/amendments_en.htm#AmendmentCommission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grants_manual/amga/h2020-amga_en.pdf#page=307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39.1 Conditions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Agreement may be amended, unless the amendment entails changes to the Agreement which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would call into question the decision awarding the grant or breach the principle of equal treatment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 applicants.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Amendments may be requested by any of the parties.</a:t>
            </a:r>
            <a:endParaRPr lang="en-GB" sz="1200" b="1" i="0" dirty="0" smtClean="0"/>
          </a:p>
          <a:p>
            <a:pPr indent="0">
              <a:buNone/>
            </a:pPr>
            <a:endParaRPr lang="en-GB" sz="1200" b="1" i="0" dirty="0" smtClean="0"/>
          </a:p>
          <a:p>
            <a:pPr indent="0">
              <a:buNone/>
            </a:pPr>
            <a:r>
              <a:rPr lang="en-GB" sz="1200" b="1" i="0" dirty="0" smtClean="0"/>
              <a:t>Article 39.2</a:t>
            </a:r>
            <a:r>
              <a:rPr lang="en-GB" sz="1200" i="0" dirty="0" smtClean="0"/>
              <a:t> The party requesting an amendment must submit a request for amendment </a:t>
            </a:r>
            <a:r>
              <a:rPr lang="en-GB" sz="1200" b="1" i="0" dirty="0" smtClean="0"/>
              <a:t>signed in the electronic exchange system</a:t>
            </a:r>
            <a:r>
              <a:rPr lang="en-GB" sz="1200" i="0" dirty="0" smtClean="0"/>
              <a:t> (see Article 36).</a:t>
            </a:r>
          </a:p>
          <a:p>
            <a:pPr indent="0">
              <a:buNone/>
            </a:pPr>
            <a:r>
              <a:rPr lang="en-GB" sz="1200" i="0" dirty="0" smtClean="0"/>
              <a:t>The coordinator submits and receives requests for amendment on behalf of the beneficiaries (see</a:t>
            </a:r>
          </a:p>
          <a:p>
            <a:pPr indent="0">
              <a:buNone/>
            </a:pPr>
            <a:r>
              <a:rPr lang="en-GB" sz="1200" i="0" dirty="0" smtClean="0"/>
              <a:t>Annex 3).</a:t>
            </a:r>
          </a:p>
          <a:p>
            <a:pPr indent="0">
              <a:buNone/>
            </a:pPr>
            <a:r>
              <a:rPr lang="en-GB" sz="1200" i="0" dirty="0" smtClean="0"/>
              <a:t>If a change of coordinator is requested without its agreement, the submission must be done by another</a:t>
            </a:r>
          </a:p>
          <a:p>
            <a:pPr indent="0">
              <a:buNone/>
            </a:pPr>
            <a:r>
              <a:rPr lang="en-GB" sz="1200" i="0" dirty="0" smtClean="0"/>
              <a:t>beneficiary (acting on behalf of the other beneficiaries).</a:t>
            </a:r>
            <a:endParaRPr lang="en-US" sz="1200" i="0" dirty="0" smtClean="0"/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request for amendment must include: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the reasons why;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the appropriate supporting documents, and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for a change of coordinator without its agreement: the opinion of the coordinator (or proof that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this opinion has been requested in writing).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Commission may request additional information.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If the party receiving the request agrees, it must sign the amendment in the electronic exchange system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within 45 days of receiving notification (or any additional information the Commission has requested).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If it does not agree, it must formally notify its disagreement within the same deadline. The deadline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may be extended, if necessary for the assessment of the request. If no notification is received within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deadline, the request is considered to have been rejected.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 amendment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enters into force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 the day of the signature of the receiving party.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 amendment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takes effect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 the date agreed by the parties or, in the absence of such an agreement,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 the date on which the amendment enters into force.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42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u="sng" dirty="0" smtClean="0"/>
              <a:t>WHEN</a:t>
            </a:r>
          </a:p>
          <a:p>
            <a:r>
              <a:rPr lang="en-GB" b="1" dirty="0" smtClean="0"/>
              <a:t>Before the end of the project</a:t>
            </a:r>
            <a:r>
              <a:rPr lang="en-GB" dirty="0" smtClean="0"/>
              <a:t> (i.e. the date given in </a:t>
            </a:r>
            <a:r>
              <a:rPr lang="en-GB" dirty="0" smtClean="0">
                <a:hlinkClick r:id="rId3"/>
              </a:rPr>
              <a:t>Article 3</a:t>
            </a:r>
            <a:r>
              <a:rPr lang="en-GB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WHO</a:t>
            </a:r>
            <a:endParaRPr lang="en-GB" u="sng" dirty="0" smtClean="0"/>
          </a:p>
          <a:p>
            <a:r>
              <a:rPr lang="en-GB" dirty="0" smtClean="0"/>
              <a:t>The </a:t>
            </a:r>
            <a:r>
              <a:rPr lang="en-GB" b="1" dirty="0" smtClean="0"/>
              <a:t>consortium</a:t>
            </a:r>
            <a:r>
              <a:rPr lang="en-GB" dirty="0" smtClean="0"/>
              <a:t> is free to propose amendments.</a:t>
            </a:r>
          </a:p>
          <a:p>
            <a:r>
              <a:rPr lang="en-GB" dirty="0" smtClean="0"/>
              <a:t>If you are the </a:t>
            </a:r>
            <a:r>
              <a:rPr lang="en-GB" b="1" dirty="0" smtClean="0"/>
              <a:t>coordinator</a:t>
            </a:r>
            <a:r>
              <a:rPr lang="en-GB" dirty="0" smtClean="0"/>
              <a:t>:</a:t>
            </a:r>
          </a:p>
          <a:p>
            <a:r>
              <a:rPr lang="en-GB" dirty="0" smtClean="0"/>
              <a:t>Check that the consortium has reached agreement through an internal decision-making process, as set out in the consortium agreement </a:t>
            </a:r>
            <a:r>
              <a:rPr lang="en-GB" i="1" dirty="0" smtClean="0"/>
              <a:t>(e.g. unanimously or by simple or qualified majority)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Sign &amp; submit the amendment(s) on its behalf</a:t>
            </a:r>
            <a:r>
              <a:rPr lang="en-GB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Exception </a:t>
            </a:r>
            <a:r>
              <a:rPr lang="en-US" sz="1200" b="0" i="0" u="none" strike="noStrike" kern="1200" baseline="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According to article 39.2</a:t>
            </a:r>
            <a:r>
              <a:rPr lang="en-GB" dirty="0" smtClean="0"/>
              <a:t>: in cases where coordinators are to be replaced without their agreement, another beneficiary (acting on behalf of the other beneficiaries in the consortium) submits the request.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b="1" dirty="0" smtClean="0">
                <a:hlinkClick r:id="rId4"/>
              </a:rPr>
              <a:t>Commission</a:t>
            </a:r>
            <a:r>
              <a:rPr lang="en-GB" dirty="0" smtClean="0"/>
              <a:t> can also propose amendments.</a:t>
            </a: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HOW</a:t>
            </a:r>
          </a:p>
          <a:p>
            <a:pPr marL="228600" indent="-228600">
              <a:buAutoNum type="arabicParenR"/>
            </a:pPr>
            <a:r>
              <a:rPr lang="en-GB" dirty="0" smtClean="0"/>
              <a:t>Prepare your request using the </a:t>
            </a:r>
            <a:r>
              <a:rPr lang="en-GB" b="1" dirty="0" smtClean="0"/>
              <a:t>Participant Portal's Grant Management Service</a:t>
            </a:r>
            <a:r>
              <a:rPr lang="en-GB" dirty="0" smtClean="0"/>
              <a:t>. </a:t>
            </a:r>
          </a:p>
          <a:p>
            <a:r>
              <a:rPr lang="en-GB" dirty="0" smtClean="0"/>
              <a:t>2) The requesting party signs and submits amendments electronically.</a:t>
            </a:r>
          </a:p>
          <a:p>
            <a:r>
              <a:rPr lang="en-GB" dirty="0" smtClean="0"/>
              <a:t>3)The receiving party countersigns the amendments electronically.</a:t>
            </a: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0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Commission must now </a:t>
            </a:r>
            <a:r>
              <a:rPr lang="en-GB" b="1" dirty="0" smtClean="0"/>
              <a:t>accept</a:t>
            </a:r>
            <a:r>
              <a:rPr lang="en-GB" dirty="0" smtClean="0"/>
              <a:t> or </a:t>
            </a:r>
            <a:r>
              <a:rPr lang="en-GB" b="1" dirty="0" smtClean="0"/>
              <a:t>reject the request</a:t>
            </a:r>
            <a:r>
              <a:rPr lang="en-GB" dirty="0" smtClean="0"/>
              <a:t> within </a:t>
            </a:r>
            <a:r>
              <a:rPr lang="en-GB" b="1" dirty="0" smtClean="0"/>
              <a:t>45 days</a:t>
            </a:r>
            <a:r>
              <a:rPr lang="en-GB" dirty="0" smtClean="0"/>
              <a:t>. It sends the coordinator a </a:t>
            </a:r>
            <a:r>
              <a:rPr lang="en-GB" b="1" dirty="0" smtClean="0"/>
              <a:t>formal notification</a:t>
            </a:r>
            <a:r>
              <a:rPr lang="en-GB" dirty="0" smtClean="0"/>
              <a:t> through the Participant Portal.</a:t>
            </a:r>
          </a:p>
          <a:p>
            <a:r>
              <a:rPr lang="en-GB" dirty="0" smtClean="0"/>
              <a:t>Firstly, it checks whether the request is valid – does it include all supporting documents and explanations? It may </a:t>
            </a:r>
            <a:r>
              <a:rPr lang="en-GB" b="1" dirty="0" smtClean="0"/>
              <a:t>request additional information/documents</a:t>
            </a:r>
            <a:r>
              <a:rPr lang="en-GB" dirty="0" smtClean="0"/>
              <a:t>, which must not change the amendment itself.</a:t>
            </a:r>
          </a:p>
          <a:p>
            <a:r>
              <a:rPr lang="en-GB" dirty="0" smtClean="0"/>
              <a:t>As </a:t>
            </a:r>
            <a:r>
              <a:rPr lang="en-GB" b="1" dirty="0" smtClean="0"/>
              <a:t>coordinator</a:t>
            </a:r>
            <a:r>
              <a:rPr lang="en-GB" dirty="0" smtClean="0"/>
              <a:t>, make sure you upload any further information requested </a:t>
            </a:r>
            <a:r>
              <a:rPr lang="en-GB" b="1" dirty="0" smtClean="0"/>
              <a:t>within 15 calendar days</a:t>
            </a:r>
            <a:r>
              <a:rPr lang="en-GB" dirty="0" smtClean="0"/>
              <a:t> of receiving the Commission's request. </a:t>
            </a:r>
            <a:r>
              <a:rPr lang="en-GB" b="1" dirty="0" smtClean="0"/>
              <a:t>If you do not do so, the Commission will reject your request.</a:t>
            </a:r>
            <a:endParaRPr lang="en-GB" dirty="0" smtClean="0"/>
          </a:p>
          <a:p>
            <a:r>
              <a:rPr lang="en-GB" dirty="0" smtClean="0"/>
              <a:t>The Commission now has </a:t>
            </a:r>
            <a:r>
              <a:rPr lang="en-GB" b="1" dirty="0" smtClean="0"/>
              <a:t>45 days</a:t>
            </a:r>
            <a:r>
              <a:rPr lang="en-GB" dirty="0" smtClean="0"/>
              <a:t> to assess the request.</a:t>
            </a:r>
          </a:p>
          <a:p>
            <a:r>
              <a:rPr lang="en-GB" b="1" dirty="0" smtClean="0"/>
              <a:t>Deadline extension:</a:t>
            </a:r>
            <a:r>
              <a:rPr lang="en-GB" dirty="0" smtClean="0"/>
              <a:t> the deadline </a:t>
            </a:r>
            <a:r>
              <a:rPr lang="en-GB" b="1" dirty="0" smtClean="0"/>
              <a:t>may - exceptionally - be extended</a:t>
            </a:r>
            <a:r>
              <a:rPr lang="en-GB" dirty="0" smtClean="0"/>
              <a:t> on a discretionary basis, e.g. if the amendments are complex, specific compliance checks are needed (e.g. on ethical issues), or if the project has to be reviewed to assess the changes).</a:t>
            </a:r>
          </a:p>
          <a:p>
            <a:r>
              <a:rPr lang="en-GB" dirty="0" smtClean="0"/>
              <a:t>As </a:t>
            </a:r>
            <a:r>
              <a:rPr lang="en-GB" b="1" dirty="0" smtClean="0"/>
              <a:t>coordinator</a:t>
            </a:r>
            <a:r>
              <a:rPr lang="en-GB" dirty="0" smtClean="0"/>
              <a:t>, you cannot </a:t>
            </a:r>
            <a:r>
              <a:rPr lang="en-GB" b="1" dirty="0" smtClean="0"/>
              <a:t>alter a request for an amendment</a:t>
            </a:r>
            <a:r>
              <a:rPr lang="en-GB" dirty="0" smtClean="0"/>
              <a:t> once it has been e-signed and submitted. There are 2 options:</a:t>
            </a:r>
          </a:p>
          <a:p>
            <a:r>
              <a:rPr lang="en-GB" dirty="0" smtClean="0"/>
              <a:t>You withdraw it.</a:t>
            </a:r>
          </a:p>
          <a:p>
            <a:r>
              <a:rPr lang="en-GB" dirty="0" smtClean="0"/>
              <a:t>The Commission rejects 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71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An amendment proposed by a consortium </a:t>
            </a:r>
            <a:r>
              <a:rPr lang="en-GB" b="1" dirty="0" smtClean="0"/>
              <a:t>enters into force</a:t>
            </a:r>
            <a:r>
              <a:rPr lang="en-GB" dirty="0" smtClean="0"/>
              <a:t> on the day the Commission signs it.</a:t>
            </a:r>
          </a:p>
          <a:p>
            <a:r>
              <a:rPr lang="en-GB" dirty="0" smtClean="0"/>
              <a:t>It </a:t>
            </a:r>
            <a:r>
              <a:rPr lang="en-GB" b="1" dirty="0" smtClean="0"/>
              <a:t>takes effect</a:t>
            </a:r>
            <a:r>
              <a:rPr lang="en-GB" dirty="0" smtClean="0"/>
              <a:t> (i.e. the changes to the grant agreement start to apply) either:</a:t>
            </a:r>
          </a:p>
          <a:p>
            <a:r>
              <a:rPr lang="en-GB" dirty="0" smtClean="0"/>
              <a:t>on a specific date agreed by the parties (clearly specified in the amendment), or</a:t>
            </a:r>
          </a:p>
          <a:p>
            <a:r>
              <a:rPr lang="en-GB" dirty="0" smtClean="0"/>
              <a:t>on the date it enters into force (i.e. the date on which the amendment was last signed).</a:t>
            </a:r>
          </a:p>
          <a:p>
            <a:r>
              <a:rPr lang="en-GB" dirty="0" smtClean="0"/>
              <a:t>This date should normally be after the entry into force. In justified cases it may – exceptionally - be before that date (retroactive).</a:t>
            </a:r>
          </a:p>
          <a:p>
            <a:r>
              <a:rPr lang="en-GB" b="1" i="1" dirty="0" smtClean="0"/>
              <a:t>Example:</a:t>
            </a:r>
            <a:r>
              <a:rPr lang="en-GB" i="1" dirty="0" smtClean="0"/>
              <a:t> the grant agreement states that amendments take effect before they enter into force if the implementation of the project is suspended (</a:t>
            </a:r>
            <a:r>
              <a:rPr lang="en-GB" i="1" dirty="0" smtClean="0">
                <a:hlinkClick r:id="rId3"/>
              </a:rPr>
              <a:t>Article 49.2.2</a:t>
            </a:r>
            <a:r>
              <a:rPr lang="en-GB" i="1" dirty="0" smtClean="0"/>
              <a:t>).</a:t>
            </a:r>
            <a:endParaRPr lang="en-GB" dirty="0" smtClean="0"/>
          </a:p>
          <a:p>
            <a:r>
              <a:rPr lang="en-GB" dirty="0" smtClean="0"/>
              <a:t>If a request involves more than one change, these can take effect on </a:t>
            </a:r>
            <a:r>
              <a:rPr lang="en-GB" b="1" dirty="0" smtClean="0"/>
              <a:t>different dates</a:t>
            </a:r>
            <a:r>
              <a:rPr lang="en-GB" dirty="0" smtClean="0"/>
              <a:t>.</a:t>
            </a:r>
          </a:p>
          <a:p>
            <a:r>
              <a:rPr lang="en-GB" b="1" i="1" dirty="0" smtClean="0"/>
              <a:t>Example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Amendment changing the bank account and adding a new linked third party:</a:t>
            </a:r>
            <a:r>
              <a:rPr lang="en-GB" dirty="0" smtClean="0"/>
              <a:t> </a:t>
            </a:r>
          </a:p>
          <a:p>
            <a:r>
              <a:rPr lang="en-GB" i="1" dirty="0" smtClean="0"/>
              <a:t>The change of bank account takes effect on the date of the amendment's entry into force.</a:t>
            </a:r>
            <a:endParaRPr lang="en-GB" dirty="0" smtClean="0"/>
          </a:p>
          <a:p>
            <a:r>
              <a:rPr lang="en-GB" i="1" dirty="0" smtClean="0"/>
              <a:t>The addition of the linked third party takes effect on a specific date stated in the amendment.</a:t>
            </a:r>
            <a:endParaRPr lang="en-GB" dirty="0" smtClean="0"/>
          </a:p>
          <a:p>
            <a:r>
              <a:rPr lang="en-GB" dirty="0" smtClean="0"/>
              <a:t>Depending on the nature of the amendment, the date on which it takes effect may </a:t>
            </a:r>
            <a:r>
              <a:rPr lang="en-GB" b="1" dirty="0" smtClean="0"/>
              <a:t>affect the eligibility of costs</a:t>
            </a:r>
            <a:r>
              <a:rPr lang="en-GB" dirty="0" smtClean="0"/>
              <a:t>.</a:t>
            </a:r>
          </a:p>
          <a:p>
            <a:r>
              <a:rPr lang="en-GB" b="1" i="1" dirty="0" smtClean="0"/>
              <a:t>Example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If a beneficiary is added, costs are eligible from the 'accession date' specified in the Accession Form (Annex 3).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81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847268" y="6659562"/>
            <a:ext cx="16200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DG Justice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Footer Placeholder 1"/>
          <p:cNvSpPr txBox="1">
            <a:spLocks/>
          </p:cNvSpPr>
          <p:nvPr userDrawn="1"/>
        </p:nvSpPr>
        <p:spPr bwMode="auto">
          <a:xfrm>
            <a:off x="3224945" y="6642000"/>
            <a:ext cx="2823456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DG Justice and Consumers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9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78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B3BFA-E541-4453-8744-01EC0AC0CB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4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90EF1-48E3-41D4-BA15-0BE874C657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1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6">
                <a:lumMod val="20000"/>
                <a:lumOff val="80000"/>
              </a:schemeClr>
            </a:gs>
            <a:gs pos="62000">
              <a:schemeClr val="accent5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DG Justice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24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fpfis/wikis/x/aydUC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645" y="2983043"/>
            <a:ext cx="8229600" cy="131913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ctr">
              <a:buNone/>
            </a:pP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buNone/>
            </a:pPr>
            <a:r>
              <a:rPr lang="en-GB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amend the Grant </a:t>
            </a:r>
            <a:r>
              <a:rPr lang="en-GB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Agreement?</a:t>
            </a:r>
            <a:endParaRPr lang="fr-BE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2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Elbow Connector 42"/>
          <p:cNvCxnSpPr>
            <a:cxnSpLocks noChangeShapeType="1"/>
            <a:stCxn id="5137" idx="0"/>
            <a:endCxn id="5126" idx="1"/>
          </p:cNvCxnSpPr>
          <p:nvPr/>
        </p:nvCxnSpPr>
        <p:spPr bwMode="auto">
          <a:xfrm rot="5400000" flipH="1" flipV="1">
            <a:off x="3779838" y="3906839"/>
            <a:ext cx="688975" cy="949325"/>
          </a:xfrm>
          <a:prstGeom prst="curvedConnector2">
            <a:avLst/>
          </a:prstGeom>
          <a:noFill/>
          <a:ln w="19050" algn="ctr">
            <a:solidFill>
              <a:srgbClr val="3166C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388" y="2422525"/>
            <a:ext cx="982662" cy="520700"/>
          </a:xfrm>
          <a:prstGeom prst="rect">
            <a:avLst/>
          </a:prstGeom>
          <a:solidFill>
            <a:srgbClr val="92D050">
              <a:alpha val="70979"/>
            </a:srgbClr>
          </a:solidFill>
          <a:ln w="22225" algn="ctr">
            <a:solidFill>
              <a:srgbClr val="008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>
              <a:defRPr/>
            </a:pPr>
            <a:r>
              <a:rPr lang="fr-BE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 &amp; COMPOSE</a:t>
            </a:r>
            <a:endParaRPr lang="en-GB" altLang="en-US" sz="900" b="1" dirty="0">
              <a:solidFill>
                <a:schemeClr val="bg1"/>
              </a:solidFill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908175" y="2422525"/>
            <a:ext cx="981075" cy="520700"/>
          </a:xfrm>
          <a:prstGeom prst="rect">
            <a:avLst/>
          </a:prstGeom>
          <a:solidFill>
            <a:srgbClr val="92D050">
              <a:alpha val="70979"/>
            </a:srgbClr>
          </a:solidFill>
          <a:ln w="22225" algn="ctr">
            <a:solidFill>
              <a:srgbClr val="008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>
              <a:defRPr/>
            </a:pPr>
            <a:r>
              <a:rPr lang="fr-BE" altLang="en-US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fr-BE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altLang="en-US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</a:t>
            </a:r>
            <a:r>
              <a:rPr lang="fr-BE" altLang="en-US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BE" altLang="en-US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equest</a:t>
            </a:r>
            <a:endParaRPr lang="en-GB" alt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598988" y="3776663"/>
            <a:ext cx="1059799" cy="520700"/>
          </a:xfrm>
          <a:prstGeom prst="rect">
            <a:avLst/>
          </a:prstGeom>
          <a:solidFill>
            <a:schemeClr val="accent1">
              <a:alpha val="70979"/>
            </a:schemeClr>
          </a:solidFill>
          <a:ln w="22225" algn="ctr">
            <a:solidFill>
              <a:srgbClr val="3166C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>
              <a:defRPr/>
            </a:pPr>
            <a:r>
              <a:rPr lang="fr-BE" altLang="en-US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Admissibility</a:t>
            </a:r>
            <a:r>
              <a:rPr lang="fr-BE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Check</a:t>
            </a:r>
            <a:endParaRPr lang="en-GB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6038850" y="3775075"/>
            <a:ext cx="982663" cy="520700"/>
          </a:xfrm>
          <a:prstGeom prst="rect">
            <a:avLst/>
          </a:prstGeom>
          <a:solidFill>
            <a:schemeClr val="accent1">
              <a:alpha val="70979"/>
            </a:schemeClr>
          </a:solidFill>
          <a:ln w="22225" algn="ctr">
            <a:solidFill>
              <a:srgbClr val="3166C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>
              <a:defRPr/>
            </a:pPr>
            <a:r>
              <a:rPr lang="fr-BE" altLang="en-US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  <a:endParaRPr lang="en-GB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1217688" y="2482929"/>
            <a:ext cx="685165" cy="431800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 algn="ctr">
              <a:defRPr/>
            </a:pPr>
            <a:r>
              <a:rPr lang="fr-BE" sz="1050" dirty="0">
                <a:solidFill>
                  <a:schemeClr val="bg1"/>
                </a:solidFill>
                <a:cs typeface="+mn-cs"/>
              </a:rPr>
              <a:t>Lock</a:t>
            </a:r>
            <a:endParaRPr lang="en-GB" sz="105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6200000">
            <a:off x="664187" y="3141147"/>
            <a:ext cx="647700" cy="431800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endParaRPr lang="en-GB" sz="700" dirty="0"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5400000">
            <a:off x="72232" y="3131345"/>
            <a:ext cx="647700" cy="433387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endParaRPr lang="en-GB" sz="1050" dirty="0">
              <a:cs typeface="+mn-cs"/>
            </a:endParaRPr>
          </a:p>
        </p:txBody>
      </p:sp>
      <p:cxnSp>
        <p:nvCxnSpPr>
          <p:cNvPr id="14347" name="Elbow Connector 17"/>
          <p:cNvCxnSpPr>
            <a:cxnSpLocks noChangeShapeType="1"/>
            <a:stCxn id="5124" idx="0"/>
            <a:endCxn id="5123" idx="0"/>
          </p:cNvCxnSpPr>
          <p:nvPr/>
        </p:nvCxnSpPr>
        <p:spPr bwMode="auto">
          <a:xfrm rot="16200000" flipV="1">
            <a:off x="1535113" y="1558925"/>
            <a:ext cx="12700" cy="1727200"/>
          </a:xfrm>
          <a:prstGeom prst="bentConnector3">
            <a:avLst>
              <a:gd name="adj1" fmla="val 1800000"/>
            </a:avLst>
          </a:prstGeom>
          <a:noFill/>
          <a:ln w="190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olded Corner 27"/>
          <p:cNvSpPr/>
          <p:nvPr/>
        </p:nvSpPr>
        <p:spPr bwMode="auto">
          <a:xfrm>
            <a:off x="8027987" y="3668713"/>
            <a:ext cx="1046164" cy="709612"/>
          </a:xfrm>
          <a:prstGeom prst="foldedCorne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 algn="ctr">
              <a:defRPr/>
            </a:pPr>
            <a:endParaRPr lang="fr-BE" sz="1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175" algn="ctr">
              <a:defRPr/>
            </a:pPr>
            <a:r>
              <a:rPr lang="fr-BE" sz="900" b="1" dirty="0" err="1" smtClean="0">
                <a:solidFill>
                  <a:srgbClr val="FF0000"/>
                </a:solidFill>
                <a:cs typeface="+mn-cs"/>
              </a:rPr>
              <a:t>Signed</a:t>
            </a:r>
            <a:r>
              <a:rPr lang="fr-BE" sz="9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fr-BE" sz="900" b="1" dirty="0" err="1">
                <a:solidFill>
                  <a:srgbClr val="FF0000"/>
                </a:solidFill>
                <a:cs typeface="+mn-cs"/>
              </a:rPr>
              <a:t>A</a:t>
            </a:r>
            <a:r>
              <a:rPr lang="fr-BE" sz="900" b="1" dirty="0" err="1" smtClean="0">
                <a:solidFill>
                  <a:srgbClr val="FF0000"/>
                </a:solidFill>
                <a:cs typeface="+mn-cs"/>
              </a:rPr>
              <a:t>mendment</a:t>
            </a:r>
            <a:endParaRPr lang="en-GB" sz="9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7142163" y="3614312"/>
            <a:ext cx="781566" cy="896569"/>
          </a:xfrm>
          <a:prstGeom prst="rightArrow">
            <a:avLst/>
          </a:prstGeom>
          <a:solidFill>
            <a:srgbClr val="99CCFF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>
              <a:defRPr/>
            </a:pPr>
            <a:r>
              <a:rPr lang="fr-BE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Visas </a:t>
            </a:r>
            <a:endParaRPr lang="fr-BE" sz="9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175" algn="ctr">
              <a:defRPr/>
            </a:pPr>
            <a:r>
              <a:rPr lang="fr-BE" sz="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+ </a:t>
            </a:r>
          </a:p>
          <a:p>
            <a:pPr marL="3175" algn="ctr">
              <a:defRPr/>
            </a:pPr>
            <a:r>
              <a:rPr lang="en-IE" sz="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Sign</a:t>
            </a:r>
            <a:endParaRPr lang="en-IE" sz="9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137" name="Rectangle 37"/>
          <p:cNvSpPr>
            <a:spLocks noChangeArrowheads="1"/>
          </p:cNvSpPr>
          <p:nvPr/>
        </p:nvSpPr>
        <p:spPr bwMode="auto">
          <a:xfrm>
            <a:off x="3159125" y="4725988"/>
            <a:ext cx="981075" cy="520700"/>
          </a:xfrm>
          <a:prstGeom prst="rect">
            <a:avLst/>
          </a:prstGeom>
          <a:solidFill>
            <a:schemeClr val="accent1">
              <a:alpha val="70979"/>
            </a:schemeClr>
          </a:solidFill>
          <a:ln w="22225" algn="ctr">
            <a:solidFill>
              <a:srgbClr val="3166C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>
              <a:defRPr/>
            </a:pPr>
            <a:r>
              <a:rPr lang="fr-BE" altLang="en-US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</a:t>
            </a:r>
            <a:r>
              <a:rPr lang="fr-BE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Documents</a:t>
            </a:r>
            <a:endParaRPr lang="en-GB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354" name="Elbow Connector 38"/>
          <p:cNvCxnSpPr>
            <a:cxnSpLocks noChangeShapeType="1"/>
            <a:stCxn id="5126" idx="3"/>
            <a:endCxn id="5127" idx="1"/>
          </p:cNvCxnSpPr>
          <p:nvPr/>
        </p:nvCxnSpPr>
        <p:spPr bwMode="auto">
          <a:xfrm flipV="1">
            <a:off x="5658787" y="4035425"/>
            <a:ext cx="380063" cy="158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3166C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44" name="Rectangle 71"/>
          <p:cNvSpPr>
            <a:spLocks noChangeArrowheads="1"/>
          </p:cNvSpPr>
          <p:nvPr/>
        </p:nvSpPr>
        <p:spPr bwMode="auto">
          <a:xfrm>
            <a:off x="712787" y="260648"/>
            <a:ext cx="1595437" cy="557560"/>
          </a:xfrm>
          <a:prstGeom prst="rect">
            <a:avLst/>
          </a:prstGeom>
          <a:solidFill>
            <a:srgbClr val="92D050">
              <a:alpha val="70979"/>
            </a:srgbClr>
          </a:solidFill>
          <a:ln w="22225" algn="ctr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marL="3175" algn="ctr">
              <a:defRPr/>
            </a:pPr>
            <a:r>
              <a:rPr lang="fr-B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+mn-cs"/>
              </a:rPr>
              <a:t>CONSORTIUM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cs typeface="+mn-cs"/>
            </a:endParaRPr>
          </a:p>
        </p:txBody>
      </p:sp>
      <p:sp>
        <p:nvSpPr>
          <p:cNvPr id="5145" name="Rectangle 72"/>
          <p:cNvSpPr>
            <a:spLocks noChangeArrowheads="1"/>
          </p:cNvSpPr>
          <p:nvPr/>
        </p:nvSpPr>
        <p:spPr bwMode="auto">
          <a:xfrm>
            <a:off x="5836900" y="367953"/>
            <a:ext cx="1595437" cy="557560"/>
          </a:xfrm>
          <a:prstGeom prst="rect">
            <a:avLst/>
          </a:prstGeom>
          <a:solidFill>
            <a:schemeClr val="accent1">
              <a:alpha val="70979"/>
            </a:schemeClr>
          </a:solidFill>
          <a:ln w="22225" algn="ctr">
            <a:solidFill>
              <a:srgbClr val="3166CF"/>
            </a:solidFill>
            <a:round/>
            <a:headEnd/>
            <a:tailEnd/>
          </a:ln>
        </p:spPr>
        <p:txBody>
          <a:bodyPr anchor="ctr"/>
          <a:lstStyle/>
          <a:p>
            <a:pPr marL="3175" algn="ctr">
              <a:defRPr/>
            </a:pPr>
            <a:r>
              <a:rPr lang="fr-B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+mn-cs"/>
              </a:rPr>
              <a:t>EU OFFICERS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cs typeface="+mn-cs"/>
            </a:endParaRPr>
          </a:p>
        </p:txBody>
      </p:sp>
      <p:grpSp>
        <p:nvGrpSpPr>
          <p:cNvPr id="14357" name="Group 44"/>
          <p:cNvGrpSpPr>
            <a:grpSpLocks/>
          </p:cNvGrpSpPr>
          <p:nvPr/>
        </p:nvGrpSpPr>
        <p:grpSpPr bwMode="auto">
          <a:xfrm>
            <a:off x="6337284" y="2898774"/>
            <a:ext cx="260949" cy="237755"/>
            <a:chOff x="434302" y="1934624"/>
            <a:chExt cx="264869" cy="240790"/>
          </a:xfrm>
        </p:grpSpPr>
        <p:sp>
          <p:nvSpPr>
            <p:cNvPr id="46" name="Oval 45"/>
            <p:cNvSpPr/>
            <p:nvPr/>
          </p:nvSpPr>
          <p:spPr bwMode="auto">
            <a:xfrm>
              <a:off x="434302" y="1934624"/>
              <a:ext cx="264869" cy="24079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8000"/>
              </a:schemeClr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>
                <a:cs typeface="+mn-cs"/>
              </a:endParaRPr>
            </a:p>
          </p:txBody>
        </p:sp>
        <p:cxnSp>
          <p:nvCxnSpPr>
            <p:cNvPr id="47" name="Straight Connector 46"/>
            <p:cNvCxnSpPr>
              <a:endCxn id="46" idx="7"/>
            </p:cNvCxnSpPr>
            <p:nvPr/>
          </p:nvCxnSpPr>
          <p:spPr bwMode="auto">
            <a:xfrm flipV="1">
              <a:off x="566736" y="1969354"/>
              <a:ext cx="92936" cy="85665"/>
            </a:xfrm>
            <a:prstGeom prst="line">
              <a:avLst/>
            </a:prstGeom>
            <a:noFill/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 flipV="1">
              <a:off x="522592" y="2013344"/>
              <a:ext cx="46468" cy="41675"/>
            </a:xfrm>
            <a:prstGeom prst="line">
              <a:avLst/>
            </a:prstGeom>
            <a:noFill/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358" name="Group 55"/>
          <p:cNvGrpSpPr>
            <a:grpSpLocks/>
          </p:cNvGrpSpPr>
          <p:nvPr/>
        </p:nvGrpSpPr>
        <p:grpSpPr bwMode="auto">
          <a:xfrm>
            <a:off x="3959225" y="4292600"/>
            <a:ext cx="180975" cy="163513"/>
            <a:chOff x="434302" y="1934624"/>
            <a:chExt cx="264869" cy="240790"/>
          </a:xfrm>
        </p:grpSpPr>
        <p:sp>
          <p:nvSpPr>
            <p:cNvPr id="57" name="Oval 56"/>
            <p:cNvSpPr/>
            <p:nvPr/>
          </p:nvSpPr>
          <p:spPr bwMode="auto">
            <a:xfrm>
              <a:off x="434302" y="1934624"/>
              <a:ext cx="264869" cy="24079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8000"/>
              </a:schemeClr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>
                <a:cs typeface="+mn-cs"/>
              </a:endParaRPr>
            </a:p>
          </p:txBody>
        </p:sp>
        <p:cxnSp>
          <p:nvCxnSpPr>
            <p:cNvPr id="58" name="Straight Connector 57"/>
            <p:cNvCxnSpPr>
              <a:endCxn id="57" idx="7"/>
            </p:cNvCxnSpPr>
            <p:nvPr/>
          </p:nvCxnSpPr>
          <p:spPr bwMode="auto">
            <a:xfrm flipV="1">
              <a:off x="566737" y="1969691"/>
              <a:ext cx="92936" cy="86496"/>
            </a:xfrm>
            <a:prstGeom prst="line">
              <a:avLst/>
            </a:prstGeom>
            <a:noFill/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 flipV="1">
              <a:off x="522592" y="2011771"/>
              <a:ext cx="46468" cy="44417"/>
            </a:xfrm>
            <a:prstGeom prst="line">
              <a:avLst/>
            </a:prstGeom>
            <a:noFill/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43" name="Rectangle 37"/>
          <p:cNvSpPr>
            <a:spLocks noChangeArrowheads="1"/>
          </p:cNvSpPr>
          <p:nvPr/>
        </p:nvSpPr>
        <p:spPr bwMode="auto">
          <a:xfrm>
            <a:off x="4598988" y="4724400"/>
            <a:ext cx="981075" cy="520700"/>
          </a:xfrm>
          <a:prstGeom prst="rect">
            <a:avLst/>
          </a:prstGeom>
          <a:solidFill>
            <a:schemeClr val="accent1">
              <a:alpha val="70979"/>
            </a:schemeClr>
          </a:solidFill>
          <a:ln w="22225" algn="ctr">
            <a:solidFill>
              <a:srgbClr val="3166C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>
              <a:defRPr/>
            </a:pPr>
            <a:r>
              <a:rPr lang="fr-BE" altLang="en-US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</a:t>
            </a:r>
            <a:r>
              <a:rPr lang="fr-BE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fr-BE" altLang="en-US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</a:t>
            </a:r>
            <a:r>
              <a:rPr lang="fr-BE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information</a:t>
            </a:r>
            <a:endParaRPr lang="en-GB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361" name="Elbow Connector 38"/>
          <p:cNvCxnSpPr>
            <a:cxnSpLocks noChangeShapeType="1"/>
            <a:stCxn id="5126" idx="2"/>
            <a:endCxn id="5143" idx="0"/>
          </p:cNvCxnSpPr>
          <p:nvPr/>
        </p:nvCxnSpPr>
        <p:spPr bwMode="auto">
          <a:xfrm rot="5400000">
            <a:off x="4895689" y="4491200"/>
            <a:ext cx="427037" cy="39362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3166C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Down Arrow 79"/>
          <p:cNvSpPr/>
          <p:nvPr/>
        </p:nvSpPr>
        <p:spPr bwMode="auto">
          <a:xfrm rot="18293871">
            <a:off x="3550071" y="2405855"/>
            <a:ext cx="479037" cy="1749069"/>
          </a:xfrm>
          <a:prstGeom prst="downArrow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marL="3175">
              <a:defRPr/>
            </a:pPr>
            <a:endParaRPr lang="en-GB">
              <a:cs typeface="+mn-cs"/>
            </a:endParaRPr>
          </a:p>
        </p:txBody>
      </p:sp>
      <p:sp>
        <p:nvSpPr>
          <p:cNvPr id="14368" name="TextBox 83"/>
          <p:cNvSpPr txBox="1">
            <a:spLocks noChangeArrowheads="1"/>
          </p:cNvSpPr>
          <p:nvPr/>
        </p:nvSpPr>
        <p:spPr bwMode="auto">
          <a:xfrm rot="2094058">
            <a:off x="3009245" y="2798566"/>
            <a:ext cx="1792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000" b="1" i="0" dirty="0" err="1"/>
              <a:t>Submit</a:t>
            </a:r>
            <a:r>
              <a:rPr lang="fr-BE" altLang="en-US" sz="1000" b="1" i="0" dirty="0"/>
              <a:t> </a:t>
            </a:r>
            <a:r>
              <a:rPr lang="fr-BE" altLang="en-US" sz="1000" b="1" i="0" dirty="0" err="1"/>
              <a:t>request</a:t>
            </a:r>
            <a:r>
              <a:rPr lang="fr-BE" altLang="en-US" sz="1000" b="1" i="0" dirty="0"/>
              <a:t> to </a:t>
            </a:r>
            <a:r>
              <a:rPr lang="fr-BE" altLang="en-US" sz="1000" b="1" i="0" dirty="0" smtClean="0"/>
              <a:t>EU </a:t>
            </a:r>
            <a:r>
              <a:rPr lang="fr-BE" altLang="en-US" sz="1000" b="1" i="0" dirty="0"/>
              <a:t>Services</a:t>
            </a:r>
            <a:r>
              <a:rPr lang="fr-BE" altLang="en-US" sz="1000" i="0" dirty="0"/>
              <a:t> (signature)</a:t>
            </a:r>
            <a:endParaRPr lang="en-GB" altLang="en-US" sz="1000" i="0" dirty="0"/>
          </a:p>
        </p:txBody>
      </p:sp>
      <p:sp>
        <p:nvSpPr>
          <p:cNvPr id="14369" name="TextBox 84"/>
          <p:cNvSpPr txBox="1">
            <a:spLocks noChangeArrowheads="1"/>
          </p:cNvSpPr>
          <p:nvPr/>
        </p:nvSpPr>
        <p:spPr bwMode="auto">
          <a:xfrm>
            <a:off x="6144082" y="3126963"/>
            <a:ext cx="76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0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</a:t>
            </a:r>
            <a:r>
              <a:rPr lang="fr-BE" altLang="en-US" sz="1000" b="1" i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fr-BE" altLang="en-US" sz="10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altLang="en-US" sz="1000" b="1" i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clock</a:t>
            </a:r>
            <a:endParaRPr lang="en-GB" altLang="en-US" sz="1000" b="1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70" name="TextBox 39"/>
          <p:cNvSpPr txBox="1">
            <a:spLocks noChangeArrowheads="1"/>
          </p:cNvSpPr>
          <p:nvPr/>
        </p:nvSpPr>
        <p:spPr bwMode="auto">
          <a:xfrm>
            <a:off x="4033838" y="4251325"/>
            <a:ext cx="619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8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Reset 45 </a:t>
            </a:r>
            <a:r>
              <a:rPr lang="fr-BE" altLang="en-US" sz="800" b="1" i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endParaRPr lang="en-GB" altLang="en-US" sz="800" b="1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71" name="Rounded Rectangle 3"/>
          <p:cNvSpPr>
            <a:spLocks noChangeArrowheads="1"/>
          </p:cNvSpPr>
          <p:nvPr/>
        </p:nvSpPr>
        <p:spPr bwMode="auto">
          <a:xfrm>
            <a:off x="33338" y="2020888"/>
            <a:ext cx="2954337" cy="33980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5157" name="Rectangle 5"/>
          <p:cNvSpPr>
            <a:spLocks noChangeArrowheads="1"/>
          </p:cNvSpPr>
          <p:nvPr/>
        </p:nvSpPr>
        <p:spPr bwMode="auto">
          <a:xfrm>
            <a:off x="1052513" y="1052513"/>
            <a:ext cx="981075" cy="520700"/>
          </a:xfrm>
          <a:prstGeom prst="rect">
            <a:avLst/>
          </a:prstGeom>
          <a:solidFill>
            <a:srgbClr val="92D050">
              <a:alpha val="70979"/>
            </a:srgbClr>
          </a:solidFill>
          <a:ln w="22225" algn="ctr">
            <a:solidFill>
              <a:srgbClr val="008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>
              <a:defRPr/>
            </a:pPr>
            <a:r>
              <a:rPr lang="fr-BE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Cancel </a:t>
            </a:r>
            <a:endParaRPr lang="fr-BE" altLang="en-US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75" algn="ctr">
              <a:defRPr/>
            </a:pPr>
            <a:r>
              <a:rPr lang="fr-BE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BE" altLang="en-US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</a:p>
          <a:p>
            <a:pPr marL="3175" algn="ctr">
              <a:defRPr/>
            </a:pPr>
            <a:r>
              <a:rPr lang="fr-BE" altLang="en-US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amendment</a:t>
            </a:r>
            <a:endParaRPr lang="en-GB" alt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58" name="Rectangle 5"/>
          <p:cNvSpPr>
            <a:spLocks noChangeArrowheads="1"/>
          </p:cNvSpPr>
          <p:nvPr/>
        </p:nvSpPr>
        <p:spPr bwMode="auto">
          <a:xfrm>
            <a:off x="5983923" y="1818482"/>
            <a:ext cx="981075" cy="520700"/>
          </a:xfrm>
          <a:prstGeom prst="rect">
            <a:avLst/>
          </a:prstGeom>
          <a:solidFill>
            <a:srgbClr val="92D050">
              <a:alpha val="70979"/>
            </a:srgbClr>
          </a:solidFill>
          <a:ln w="22225" algn="ctr">
            <a:solidFill>
              <a:srgbClr val="008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>
              <a:defRPr/>
            </a:pPr>
            <a:r>
              <a:rPr lang="fr-BE" altLang="en-US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Withdraw</a:t>
            </a:r>
            <a:endParaRPr lang="fr-BE" altLang="en-US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75" algn="ctr">
              <a:defRPr/>
            </a:pPr>
            <a:r>
              <a:rPr lang="fr-BE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BE" altLang="en-US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endParaRPr lang="fr-BE" alt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75" algn="ctr">
              <a:defRPr/>
            </a:pPr>
            <a:r>
              <a:rPr lang="fr-BE" altLang="en-US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amendment</a:t>
            </a:r>
            <a:endParaRPr lang="en-GB" alt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16200000">
            <a:off x="1360488" y="1593850"/>
            <a:ext cx="363538" cy="433387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endParaRPr lang="en-GB" sz="1050" dirty="0"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 bwMode="auto">
          <a:xfrm rot="16200000">
            <a:off x="6291898" y="2389187"/>
            <a:ext cx="365125" cy="4318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>
              <a:defRPr/>
            </a:pPr>
            <a:endParaRPr lang="en-GB" sz="1050" dirty="0">
              <a:cs typeface="+mn-cs"/>
            </a:endParaRPr>
          </a:p>
        </p:txBody>
      </p:sp>
      <p:sp>
        <p:nvSpPr>
          <p:cNvPr id="4" name="Left Bracket 3"/>
          <p:cNvSpPr/>
          <p:nvPr/>
        </p:nvSpPr>
        <p:spPr bwMode="auto">
          <a:xfrm rot="5400000">
            <a:off x="6737875" y="1369487"/>
            <a:ext cx="80169" cy="4357945"/>
          </a:xfrm>
          <a:prstGeom prst="leftBracke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598984" y="5578632"/>
            <a:ext cx="1145784" cy="520700"/>
          </a:xfrm>
          <a:prstGeom prst="rect">
            <a:avLst/>
          </a:prstGeom>
          <a:solidFill>
            <a:srgbClr val="92D050">
              <a:alpha val="70979"/>
            </a:srgbClr>
          </a:solidFill>
          <a:ln w="22225" algn="ctr">
            <a:solidFill>
              <a:srgbClr val="008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>
              <a:defRPr/>
            </a:pPr>
            <a:r>
              <a:rPr lang="fr-BE" altLang="en-US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Upload</a:t>
            </a:r>
            <a:r>
              <a:rPr lang="fr-BE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BE" altLang="en-US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</a:t>
            </a:r>
            <a:r>
              <a:rPr lang="fr-BE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documents</a:t>
            </a:r>
            <a:endParaRPr lang="en-GB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5" name="Elbow Connector 38"/>
          <p:cNvCxnSpPr>
            <a:cxnSpLocks noChangeShapeType="1"/>
          </p:cNvCxnSpPr>
          <p:nvPr/>
        </p:nvCxnSpPr>
        <p:spPr bwMode="auto">
          <a:xfrm rot="16200000" flipH="1">
            <a:off x="4945099" y="5408307"/>
            <a:ext cx="325305" cy="2066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3166C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3819575" y="5251687"/>
            <a:ext cx="747065" cy="620390"/>
          </a:xfrm>
          <a:prstGeom prst="straightConnector1">
            <a:avLst/>
          </a:prstGeom>
          <a:noFill/>
          <a:ln w="38100" cap="flat" cmpd="sng" algn="ctr">
            <a:solidFill>
              <a:srgbClr val="68A13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6339350" y="4404093"/>
            <a:ext cx="2401983" cy="1622716"/>
          </a:xfrm>
          <a:prstGeom prst="irregularSeal1">
            <a:avLst/>
          </a:prstGeom>
          <a:solidFill>
            <a:srgbClr val="FF0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1" dirty="0" smtClean="0">
                <a:solidFill>
                  <a:srgbClr val="FFFF00"/>
                </a:solidFill>
              </a:rPr>
              <a:t>Warning</a:t>
            </a:r>
            <a:r>
              <a:rPr lang="fr-BE" sz="1000" b="0" dirty="0" smtClean="0">
                <a:solidFill>
                  <a:srgbClr val="FFFF00"/>
                </a:solidFill>
              </a:rPr>
              <a:t>: the PO </a:t>
            </a:r>
            <a:r>
              <a:rPr lang="fr-BE" sz="1000" b="0" dirty="0" err="1" smtClean="0">
                <a:solidFill>
                  <a:srgbClr val="FFFF00"/>
                </a:solidFill>
              </a:rPr>
              <a:t>cannot</a:t>
            </a:r>
            <a:r>
              <a:rPr lang="fr-BE" sz="1000" b="0" dirty="0" smtClean="0">
                <a:solidFill>
                  <a:srgbClr val="FFFF00"/>
                </a:solidFill>
              </a:rPr>
              <a:t> change the </a:t>
            </a:r>
            <a:r>
              <a:rPr lang="fr-BE" sz="1000" b="0" dirty="0" err="1" smtClean="0">
                <a:solidFill>
                  <a:srgbClr val="FFFF00"/>
                </a:solidFill>
              </a:rPr>
              <a:t>amendment</a:t>
            </a:r>
            <a:r>
              <a:rPr lang="fr-BE" sz="1000" b="0" dirty="0" smtClean="0">
                <a:solidFill>
                  <a:srgbClr val="FFFF00"/>
                </a:solidFill>
              </a:rPr>
              <a:t>  at </a:t>
            </a:r>
            <a:r>
              <a:rPr lang="fr-BE" sz="1000" b="0" dirty="0" err="1" smtClean="0">
                <a:solidFill>
                  <a:srgbClr val="FFFF00"/>
                </a:solidFill>
              </a:rPr>
              <a:t>this</a:t>
            </a:r>
            <a:r>
              <a:rPr lang="fr-BE" sz="1000" b="0" dirty="0" smtClean="0">
                <a:solidFill>
                  <a:srgbClr val="FFFF00"/>
                </a:solidFill>
              </a:rPr>
              <a:t> stage!</a:t>
            </a:r>
            <a:endParaRPr lang="fr-BE" sz="1000" b="0" dirty="0">
              <a:solidFill>
                <a:srgbClr val="FFFF00"/>
              </a:solidFill>
            </a:endParaRPr>
          </a:p>
        </p:txBody>
      </p:sp>
      <p:pic>
        <p:nvPicPr>
          <p:cNvPr id="52" name="Picture 15" descr="u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97" y="4208605"/>
            <a:ext cx="452494" cy="30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155574" y="3852473"/>
            <a:ext cx="1316038" cy="860517"/>
          </a:xfrm>
          <a:prstGeom prst="rect">
            <a:avLst/>
          </a:prstGeom>
          <a:solidFill>
            <a:srgbClr val="92D050">
              <a:alpha val="70979"/>
            </a:srgbClr>
          </a:solidFill>
          <a:ln w="22225" algn="ctr">
            <a:solidFill>
              <a:srgbClr val="008000"/>
            </a:solidFill>
            <a:round/>
            <a:headEnd/>
            <a:tailEnd/>
          </a:ln>
          <a:effectLst>
            <a:glow rad="228600">
              <a:srgbClr val="FF0000">
                <a:alpha val="40000"/>
              </a:srgb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marL="3175" algn="ctr">
              <a:defRPr/>
            </a:pPr>
            <a:r>
              <a:rPr lang="fr-BE" altLang="en-US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REMINDER:</a:t>
            </a:r>
          </a:p>
          <a:p>
            <a:pPr marL="3175" algn="ctr">
              <a:defRPr/>
            </a:pPr>
            <a:r>
              <a:rPr lang="fr-BE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CONSULT </a:t>
            </a:r>
          </a:p>
          <a:p>
            <a:pPr marL="3175" algn="ctr">
              <a:defRPr/>
            </a:pPr>
            <a:r>
              <a:rPr lang="fr-BE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BE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</a:p>
          <a:p>
            <a:pPr marL="3175" algn="ctr">
              <a:defRPr/>
            </a:pPr>
            <a:r>
              <a:rPr lang="fr-BE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fr-BE" altLang="en-US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</a:t>
            </a:r>
            <a:r>
              <a:rPr lang="fr-BE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altLang="en-US" sz="900" b="1" dirty="0">
              <a:solidFill>
                <a:schemeClr val="bg1"/>
              </a:solidFill>
            </a:endParaRPr>
          </a:p>
        </p:txBody>
      </p:sp>
      <p:sp>
        <p:nvSpPr>
          <p:cNvPr id="5154" name="Right Arrow 5153"/>
          <p:cNvSpPr/>
          <p:nvPr/>
        </p:nvSpPr>
        <p:spPr>
          <a:xfrm>
            <a:off x="5580063" y="4856813"/>
            <a:ext cx="757221" cy="277318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/>
          </a:p>
        </p:txBody>
      </p:sp>
    </p:spTree>
    <p:extLst>
      <p:ext uri="{BB962C8B-B14F-4D97-AF65-F5344CB8AC3E}">
        <p14:creationId xmlns:p14="http://schemas.microsoft.com/office/powerpoint/2010/main" val="1267334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09" y="1181447"/>
            <a:ext cx="6734556" cy="540410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 bwMode="auto">
          <a:xfrm rot="7302973">
            <a:off x="7372008" y="5302487"/>
            <a:ext cx="864665" cy="475665"/>
          </a:xfrm>
          <a:prstGeom prst="rightArrow">
            <a:avLst/>
          </a:prstGeom>
          <a:solidFill>
            <a:srgbClr val="FF00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0825" y="188913"/>
            <a:ext cx="34194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28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</a:t>
            </a:r>
            <a:endParaRPr lang="fr-BE" sz="2800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5436" y="1723889"/>
            <a:ext cx="1000887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BE" dirty="0" smtClean="0"/>
              <a:t>EU LOGIN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952784" y="1859631"/>
            <a:ext cx="611353" cy="37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(1)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6755" y="2491946"/>
            <a:ext cx="61156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(2)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807932" y="4761049"/>
            <a:ext cx="61156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(3)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557770" y="341051"/>
            <a:ext cx="3976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 THE AMENDMENT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9337" y="5662375"/>
            <a:ext cx="167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/>
              <a:t>XXXX</a:t>
            </a:r>
            <a:endParaRPr lang="en-GB" sz="12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3589079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01" y="5097016"/>
            <a:ext cx="6295999" cy="150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0" y="1302039"/>
            <a:ext cx="8441083" cy="514553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06" y="2703880"/>
            <a:ext cx="4580858" cy="26289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7920372" y="2414219"/>
            <a:ext cx="354792" cy="720080"/>
          </a:xfrm>
          <a:prstGeom prst="straightConnector1">
            <a:avLst/>
          </a:prstGeom>
          <a:ln>
            <a:solidFill>
              <a:srgbClr val="E42032"/>
            </a:solidFill>
            <a:headEnd type="none" w="med" len="med"/>
            <a:tailEnd type="stealth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82418" y="2065932"/>
            <a:ext cx="611353" cy="37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(4)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54494" y="6271506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516" y="3529435"/>
            <a:ext cx="1266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 smtClean="0"/>
              <a:t>XXXXX</a:t>
            </a:r>
            <a:endParaRPr lang="en-GB" sz="11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518192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87244" y="1416557"/>
            <a:ext cx="7192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F5494"/>
                </a:solidFill>
              </a:rPr>
              <a:t>5) Wait until you receive an e-mail telling</a:t>
            </a:r>
            <a:br>
              <a:rPr lang="en-GB" sz="2000" b="1" dirty="0">
                <a:solidFill>
                  <a:srgbClr val="0F5494"/>
                </a:solidFill>
              </a:rPr>
            </a:br>
            <a:r>
              <a:rPr lang="en-GB" sz="2000" b="1" dirty="0">
                <a:solidFill>
                  <a:srgbClr val="0F5494"/>
                </a:solidFill>
              </a:rPr>
              <a:t>you that your session is open</a:t>
            </a:r>
            <a:r>
              <a:rPr lang="en-GB" sz="2000" b="1" dirty="0" smtClean="0">
                <a:solidFill>
                  <a:srgbClr val="0F5494"/>
                </a:solidFill>
              </a:rPr>
              <a:t>;</a:t>
            </a:r>
          </a:p>
          <a:p>
            <a:pPr algn="just"/>
            <a:endParaRPr lang="en-GB" sz="2000" b="1" dirty="0" smtClean="0">
              <a:solidFill>
                <a:srgbClr val="0F5494"/>
              </a:solidFill>
            </a:endParaRPr>
          </a:p>
          <a:p>
            <a:pPr algn="just"/>
            <a:r>
              <a:rPr lang="en-GB" sz="2000" b="1" dirty="0" smtClean="0">
                <a:solidFill>
                  <a:srgbClr val="0F5494"/>
                </a:solidFill>
              </a:rPr>
              <a:t>6) Click on the link “My Project”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BE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44" y="2758068"/>
            <a:ext cx="675206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>
            <a:off x="4463274" y="4889387"/>
            <a:ext cx="588228" cy="373989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5595945" y="4828973"/>
            <a:ext cx="677439" cy="50752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47523" y="5186883"/>
            <a:ext cx="611353" cy="37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(6)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1405177"/>
            <a:ext cx="7359805" cy="613194"/>
          </a:xfrm>
        </p:spPr>
        <p:txBody>
          <a:bodyPr/>
          <a:lstStyle/>
          <a:p>
            <a:pPr marL="0" indent="0">
              <a:buNone/>
            </a:pPr>
            <a:r>
              <a:rPr lang="fr-BE" sz="2000" b="1" dirty="0" smtClean="0"/>
              <a:t>7) Click on </a:t>
            </a:r>
            <a:r>
              <a:rPr lang="en-GB" sz="2000" b="1" dirty="0" smtClean="0"/>
              <a:t>“Amendment preparation”</a:t>
            </a:r>
            <a:endParaRPr lang="fr-BE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7" y="1859438"/>
            <a:ext cx="8186046" cy="44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4203828" y="3479181"/>
            <a:ext cx="780402" cy="621057"/>
          </a:xfrm>
          <a:prstGeom prst="straightConnector1">
            <a:avLst/>
          </a:prstGeom>
          <a:ln>
            <a:solidFill>
              <a:srgbClr val="E42032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38898" y="3109849"/>
            <a:ext cx="53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(7)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112" y="3789709"/>
            <a:ext cx="1342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XXXXXXXXXXXX</a:t>
            </a:r>
            <a:endParaRPr lang="en-GB" sz="900" b="1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936886" y="4714406"/>
            <a:ext cx="1056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b="1" dirty="0" smtClean="0"/>
              <a:t>XXXXXX</a:t>
            </a:r>
            <a:endParaRPr lang="en-GB" sz="800" b="1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1011837" y="4091635"/>
            <a:ext cx="1139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b="1" dirty="0" smtClean="0"/>
              <a:t>XXXXXXXXXXX</a:t>
            </a:r>
            <a:endParaRPr lang="en-GB" sz="8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675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357" y="266177"/>
            <a:ext cx="2129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</a:t>
            </a:r>
            <a:r>
              <a:rPr lang="en-U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BE" sz="3200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447" y="2094954"/>
            <a:ext cx="78485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/>
            <a:r>
              <a:rPr lang="en-GB" sz="1200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GB" sz="1200" b="1" dirty="0" smtClean="0">
                <a:solidFill>
                  <a:srgbClr val="0F5494"/>
                </a:solidFill>
              </a:rPr>
              <a:t>Click on “Amendment preparation”</a:t>
            </a:r>
            <a:r>
              <a:rPr lang="en-GB" sz="1200" dirty="0" smtClean="0">
                <a:solidFill>
                  <a:srgbClr val="0F5494"/>
                </a:solidFill>
              </a:rPr>
              <a:t>. </a:t>
            </a:r>
            <a:r>
              <a:rPr lang="en-GB" sz="1200" b="1" dirty="0" smtClean="0">
                <a:solidFill>
                  <a:srgbClr val="0F5494"/>
                </a:solidFill>
              </a:rPr>
              <a:t>Amend </a:t>
            </a:r>
            <a:r>
              <a:rPr lang="en-GB" sz="1200" b="1" dirty="0">
                <a:solidFill>
                  <a:srgbClr val="0F5494"/>
                </a:solidFill>
              </a:rPr>
              <a:t>the relevant data </a:t>
            </a:r>
            <a:r>
              <a:rPr lang="en-GB" sz="1200" b="1" dirty="0" smtClean="0">
                <a:solidFill>
                  <a:srgbClr val="0F5494"/>
                </a:solidFill>
              </a:rPr>
              <a:t>by clicking in one of the tabs</a:t>
            </a:r>
            <a:r>
              <a:rPr lang="en-GB" sz="1200" dirty="0" smtClean="0">
                <a:solidFill>
                  <a:srgbClr val="0F5494"/>
                </a:solidFill>
              </a:rPr>
              <a:t> (such as “Beneficiaries”, “General information”, “Reporting Periods”, “GA options” etc.);</a:t>
            </a:r>
          </a:p>
          <a:p>
            <a:pPr marL="342900" algn="just"/>
            <a:r>
              <a:rPr lang="en-GB" sz="1200" dirty="0" smtClean="0">
                <a:solidFill>
                  <a:srgbClr val="0F5494"/>
                </a:solidFill>
              </a:rPr>
              <a:t> </a:t>
            </a:r>
            <a:endParaRPr lang="en-GB" sz="1200" dirty="0">
              <a:solidFill>
                <a:srgbClr val="0F5494"/>
              </a:solidFill>
            </a:endParaRPr>
          </a:p>
          <a:p>
            <a:pPr marL="342900" algn="just"/>
            <a:r>
              <a:rPr lang="en-GB" sz="1200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en-GB" sz="12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200" b="1" dirty="0" smtClean="0">
                <a:solidFill>
                  <a:srgbClr val="0F5494"/>
                </a:solidFill>
              </a:rPr>
              <a:t>Click</a:t>
            </a:r>
            <a:r>
              <a:rPr lang="en-GB" sz="1200" dirty="0" smtClean="0">
                <a:solidFill>
                  <a:srgbClr val="0F5494"/>
                </a:solidFill>
              </a:rPr>
              <a:t> </a:t>
            </a:r>
            <a:r>
              <a:rPr lang="en-GB" sz="1200" b="1" dirty="0" smtClean="0">
                <a:solidFill>
                  <a:srgbClr val="0F5494"/>
                </a:solidFill>
              </a:rPr>
              <a:t>on the </a:t>
            </a:r>
            <a:r>
              <a:rPr lang="en-GB" sz="1200" b="1" dirty="0">
                <a:solidFill>
                  <a:srgbClr val="0F5494"/>
                </a:solidFill>
              </a:rPr>
              <a:t>“Amendment </a:t>
            </a:r>
            <a:r>
              <a:rPr lang="en-GB" sz="1200" b="1" dirty="0" smtClean="0">
                <a:solidFill>
                  <a:srgbClr val="0F5494"/>
                </a:solidFill>
              </a:rPr>
              <a:t>information” tab</a:t>
            </a:r>
            <a:r>
              <a:rPr lang="en-GB" sz="1200" dirty="0" smtClean="0">
                <a:solidFill>
                  <a:srgbClr val="0F5494"/>
                </a:solidFill>
              </a:rPr>
              <a:t>. </a:t>
            </a:r>
            <a:r>
              <a:rPr lang="en-GB" sz="1200" b="1" dirty="0" smtClean="0">
                <a:solidFill>
                  <a:srgbClr val="0F5494"/>
                </a:solidFill>
              </a:rPr>
              <a:t>Most clauses </a:t>
            </a:r>
            <a:r>
              <a:rPr lang="en-GB" sz="1200" b="1" dirty="0">
                <a:solidFill>
                  <a:srgbClr val="0F5494"/>
                </a:solidFill>
              </a:rPr>
              <a:t>are automatically selected</a:t>
            </a:r>
            <a:r>
              <a:rPr lang="en-GB" sz="1200" dirty="0">
                <a:solidFill>
                  <a:srgbClr val="0F5494"/>
                </a:solidFill>
              </a:rPr>
              <a:t> based on the </a:t>
            </a:r>
            <a:r>
              <a:rPr lang="en-GB" sz="1200" dirty="0" smtClean="0">
                <a:solidFill>
                  <a:srgbClr val="0F5494"/>
                </a:solidFill>
              </a:rPr>
              <a:t>data that you have modified. </a:t>
            </a:r>
            <a:r>
              <a:rPr lang="en-GB" sz="1200" b="1" dirty="0" smtClean="0">
                <a:solidFill>
                  <a:srgbClr val="0F5494"/>
                </a:solidFill>
              </a:rPr>
              <a:t>Other clauses are ticked by the project officer </a:t>
            </a:r>
            <a:r>
              <a:rPr lang="en-GB" sz="1200" dirty="0" smtClean="0">
                <a:solidFill>
                  <a:srgbClr val="0F5494"/>
                </a:solidFill>
              </a:rPr>
              <a:t>(e.g. change in annex 1, changes in the </a:t>
            </a:r>
            <a:r>
              <a:rPr lang="en-GB" sz="1200" dirty="0">
                <a:solidFill>
                  <a:srgbClr val="0F5494"/>
                </a:solidFill>
              </a:rPr>
              <a:t>budget) (see next </a:t>
            </a:r>
            <a:r>
              <a:rPr lang="en-GB" sz="1200" dirty="0" smtClean="0">
                <a:solidFill>
                  <a:srgbClr val="0F5494"/>
                </a:solidFill>
              </a:rPr>
              <a:t>slides);</a:t>
            </a:r>
            <a:endParaRPr lang="en-GB" sz="1200" dirty="0">
              <a:solidFill>
                <a:srgbClr val="0F5494"/>
              </a:solidFill>
            </a:endParaRPr>
          </a:p>
          <a:p>
            <a:pPr marL="342900" algn="just"/>
            <a:endParaRPr lang="en-GB" sz="1200" dirty="0">
              <a:solidFill>
                <a:srgbClr val="0F5494"/>
              </a:solidFill>
            </a:endParaRPr>
          </a:p>
          <a:p>
            <a:pPr marL="342900" algn="just"/>
            <a:r>
              <a:rPr lang="en-GB" sz="1200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GB" sz="1200" dirty="0" smtClean="0">
                <a:solidFill>
                  <a:srgbClr val="0F5494"/>
                </a:solidFill>
              </a:rPr>
              <a:t>You can now </a:t>
            </a:r>
            <a:r>
              <a:rPr lang="en-GB" sz="1200" b="1" dirty="0" smtClean="0">
                <a:solidFill>
                  <a:srgbClr val="0F5494"/>
                </a:solidFill>
              </a:rPr>
              <a:t>add the justification </a:t>
            </a:r>
            <a:r>
              <a:rPr lang="en-GB" sz="1200" dirty="0" smtClean="0">
                <a:solidFill>
                  <a:srgbClr val="0F5494"/>
                </a:solidFill>
              </a:rPr>
              <a:t>and be aware that it</a:t>
            </a:r>
            <a:r>
              <a:rPr lang="fr-BE" sz="1200" dirty="0" smtClean="0">
                <a:solidFill>
                  <a:srgbClr val="0F5494"/>
                </a:solidFill>
              </a:rPr>
              <a:t> </a:t>
            </a:r>
            <a:r>
              <a:rPr lang="en-IE" sz="1200" dirty="0" smtClean="0">
                <a:solidFill>
                  <a:srgbClr val="0F5494"/>
                </a:solidFill>
              </a:rPr>
              <a:t>will be included in the Request Letter;</a:t>
            </a:r>
          </a:p>
          <a:p>
            <a:pPr marL="342900" algn="just"/>
            <a:endParaRPr lang="en-GB" sz="1200" dirty="0">
              <a:solidFill>
                <a:srgbClr val="0F5494"/>
              </a:solidFill>
            </a:endParaRPr>
          </a:p>
          <a:p>
            <a:pPr marL="342900" algn="just"/>
            <a:r>
              <a:rPr lang="en-GB" sz="1200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</a:t>
            </a:r>
            <a:r>
              <a:rPr lang="en-GB" sz="1200" b="1" dirty="0" smtClean="0">
                <a:solidFill>
                  <a:srgbClr val="0F5494"/>
                </a:solidFill>
              </a:rPr>
              <a:t>Upload annexes &amp; relevant supporting documents </a:t>
            </a:r>
            <a:r>
              <a:rPr lang="en-GB" sz="1200" dirty="0" smtClean="0">
                <a:solidFill>
                  <a:srgbClr val="0F5494"/>
                </a:solidFill>
              </a:rPr>
              <a:t>(depending </a:t>
            </a:r>
            <a:r>
              <a:rPr lang="en-GB" sz="1200" dirty="0">
                <a:solidFill>
                  <a:srgbClr val="0F5494"/>
                </a:solidFill>
              </a:rPr>
              <a:t>on the type of </a:t>
            </a:r>
            <a:r>
              <a:rPr lang="en-GB" sz="1200" dirty="0" smtClean="0">
                <a:solidFill>
                  <a:srgbClr val="0F5494"/>
                </a:solidFill>
              </a:rPr>
              <a:t>amendment);</a:t>
            </a:r>
          </a:p>
          <a:p>
            <a:pPr marL="342900" algn="just"/>
            <a:endParaRPr lang="en-GB" sz="1200" dirty="0" smtClean="0">
              <a:solidFill>
                <a:srgbClr val="0F5494"/>
              </a:solidFill>
            </a:endParaRPr>
          </a:p>
          <a:p>
            <a:pPr marL="342900" algn="just"/>
            <a:r>
              <a:rPr lang="en-GB" sz="1200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</a:t>
            </a:r>
            <a:r>
              <a:rPr lang="en-GB" sz="1200" dirty="0" smtClean="0">
                <a:solidFill>
                  <a:srgbClr val="0F5494"/>
                </a:solidFill>
              </a:rPr>
              <a:t> Make </a:t>
            </a:r>
            <a:r>
              <a:rPr lang="en-GB" sz="1200" dirty="0">
                <a:solidFill>
                  <a:srgbClr val="0F5494"/>
                </a:solidFill>
              </a:rPr>
              <a:t>sure the </a:t>
            </a:r>
            <a:r>
              <a:rPr lang="en-GB" sz="1200" b="1" dirty="0">
                <a:solidFill>
                  <a:srgbClr val="0F5494"/>
                </a:solidFill>
              </a:rPr>
              <a:t>necessary validations </a:t>
            </a:r>
            <a:r>
              <a:rPr lang="en-GB" sz="1200" dirty="0">
                <a:solidFill>
                  <a:srgbClr val="0F5494"/>
                </a:solidFill>
              </a:rPr>
              <a:t>are complete (e.g. validation of a new legal entity or bank account</a:t>
            </a:r>
            <a:r>
              <a:rPr lang="en-GB" sz="1200" dirty="0" smtClean="0">
                <a:solidFill>
                  <a:srgbClr val="0F5494"/>
                </a:solidFill>
              </a:rPr>
              <a:t>);</a:t>
            </a:r>
          </a:p>
          <a:p>
            <a:pPr marL="342900" algn="just"/>
            <a:endParaRPr lang="en-GB" sz="1200" dirty="0" smtClean="0">
              <a:solidFill>
                <a:srgbClr val="0F5494"/>
              </a:solidFill>
            </a:endParaRPr>
          </a:p>
          <a:p>
            <a:pPr marL="342900" algn="just"/>
            <a:r>
              <a:rPr lang="en-GB" sz="1200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</a:t>
            </a:r>
            <a:r>
              <a:rPr lang="en-GB" sz="1200" dirty="0">
                <a:solidFill>
                  <a:srgbClr val="0F5494"/>
                </a:solidFill>
              </a:rPr>
              <a:t>If you click on the “Amendment information” tab and then on “documents”, you will find </a:t>
            </a:r>
            <a:r>
              <a:rPr lang="en-GB" sz="1200" b="1" dirty="0">
                <a:solidFill>
                  <a:srgbClr val="0F5494"/>
                </a:solidFill>
              </a:rPr>
              <a:t>the amendment core, the amendment request letter and the GA data </a:t>
            </a:r>
            <a:r>
              <a:rPr lang="en-GB" sz="1200" b="1" dirty="0" smtClean="0">
                <a:solidFill>
                  <a:srgbClr val="0F5494"/>
                </a:solidFill>
              </a:rPr>
              <a:t>sheet</a:t>
            </a:r>
            <a:r>
              <a:rPr lang="en-GB" sz="1200" dirty="0" smtClean="0">
                <a:solidFill>
                  <a:srgbClr val="0F5494"/>
                </a:solidFill>
              </a:rPr>
              <a:t> which </a:t>
            </a:r>
            <a:r>
              <a:rPr lang="en-GB" sz="1200" b="1" dirty="0" smtClean="0">
                <a:solidFill>
                  <a:srgbClr val="0F5494"/>
                </a:solidFill>
              </a:rPr>
              <a:t>are automatically generated</a:t>
            </a:r>
            <a:r>
              <a:rPr lang="en-GB" sz="1200" dirty="0" smtClean="0">
                <a:solidFill>
                  <a:srgbClr val="0F5494"/>
                </a:solidFill>
              </a:rPr>
              <a:t>;</a:t>
            </a:r>
          </a:p>
          <a:p>
            <a:pPr marL="342900" algn="just"/>
            <a:endParaRPr lang="en-GB" sz="1200" dirty="0">
              <a:solidFill>
                <a:srgbClr val="0F5494"/>
              </a:solidFill>
            </a:endParaRPr>
          </a:p>
          <a:p>
            <a:pPr marL="342900" algn="just"/>
            <a:r>
              <a:rPr lang="en-GB" sz="1200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</a:t>
            </a:r>
            <a:r>
              <a:rPr lang="en-GB" sz="1200" dirty="0">
                <a:solidFill>
                  <a:srgbClr val="0F5494"/>
                </a:solidFill>
              </a:rPr>
              <a:t>You can </a:t>
            </a:r>
            <a:r>
              <a:rPr lang="en-GB" sz="1200" b="1" dirty="0">
                <a:solidFill>
                  <a:srgbClr val="0F5494"/>
                </a:solidFill>
              </a:rPr>
              <a:t>check </a:t>
            </a:r>
            <a:r>
              <a:rPr lang="en-GB" sz="1200" b="1" dirty="0" smtClean="0">
                <a:solidFill>
                  <a:srgbClr val="0F5494"/>
                </a:solidFill>
              </a:rPr>
              <a:t>all the </a:t>
            </a:r>
            <a:r>
              <a:rPr lang="en-GB" sz="1200" b="1" dirty="0">
                <a:solidFill>
                  <a:srgbClr val="0F5494"/>
                </a:solidFill>
              </a:rPr>
              <a:t>amendments </a:t>
            </a:r>
            <a:r>
              <a:rPr lang="en-GB" sz="1200" dirty="0">
                <a:solidFill>
                  <a:srgbClr val="0F5494"/>
                </a:solidFill>
              </a:rPr>
              <a:t>in the “Project summary” tab. </a:t>
            </a:r>
          </a:p>
          <a:p>
            <a:pPr marL="342900" algn="just"/>
            <a:endParaRPr lang="en-GB" sz="1400" dirty="0">
              <a:solidFill>
                <a:schemeClr val="accent2"/>
              </a:solidFill>
            </a:endParaRPr>
          </a:p>
          <a:p>
            <a:pPr marL="342900" algn="just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973445" y="240754"/>
            <a:ext cx="4170556" cy="63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defTabSz="914400"/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7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7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COMPOSE</a:t>
            </a:r>
            <a:r>
              <a:rPr lang="en-US" sz="7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7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BE" kern="0" dirty="0" smtClean="0"/>
              <a:t/>
            </a:r>
            <a:br>
              <a:rPr lang="fr-BE" kern="0" dirty="0" smtClean="0"/>
            </a:b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9252" y="1364104"/>
            <a:ext cx="7547548" cy="508535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COMPOSE THE AMENDMENT</a:t>
            </a:r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2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amendment clauses automatically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956" y="2552166"/>
            <a:ext cx="6869516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97043" y="5171605"/>
            <a:ext cx="1292904" cy="305353"/>
          </a:xfrm>
          <a:prstGeom prst="rightArrow">
            <a:avLst/>
          </a:prstGeom>
          <a:solidFill>
            <a:srgbClr val="FF0000">
              <a:alpha val="39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3141" y="6271223"/>
            <a:ext cx="2133600" cy="469015"/>
          </a:xfrm>
        </p:spPr>
        <p:txBody>
          <a:bodyPr/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fld id="{3FDB3BFA-E541-4453-8744-01EC0AC0CB93}" type="slidenum">
              <a:rPr lang="en-GB" sz="16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>
                <a:defRPr/>
              </a:pPr>
              <a:t>17</a:t>
            </a:fld>
            <a:endParaRPr lang="en-GB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8332" y="1398874"/>
            <a:ext cx="8229600" cy="93662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amendment clauses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need to be selected/opened by the PO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8" y="2402955"/>
            <a:ext cx="7719934" cy="403532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00102" y="5186597"/>
            <a:ext cx="807936" cy="169053"/>
          </a:xfrm>
          <a:prstGeom prst="rightArrow">
            <a:avLst/>
          </a:prstGeom>
          <a:solidFill>
            <a:srgbClr val="FF0000">
              <a:alpha val="39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1" name="Right Arrow 10"/>
          <p:cNvSpPr/>
          <p:nvPr/>
        </p:nvSpPr>
        <p:spPr>
          <a:xfrm>
            <a:off x="500102" y="5423106"/>
            <a:ext cx="807936" cy="186124"/>
          </a:xfrm>
          <a:prstGeom prst="rightArrow">
            <a:avLst/>
          </a:prstGeom>
          <a:solidFill>
            <a:srgbClr val="FF0000">
              <a:alpha val="39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10014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95" y="1717411"/>
            <a:ext cx="8229600" cy="3633788"/>
          </a:xfrm>
        </p:spPr>
        <p:txBody>
          <a:bodyPr>
            <a:normAutofit/>
          </a:bodyPr>
          <a:lstStyle/>
          <a:p>
            <a:pPr indent="0" algn="ctr">
              <a:buNone/>
            </a:pPr>
            <a:endParaRPr lang="en-GB" b="1" i="0" dirty="0" smtClean="0"/>
          </a:p>
          <a:p>
            <a:pPr indent="0" algn="ctr">
              <a:buNone/>
            </a:pPr>
            <a:r>
              <a:rPr lang="en-GB" sz="3200" b="1" i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 </a:t>
            </a:r>
            <a:r>
              <a:rPr lang="en-GB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GB" sz="3200" b="1" i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OFFICER </a:t>
            </a:r>
          </a:p>
          <a:p>
            <a:pPr indent="0" algn="ctr">
              <a:buNone/>
            </a:pPr>
            <a:r>
              <a:rPr lang="en-IE" alt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during </a:t>
            </a:r>
            <a:r>
              <a:rPr lang="en-IE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amendment request </a:t>
            </a:r>
            <a:r>
              <a:rPr lang="en-IE" alt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preparation</a:t>
            </a:r>
            <a:endParaRPr lang="en-GB" sz="3200" b="1" i="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buNone/>
            </a:pPr>
            <a:r>
              <a:rPr lang="en-GB" sz="3200" i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3200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3200" i="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trongly recommended</a:t>
            </a:r>
            <a:r>
              <a:rPr lang="en-GB" sz="3200" i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3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57" y="266177"/>
            <a:ext cx="212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Step 3</a:t>
            </a:r>
            <a:endParaRPr lang="fr-BE" sz="2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973445" y="240754"/>
            <a:ext cx="4170556" cy="63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defTabSz="914400"/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7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7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CONSULT</a:t>
            </a:r>
            <a:r>
              <a:rPr lang="en-US" sz="7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7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BE" kern="0" dirty="0" smtClean="0"/>
              <a:t/>
            </a:r>
            <a:br>
              <a:rPr lang="fr-BE" kern="0" dirty="0" smtClean="0"/>
            </a:b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7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49363"/>
            <a:ext cx="6883400" cy="21240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86198" y="6327776"/>
            <a:ext cx="2133600" cy="476250"/>
          </a:xfrm>
        </p:spPr>
        <p:txBody>
          <a:bodyPr/>
          <a:lstStyle/>
          <a:p>
            <a:pPr>
              <a:defRPr/>
            </a:pPr>
            <a:fld id="{2BAB6E55-A8AA-4C29-BC22-05EC38D3C943}" type="slidenum">
              <a:rPr lang="en-GB" sz="16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>
                <a:defRPr/>
              </a:pPr>
              <a:t>19</a:t>
            </a:fld>
            <a:endParaRPr lang="en-GB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798" name="Content Placeholder 2"/>
          <p:cNvSpPr txBox="1">
            <a:spLocks/>
          </p:cNvSpPr>
          <p:nvPr/>
        </p:nvSpPr>
        <p:spPr bwMode="auto">
          <a:xfrm>
            <a:off x="529855" y="387523"/>
            <a:ext cx="8341466" cy="8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IE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Consortium can ask the EU Officer to "unofficially" review the amendment </a:t>
            </a:r>
            <a:r>
              <a:rPr lang="en-IE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 </a:t>
            </a:r>
            <a:r>
              <a:rPr lang="en-IE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PO is notified </a:t>
            </a:r>
            <a:endParaRPr lang="en-IE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380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19" y="3535988"/>
            <a:ext cx="6030913" cy="28908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4028498" y="2645764"/>
            <a:ext cx="2702086" cy="159603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214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982188" y="1940927"/>
            <a:ext cx="7809543" cy="4917073"/>
            <a:chOff x="0" y="263"/>
            <a:chExt cx="5544" cy="3803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0" y="263"/>
              <a:ext cx="5544" cy="3803"/>
              <a:chOff x="158" y="-83"/>
              <a:chExt cx="5544" cy="3803"/>
            </a:xfrm>
          </p:grpSpPr>
          <p:grpSp>
            <p:nvGrpSpPr>
              <p:cNvPr id="8" name="Group 41"/>
              <p:cNvGrpSpPr>
                <a:grpSpLocks noChangeAspect="1"/>
              </p:cNvGrpSpPr>
              <p:nvPr/>
            </p:nvGrpSpPr>
            <p:grpSpPr bwMode="auto">
              <a:xfrm>
                <a:off x="158" y="-83"/>
                <a:ext cx="5544" cy="3803"/>
                <a:chOff x="2655" y="2252"/>
                <a:chExt cx="11088" cy="7606"/>
              </a:xfrm>
            </p:grpSpPr>
            <p:sp>
              <p:nvSpPr>
                <p:cNvPr id="10" name="AutoShape 4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655" y="3234"/>
                  <a:ext cx="11088" cy="6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" name="AutoShape 43"/>
                <p:cNvSpPr>
                  <a:spLocks noChangeArrowheads="1"/>
                </p:cNvSpPr>
                <p:nvPr/>
              </p:nvSpPr>
              <p:spPr bwMode="auto">
                <a:xfrm>
                  <a:off x="5978" y="2252"/>
                  <a:ext cx="4204" cy="3828"/>
                </a:xfrm>
                <a:prstGeom prst="flowChartProcess">
                  <a:avLst/>
                </a:prstGeom>
                <a:solidFill>
                  <a:srgbClr val="0000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>
                    <a:latin typeface="Verdana" pitchFamily="1" charset="0"/>
                  </a:endParaRPr>
                </a:p>
              </p:txBody>
            </p:sp>
            <p:sp>
              <p:nvSpPr>
                <p:cNvPr id="14" name="AutoShape 46"/>
                <p:cNvSpPr>
                  <a:spLocks noChangeArrowheads="1"/>
                </p:cNvSpPr>
                <p:nvPr/>
              </p:nvSpPr>
              <p:spPr bwMode="auto">
                <a:xfrm>
                  <a:off x="3363" y="5222"/>
                  <a:ext cx="1944" cy="768"/>
                </a:xfrm>
                <a:prstGeom prst="flowChartProcess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 eaLnBrk="1" hangingPunct="1"/>
                  <a:r>
                    <a:rPr lang="en-GB" sz="1400" b="1" dirty="0" smtClean="0">
                      <a:solidFill>
                        <a:srgbClr val="333399"/>
                      </a:solidFill>
                    </a:rPr>
                    <a:t>Grant </a:t>
                  </a:r>
                  <a:r>
                    <a:rPr lang="en-GB" sz="1400" b="1" dirty="0">
                      <a:solidFill>
                        <a:srgbClr val="333399"/>
                      </a:solidFill>
                    </a:rPr>
                    <a:t>Agreement</a:t>
                  </a:r>
                  <a:endParaRPr lang="en-GB" sz="1800" dirty="0"/>
                </a:p>
              </p:txBody>
            </p:sp>
            <p:sp>
              <p:nvSpPr>
                <p:cNvPr id="17" name="AutoShape 49"/>
                <p:cNvSpPr>
                  <a:spLocks noChangeArrowheads="1"/>
                </p:cNvSpPr>
                <p:nvPr/>
              </p:nvSpPr>
              <p:spPr bwMode="auto">
                <a:xfrm>
                  <a:off x="10897" y="5192"/>
                  <a:ext cx="1296" cy="768"/>
                </a:xfrm>
                <a:prstGeom prst="flowChartProcess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 eaLnBrk="1" hangingPunct="1"/>
                  <a:r>
                    <a:rPr lang="en-GB" sz="1400" b="1" dirty="0">
                      <a:solidFill>
                        <a:srgbClr val="333399"/>
                      </a:solidFill>
                    </a:rPr>
                    <a:t>Final </a:t>
                  </a:r>
                  <a:r>
                    <a:rPr lang="en-GB" sz="1400" b="1" dirty="0" smtClean="0">
                      <a:solidFill>
                        <a:srgbClr val="333399"/>
                      </a:solidFill>
                    </a:rPr>
                    <a:t>Report </a:t>
                  </a:r>
                  <a:endParaRPr lang="en-GB" sz="1800" dirty="0"/>
                </a:p>
              </p:txBody>
            </p:sp>
            <p:sp>
              <p:nvSpPr>
                <p:cNvPr id="19" name="AutoShape 51"/>
                <p:cNvSpPr>
                  <a:spLocks noChangeArrowheads="1"/>
                </p:cNvSpPr>
                <p:nvPr/>
              </p:nvSpPr>
              <p:spPr bwMode="auto">
                <a:xfrm>
                  <a:off x="9465" y="3810"/>
                  <a:ext cx="1432" cy="575"/>
                </a:xfrm>
                <a:prstGeom prst="flowChartProcess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GB" sz="1100" b="1" i="1" dirty="0">
                      <a:solidFill>
                        <a:srgbClr val="333399"/>
                      </a:solidFill>
                    </a:rPr>
                    <a:t>End Eligibility</a:t>
                  </a:r>
                  <a:endParaRPr lang="en-GB" sz="1800" dirty="0"/>
                </a:p>
              </p:txBody>
            </p:sp>
            <p:sp>
              <p:nvSpPr>
                <p:cNvPr id="20" name="AutoShape 52"/>
                <p:cNvSpPr>
                  <a:spLocks noChangeArrowheads="1"/>
                </p:cNvSpPr>
                <p:nvPr/>
              </p:nvSpPr>
              <p:spPr bwMode="auto">
                <a:xfrm>
                  <a:off x="5253" y="3813"/>
                  <a:ext cx="1450" cy="523"/>
                </a:xfrm>
                <a:prstGeom prst="flowChartProcess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GB" sz="1100" b="1" i="1" dirty="0">
                      <a:solidFill>
                        <a:srgbClr val="333399"/>
                      </a:solidFill>
                    </a:rPr>
                    <a:t>Start Eligibility</a:t>
                  </a:r>
                  <a:endParaRPr lang="en-GB" sz="1800" dirty="0"/>
                </a:p>
              </p:txBody>
            </p:sp>
            <p:cxnSp>
              <p:nvCxnSpPr>
                <p:cNvPr id="26" name="AutoShape 58"/>
                <p:cNvCxnSpPr>
                  <a:cxnSpLocks noChangeShapeType="1"/>
                </p:cNvCxnSpPr>
                <p:nvPr/>
              </p:nvCxnSpPr>
              <p:spPr bwMode="auto">
                <a:xfrm>
                  <a:off x="6001" y="4449"/>
                  <a:ext cx="8" cy="164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" name="AutoShape 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168" y="4400"/>
                  <a:ext cx="27" cy="169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9" name="Text Box 75"/>
              <p:cNvSpPr txBox="1">
                <a:spLocks noChangeArrowheads="1"/>
              </p:cNvSpPr>
              <p:nvPr/>
            </p:nvSpPr>
            <p:spPr bwMode="auto">
              <a:xfrm>
                <a:off x="1947" y="1469"/>
                <a:ext cx="1876" cy="241"/>
              </a:xfrm>
              <a:prstGeom prst="rect">
                <a:avLst/>
              </a:prstGeom>
              <a:solidFill>
                <a:srgbClr val="FF0000"/>
              </a:solidFill>
              <a:ln>
                <a:headEnd/>
                <a:tailEnd/>
              </a:ln>
              <a:ex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fr-BE" sz="1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+mn-ea"/>
                  </a:rPr>
                  <a:t>A M E N D M E N T S</a:t>
                </a:r>
                <a:endParaRPr lang="en-GB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endParaRPr>
              </a:p>
            </p:txBody>
          </p:sp>
        </p:grpSp>
        <p:sp>
          <p:nvSpPr>
            <p:cNvPr id="7" name="Text Box 76"/>
            <p:cNvSpPr txBox="1">
              <a:spLocks noChangeArrowheads="1"/>
            </p:cNvSpPr>
            <p:nvPr/>
          </p:nvSpPr>
          <p:spPr bwMode="auto">
            <a:xfrm>
              <a:off x="1342" y="467"/>
              <a:ext cx="272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BE" b="1" dirty="0">
                  <a:solidFill>
                    <a:srgbClr val="333D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1" charset="0"/>
                </a:rPr>
                <a:t>Project Life Cycle</a:t>
              </a:r>
              <a:endParaRPr lang="en-GB" b="1" dirty="0">
                <a:solidFill>
                  <a:srgbClr val="333D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1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893141" y="3999654"/>
            <a:ext cx="363115" cy="179882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/>
          </a:p>
        </p:txBody>
      </p:sp>
      <p:sp>
        <p:nvSpPr>
          <p:cNvPr id="50" name="Right Arrow 49"/>
          <p:cNvSpPr/>
          <p:nvPr/>
        </p:nvSpPr>
        <p:spPr>
          <a:xfrm>
            <a:off x="6320779" y="3992510"/>
            <a:ext cx="420145" cy="207449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/>
          </a:p>
        </p:txBody>
      </p:sp>
    </p:spTree>
    <p:extLst>
      <p:ext uri="{BB962C8B-B14F-4D97-AF65-F5344CB8AC3E}">
        <p14:creationId xmlns:p14="http://schemas.microsoft.com/office/powerpoint/2010/main" val="22871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88" y="2196791"/>
            <a:ext cx="8396868" cy="1929160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endParaRPr lang="en-GB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buNone/>
            </a:pPr>
            <a:endParaRPr lang="en-GB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buNone/>
            </a:pPr>
            <a:r>
              <a:rPr lang="en-GB" sz="3200" b="1" i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SIGN </a:t>
            </a:r>
            <a:r>
              <a:rPr lang="en-GB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&amp; </a:t>
            </a:r>
            <a:r>
              <a:rPr lang="en-GB" sz="3200" b="1" i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SUBMIT the amendment </a:t>
            </a:r>
            <a:r>
              <a:rPr lang="en-GB" sz="3200" b="1" i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EC</a:t>
            </a:r>
            <a:endParaRPr lang="en-GB" sz="3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1516" y="345017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Step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fr-BE" sz="2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973445" y="240754"/>
            <a:ext cx="4170556" cy="63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defTabSz="914400"/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7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7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SIGN &amp; SUBMIT</a:t>
            </a:r>
            <a:r>
              <a:rPr lang="en-US" sz="7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7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BE" kern="0" dirty="0" smtClean="0"/>
              <a:t/>
            </a:r>
            <a:br>
              <a:rPr lang="fr-BE" kern="0" dirty="0" smtClean="0"/>
            </a:b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129883-407A-4A63-98C2-EE16E86FC653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20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2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" y="3633049"/>
            <a:ext cx="7640955" cy="296037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93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423988"/>
            <a:ext cx="7969250" cy="191928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831979" y="6424295"/>
            <a:ext cx="2133600" cy="476250"/>
          </a:xfrm>
        </p:spPr>
        <p:txBody>
          <a:bodyPr/>
          <a:lstStyle/>
          <a:p>
            <a:pPr>
              <a:defRPr/>
            </a:pPr>
            <a:fld id="{AA3514F0-4BE4-400F-B17E-C6170907D927}" type="slidenum">
              <a:rPr lang="en-GB" sz="16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>
                <a:defRPr/>
              </a:pPr>
              <a:t>21</a:t>
            </a:fld>
            <a:endParaRPr lang="en-GB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31004" y="-60684"/>
            <a:ext cx="3434575" cy="1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IE" altLang="en-US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1) The coordinator locks for review (data locked)</a:t>
            </a:r>
            <a:r>
              <a:rPr lang="en-IE" altLang="en-US" sz="1600" kern="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 Pdf generated</a:t>
            </a:r>
            <a:endParaRPr lang="en-IE" altLang="en-US" sz="1600" kern="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9943" name="Rounded Rectangle 3"/>
          <p:cNvSpPr>
            <a:spLocks noChangeArrowheads="1"/>
          </p:cNvSpPr>
          <p:nvPr/>
        </p:nvSpPr>
        <p:spPr bwMode="auto">
          <a:xfrm>
            <a:off x="2915816" y="5410738"/>
            <a:ext cx="2736850" cy="288925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pic>
        <p:nvPicPr>
          <p:cNvPr id="3994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885452"/>
            <a:ext cx="3861911" cy="5829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 bwMode="auto">
          <a:xfrm rot="6632373">
            <a:off x="6874195" y="3157306"/>
            <a:ext cx="1391761" cy="180582"/>
          </a:xfrm>
          <a:prstGeom prst="rightArrow">
            <a:avLst/>
          </a:prstGeom>
          <a:solidFill>
            <a:srgbClr val="FF00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pic>
        <p:nvPicPr>
          <p:cNvPr id="3994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2" y="3940175"/>
            <a:ext cx="3133725" cy="2952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 bwMode="auto">
          <a:xfrm rot="7816803">
            <a:off x="3930925" y="4649781"/>
            <a:ext cx="1570773" cy="235758"/>
          </a:xfrm>
          <a:prstGeom prst="rightArrow">
            <a:avLst>
              <a:gd name="adj1" fmla="val 36581"/>
              <a:gd name="adj2" fmla="val 50000"/>
            </a:avLst>
          </a:prstGeom>
          <a:solidFill>
            <a:srgbClr val="FF00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223" y="5860405"/>
            <a:ext cx="1379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b="1" dirty="0" smtClean="0"/>
              <a:t>XXXXXX</a:t>
            </a:r>
            <a:endParaRPr lang="en-GB" sz="8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3247085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2" y="1761896"/>
            <a:ext cx="8363453" cy="1221148"/>
          </a:xfrm>
        </p:spPr>
        <p:txBody>
          <a:bodyPr/>
          <a:lstStyle/>
          <a:p>
            <a:pPr marL="0" indent="0" algn="just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Your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authorised project legal signatory (PLSIGN) must then e-sign the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</a:t>
            </a:r>
            <a:r>
              <a:rPr lang="en-GB" sz="2400" dirty="0">
                <a:solidFill>
                  <a:schemeClr val="accent3"/>
                </a:solidFill>
              </a:rPr>
              <a:t/>
            </a:r>
            <a:br>
              <a:rPr lang="en-GB" sz="2400" dirty="0">
                <a:solidFill>
                  <a:schemeClr val="accent3"/>
                </a:solidFill>
              </a:rPr>
            </a:br>
            <a:r>
              <a:rPr lang="en-GB" sz="2400" dirty="0">
                <a:solidFill>
                  <a:schemeClr val="accent3"/>
                </a:solidFill>
              </a:rPr>
              <a:t/>
            </a:r>
            <a:br>
              <a:rPr lang="en-GB" sz="2400" dirty="0">
                <a:solidFill>
                  <a:schemeClr val="accent3"/>
                </a:solidFill>
              </a:rPr>
            </a:br>
            <a:endParaRPr lang="fr-BE" sz="2400" dirty="0">
              <a:solidFill>
                <a:schemeClr val="accent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7" y="3200401"/>
            <a:ext cx="7136781" cy="235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>
            <a:off x="8040029" y="4289796"/>
            <a:ext cx="791736" cy="434897"/>
          </a:xfrm>
          <a:prstGeom prst="leftArrow">
            <a:avLst/>
          </a:prstGeom>
          <a:solidFill>
            <a:srgbClr val="FF0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8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609834"/>
            <a:ext cx="8229600" cy="7075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The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 assesses the request</a:t>
            </a:r>
            <a:r>
              <a:rPr lang="en-GB" dirty="0">
                <a:solidFill>
                  <a:schemeClr val="accent3"/>
                </a:solidFill>
              </a:rPr>
              <a:t/>
            </a:r>
            <a:br>
              <a:rPr lang="en-GB" dirty="0">
                <a:solidFill>
                  <a:schemeClr val="accent3"/>
                </a:solidFill>
              </a:rPr>
            </a:b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317384"/>
            <a:ext cx="8229600" cy="3371384"/>
          </a:xfrm>
        </p:spPr>
        <p:txBody>
          <a:bodyPr/>
          <a:lstStyle/>
          <a:p>
            <a:pPr algn="just"/>
            <a:r>
              <a:rPr lang="en-GB" sz="2000" dirty="0"/>
              <a:t>The Commission </a:t>
            </a:r>
            <a:r>
              <a:rPr lang="en-GB" sz="2000" dirty="0" smtClean="0"/>
              <a:t>can </a:t>
            </a:r>
            <a:r>
              <a:rPr lang="en-GB" sz="2000" b="1" dirty="0" smtClean="0"/>
              <a:t>accept</a:t>
            </a:r>
            <a:r>
              <a:rPr lang="en-GB" sz="2000" dirty="0" smtClean="0"/>
              <a:t> </a:t>
            </a:r>
            <a:r>
              <a:rPr lang="en-GB" sz="2000" dirty="0"/>
              <a:t>or </a:t>
            </a:r>
            <a:r>
              <a:rPr lang="en-GB" sz="2000" b="1" dirty="0"/>
              <a:t>reject the request</a:t>
            </a:r>
            <a:r>
              <a:rPr lang="en-GB" sz="2000" dirty="0"/>
              <a:t> within </a:t>
            </a:r>
            <a:r>
              <a:rPr lang="en-GB" sz="2000" b="1" dirty="0"/>
              <a:t>45 </a:t>
            </a:r>
            <a:r>
              <a:rPr lang="en-GB" sz="2000" b="1" dirty="0" smtClean="0"/>
              <a:t>days</a:t>
            </a:r>
            <a:r>
              <a:rPr lang="en-US" sz="2000" dirty="0">
                <a:sym typeface="Wingdings" panose="05000000000000000000" pitchFamily="2" charset="2"/>
              </a:rPr>
              <a:t> (only exceptionally extended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  <a:r>
              <a:rPr lang="en-GB" sz="2000" dirty="0" smtClean="0"/>
              <a:t>;</a:t>
            </a:r>
          </a:p>
          <a:p>
            <a:pPr marL="0" indent="0" algn="just">
              <a:buNone/>
            </a:pPr>
            <a:endParaRPr lang="en-GB" sz="2000" dirty="0" smtClean="0"/>
          </a:p>
          <a:p>
            <a:pPr algn="just"/>
            <a:r>
              <a:rPr lang="en-US" sz="2000" dirty="0" smtClean="0"/>
              <a:t>The Commission may also </a:t>
            </a:r>
            <a:r>
              <a:rPr lang="en-US" sz="2000" b="1" dirty="0" smtClean="0"/>
              <a:t>request additional information/documents</a:t>
            </a:r>
            <a:r>
              <a:rPr lang="en-US" sz="2000" dirty="0" smtClean="0"/>
              <a:t>, which must not change the amendment itself</a:t>
            </a:r>
            <a:r>
              <a:rPr lang="en-US" sz="2000" dirty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you must upload request information </a:t>
            </a:r>
            <a:r>
              <a:rPr lang="en-US" sz="2000" b="1" dirty="0" smtClean="0">
                <a:sym typeface="Wingdings" panose="05000000000000000000" pitchFamily="2" charset="2"/>
              </a:rPr>
              <a:t>within 15 days </a:t>
            </a:r>
            <a:r>
              <a:rPr lang="en-US" sz="2000" dirty="0" smtClean="0">
                <a:sym typeface="Wingdings" panose="05000000000000000000" pitchFamily="2" charset="2"/>
              </a:rPr>
              <a:t>or  rejection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;</a:t>
            </a:r>
          </a:p>
          <a:p>
            <a:pPr marL="0" indent="0" algn="just">
              <a:buNone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just"/>
            <a:r>
              <a:rPr lang="en-US" sz="2000" b="1" dirty="0" smtClean="0"/>
              <a:t>Tacit rejection </a:t>
            </a:r>
            <a:r>
              <a:rPr lang="en-US" sz="2000" dirty="0"/>
              <a:t>if no reaction within 45 days </a:t>
            </a:r>
            <a:r>
              <a:rPr lang="en-US" sz="2000" dirty="0" smtClean="0"/>
              <a:t>deadline.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342900"/>
            <a:endParaRPr lang="en-US" dirty="0" smtClean="0">
              <a:sym typeface="Wingdings" panose="05000000000000000000" pitchFamily="2" charset="2"/>
            </a:endParaRPr>
          </a:p>
          <a:p>
            <a:pPr marL="34290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8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64" y="1333627"/>
            <a:ext cx="8229600" cy="804126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Entry into force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7753"/>
            <a:ext cx="8229600" cy="4142627"/>
          </a:xfrm>
        </p:spPr>
        <p:txBody>
          <a:bodyPr/>
          <a:lstStyle/>
          <a:p>
            <a:pPr marL="342900" algn="just"/>
            <a:r>
              <a:rPr lang="en-GB" sz="1800" dirty="0"/>
              <a:t>The </a:t>
            </a:r>
            <a:r>
              <a:rPr lang="en-GB" sz="1800" b="1" dirty="0"/>
              <a:t>amendment</a:t>
            </a:r>
            <a:r>
              <a:rPr lang="en-GB" sz="1800" dirty="0"/>
              <a:t> </a:t>
            </a:r>
            <a:r>
              <a:rPr lang="en-GB" sz="1800" b="1" dirty="0" smtClean="0"/>
              <a:t>is </a:t>
            </a:r>
            <a:r>
              <a:rPr lang="en-GB" sz="1800" b="1" dirty="0"/>
              <a:t>legally binding </a:t>
            </a:r>
            <a:r>
              <a:rPr lang="en-GB" sz="1800" dirty="0"/>
              <a:t>and will be incorporated into the </a:t>
            </a:r>
            <a:r>
              <a:rPr lang="en-GB" sz="1800" dirty="0" smtClean="0"/>
              <a:t>grant agreement;</a:t>
            </a:r>
          </a:p>
          <a:p>
            <a:pPr marL="0" indent="0" algn="just">
              <a:buNone/>
            </a:pPr>
            <a:endParaRPr lang="en-GB" sz="1800" dirty="0" smtClean="0"/>
          </a:p>
          <a:p>
            <a:pPr marL="342900" algn="just"/>
            <a:r>
              <a:rPr lang="en-GB" sz="1800" dirty="0"/>
              <a:t>An amendment proposed by a consortium </a:t>
            </a:r>
            <a:r>
              <a:rPr lang="en-GB" sz="1800" b="1" dirty="0"/>
              <a:t>enters into force</a:t>
            </a:r>
            <a:r>
              <a:rPr lang="en-GB" sz="1800" dirty="0"/>
              <a:t> on the day the Commission signs </a:t>
            </a:r>
            <a:r>
              <a:rPr lang="en-GB" sz="1800" dirty="0" smtClean="0"/>
              <a:t>it;</a:t>
            </a:r>
          </a:p>
          <a:p>
            <a:pPr marL="0" indent="0" algn="just">
              <a:buNone/>
            </a:pPr>
            <a:endParaRPr lang="en-GB" sz="1800" dirty="0" smtClean="0"/>
          </a:p>
          <a:p>
            <a:pPr marL="342900" algn="just"/>
            <a:r>
              <a:rPr lang="en-GB" sz="1800" dirty="0" smtClean="0"/>
              <a:t>It </a:t>
            </a:r>
            <a:r>
              <a:rPr lang="en-GB" sz="1800" b="1" dirty="0"/>
              <a:t>takes effect</a:t>
            </a:r>
            <a:r>
              <a:rPr lang="en-GB" sz="1800" dirty="0"/>
              <a:t> </a:t>
            </a:r>
            <a:r>
              <a:rPr lang="en-GB" sz="1800" dirty="0" smtClean="0"/>
              <a:t>either on </a:t>
            </a:r>
            <a:r>
              <a:rPr lang="en-GB" sz="1800" dirty="0"/>
              <a:t>a specific date agreed </a:t>
            </a:r>
            <a:r>
              <a:rPr lang="en-GB" sz="1800" dirty="0" smtClean="0"/>
              <a:t> by </a:t>
            </a:r>
            <a:r>
              <a:rPr lang="en-GB" sz="1800" dirty="0"/>
              <a:t>the parties </a:t>
            </a:r>
            <a:r>
              <a:rPr lang="en-GB" sz="1800" dirty="0" smtClean="0"/>
              <a:t>or on </a:t>
            </a:r>
            <a:r>
              <a:rPr lang="en-GB" sz="1800" dirty="0"/>
              <a:t>the date it enters into </a:t>
            </a:r>
            <a:r>
              <a:rPr lang="en-GB" sz="1800" dirty="0" smtClean="0"/>
              <a:t>force (only exceptionally retroactively);</a:t>
            </a:r>
          </a:p>
          <a:p>
            <a:pPr marL="0" indent="0" algn="just">
              <a:buNone/>
            </a:pPr>
            <a:endParaRPr lang="en-GB" sz="1800" dirty="0" smtClean="0"/>
          </a:p>
          <a:p>
            <a:pPr marL="342900" algn="just"/>
            <a:r>
              <a:rPr lang="en-GB" sz="1800" dirty="0" smtClean="0"/>
              <a:t>If </a:t>
            </a:r>
            <a:r>
              <a:rPr lang="en-GB" sz="1800" dirty="0"/>
              <a:t>a request involves more than one change, these can take effect on </a:t>
            </a:r>
            <a:r>
              <a:rPr lang="en-GB" sz="1800" b="1" dirty="0"/>
              <a:t>different </a:t>
            </a:r>
            <a:r>
              <a:rPr lang="en-GB" sz="1800" b="1" dirty="0" smtClean="0"/>
              <a:t>dates</a:t>
            </a:r>
            <a:r>
              <a:rPr lang="en-GB" sz="1800" dirty="0" smtClean="0"/>
              <a:t>;</a:t>
            </a:r>
          </a:p>
          <a:p>
            <a:pPr marL="342900" algn="just"/>
            <a:endParaRPr lang="en-GB" sz="1800" dirty="0" smtClean="0"/>
          </a:p>
          <a:p>
            <a:pPr algn="just"/>
            <a:r>
              <a:rPr lang="en-GB" sz="1800" dirty="0" smtClean="0"/>
              <a:t>It may </a:t>
            </a:r>
            <a:r>
              <a:rPr lang="en-GB" sz="1800" b="1" dirty="0"/>
              <a:t>affect the eligibility of costs</a:t>
            </a:r>
            <a:r>
              <a:rPr lang="en-GB" sz="1800" dirty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pPr marL="342900"/>
            <a:endParaRPr lang="en-GB" dirty="0"/>
          </a:p>
          <a:p>
            <a:pPr marL="342900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1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there is the possibility to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cancel/withdraw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amendment at any moment (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EU signature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462" y="2575932"/>
            <a:ext cx="7077075" cy="29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23024" y="3613802"/>
            <a:ext cx="1343447" cy="432048"/>
          </a:xfrm>
          <a:prstGeom prst="rightArrow">
            <a:avLst/>
          </a:prstGeom>
          <a:solidFill>
            <a:srgbClr val="FF0000">
              <a:alpha val="39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7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468313" y="1536492"/>
            <a:ext cx="8278448" cy="2068641"/>
          </a:xfrm>
        </p:spPr>
        <p:txBody>
          <a:bodyPr>
            <a:normAutofit fontScale="90000"/>
          </a:bodyPr>
          <a:lstStyle/>
          <a:p>
            <a:pPr algn="ctr">
              <a:spcBef>
                <a:spcPts val="2400"/>
              </a:spcBef>
              <a:spcAft>
                <a:spcPts val="3000"/>
              </a:spcAft>
            </a:pPr>
            <a: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it-IT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for your attention!</a:t>
            </a:r>
            <a:b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5332" y="2181069"/>
            <a:ext cx="7415561" cy="2959644"/>
          </a:xfrm>
        </p:spPr>
        <p:txBody>
          <a:bodyPr>
            <a:normAutofit/>
          </a:bodyPr>
          <a:lstStyle/>
          <a:p>
            <a:pPr indent="0" algn="ctr">
              <a:buNone/>
            </a:pPr>
            <a:endParaRPr lang="en-GB" sz="3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buNone/>
            </a:pPr>
            <a:endParaRPr lang="en-GB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buNone/>
            </a:pPr>
            <a:endParaRPr lang="en-GB" sz="36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buNone/>
            </a:pPr>
            <a:r>
              <a:rPr lang="en-GB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it-IT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BE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396"/>
            <a:ext cx="8229600" cy="4203096"/>
          </a:xfrm>
        </p:spPr>
        <p:txBody>
          <a:bodyPr/>
          <a:lstStyle/>
          <a:p>
            <a:pPr algn="just"/>
            <a:r>
              <a:rPr lang="en-US" sz="2000" dirty="0"/>
              <a:t>An amendment to the grant agreement is necessary to </a:t>
            </a:r>
            <a:r>
              <a:rPr lang="en-US" sz="2000" b="1" dirty="0"/>
              <a:t>change </a:t>
            </a:r>
            <a:r>
              <a:rPr lang="en-US" sz="2000" dirty="0"/>
              <a:t>the </a:t>
            </a:r>
            <a:r>
              <a:rPr lang="en-US" sz="2000" b="1" dirty="0"/>
              <a:t>terms and conditions </a:t>
            </a:r>
            <a:r>
              <a:rPr lang="en-US" sz="2000" dirty="0"/>
              <a:t>of a </a:t>
            </a:r>
            <a:r>
              <a:rPr lang="en-US" sz="2000" dirty="0" smtClean="0"/>
              <a:t>GA;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IE" sz="2000" b="1" dirty="0" smtClean="0"/>
              <a:t>Consequences</a:t>
            </a:r>
            <a:r>
              <a:rPr lang="fr-BE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The </a:t>
            </a:r>
            <a:r>
              <a:rPr lang="en-US" sz="2000" dirty="0"/>
              <a:t>amended provisions </a:t>
            </a:r>
            <a:r>
              <a:rPr lang="en-US" sz="2000" b="1" dirty="0"/>
              <a:t>become an integral part of the </a:t>
            </a:r>
            <a:r>
              <a:rPr lang="en-US" sz="2000" b="1" dirty="0" smtClean="0"/>
              <a:t>GA. </a:t>
            </a:r>
            <a:r>
              <a:rPr lang="en-US" sz="2000" dirty="0" smtClean="0"/>
              <a:t>All </a:t>
            </a:r>
            <a:r>
              <a:rPr lang="en-US" sz="2000" dirty="0"/>
              <a:t>other provisions remain </a:t>
            </a:r>
            <a:r>
              <a:rPr lang="en-US" sz="2000" dirty="0" smtClean="0"/>
              <a:t>unchanged </a:t>
            </a:r>
            <a:r>
              <a:rPr lang="en-US" sz="2000" dirty="0"/>
              <a:t>and have full </a:t>
            </a:r>
            <a:r>
              <a:rPr lang="en-US" sz="2000" dirty="0" smtClean="0"/>
              <a:t>effect;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Requests must be submitted </a:t>
            </a:r>
            <a:r>
              <a:rPr lang="en-US" sz="2000" b="1" dirty="0" smtClean="0"/>
              <a:t>sufficiently </a:t>
            </a:r>
            <a:r>
              <a:rPr lang="en-US" sz="2000" b="1" dirty="0"/>
              <a:t>in advance </a:t>
            </a:r>
            <a:r>
              <a:rPr lang="en-US" sz="2000" dirty="0"/>
              <a:t>to allow preparation and proper analysis before the changes are due to take </a:t>
            </a:r>
            <a:r>
              <a:rPr lang="en-US" sz="2000" dirty="0" smtClean="0"/>
              <a:t>effect.</a:t>
            </a:r>
          </a:p>
          <a:p>
            <a:pPr algn="just"/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9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65" y="1377852"/>
            <a:ext cx="8229600" cy="936625"/>
          </a:xfrm>
        </p:spPr>
        <p:txBody>
          <a:bodyPr anchor="ctr" anchorCtr="0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Amendments: where to find the relevant rules?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58" y="2314477"/>
            <a:ext cx="8461949" cy="4116304"/>
          </a:xfrm>
        </p:spPr>
        <p:txBody>
          <a:bodyPr>
            <a:normAutofit/>
          </a:bodyPr>
          <a:lstStyle/>
          <a:p>
            <a:pPr indent="0" algn="just">
              <a:buNone/>
            </a:pPr>
            <a:endParaRPr lang="en-GB" sz="2100" b="1" i="0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685800" algn="just">
              <a:buFont typeface="Wingdings" panose="05000000000000000000" pitchFamily="2" charset="2"/>
              <a:buChar char="q"/>
            </a:pPr>
            <a:r>
              <a:rPr lang="en-GB" sz="1600" b="1" i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Article 39.1 GA </a:t>
            </a:r>
            <a:r>
              <a:rPr lang="en-GB" sz="1600" b="1" i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1600" b="1" i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i="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Conditions</a:t>
            </a:r>
            <a:r>
              <a:rPr lang="en-GB" sz="1600" b="1" i="0" dirty="0" smtClean="0">
                <a:latin typeface="+mj-lt"/>
                <a:cs typeface="Times New Roman" panose="02020603050405020304" pitchFamily="18" charset="0"/>
              </a:rPr>
              <a:t>: </a:t>
            </a:r>
            <a:r>
              <a:rPr lang="en-GB" sz="1600" i="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The Agreement may be amended, </a:t>
            </a:r>
            <a:r>
              <a:rPr lang="en-GB" sz="1600" b="1" i="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unless</a:t>
            </a:r>
            <a:r>
              <a:rPr lang="en-GB" sz="1600" i="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the </a:t>
            </a:r>
            <a:r>
              <a:rPr lang="en-GB" sz="1600" i="0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amendment entails changes which would call </a:t>
            </a:r>
            <a:r>
              <a:rPr lang="en-GB" sz="1600" i="0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into question the </a:t>
            </a:r>
            <a:r>
              <a:rPr lang="en-GB" sz="1600" i="0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decision </a:t>
            </a:r>
            <a:r>
              <a:rPr lang="en-GB" sz="1600" i="0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awarding the grant or breach the principle of equal </a:t>
            </a:r>
            <a:r>
              <a:rPr lang="en-GB" sz="1600" i="0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treatment of applicants</a:t>
            </a:r>
            <a:r>
              <a:rPr lang="en-GB" sz="1600" i="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685800" algn="just">
              <a:buFont typeface="Wingdings" panose="05000000000000000000" pitchFamily="2" charset="2"/>
              <a:buChar char="q"/>
            </a:pPr>
            <a:endParaRPr lang="en-GB" sz="1600" i="0" dirty="0" smtClean="0">
              <a:latin typeface="+mj-lt"/>
              <a:cs typeface="Times New Roman" panose="02020603050405020304" pitchFamily="18" charset="0"/>
            </a:endParaRPr>
          </a:p>
          <a:p>
            <a:pPr marL="685800" algn="just">
              <a:buFont typeface="Wingdings" panose="05000000000000000000" pitchFamily="2" charset="2"/>
              <a:buChar char="q"/>
            </a:pPr>
            <a:r>
              <a:rPr lang="en-GB" sz="1600" b="1" i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Article 39.2 GA </a:t>
            </a:r>
            <a:r>
              <a:rPr lang="en-GB" sz="1600" b="1" i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1600" b="1" i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i="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Procedure</a:t>
            </a: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685800" algn="just">
              <a:buFont typeface="Wingdings" panose="05000000000000000000" pitchFamily="2" charset="2"/>
              <a:buChar char="q"/>
            </a:pPr>
            <a:endParaRPr lang="en-GB" sz="1600" dirty="0">
              <a:latin typeface="+mj-lt"/>
              <a:cs typeface="Times New Roman" panose="02020603050405020304" pitchFamily="18" charset="0"/>
            </a:endParaRPr>
          </a:p>
          <a:p>
            <a:pPr marL="685800" algn="just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For 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assistance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see the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H2020 Online manual in the Participant Portal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(Support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H2020 Online manual 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grants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grants management  amendments).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Further practical assistance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can be found 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by clicking on</a:t>
            </a:r>
          </a:p>
          <a:p>
            <a:pPr indent="0" algn="just">
              <a:buNone/>
            </a:pPr>
            <a:endParaRPr lang="en-GB" sz="2100" i="1" dirty="0">
              <a:solidFill>
                <a:srgbClr val="FF0000"/>
              </a:solidFill>
              <a:latin typeface="+mj-lt"/>
            </a:endParaRPr>
          </a:p>
          <a:p>
            <a:pPr indent="0" algn="just">
              <a:buNone/>
            </a:pPr>
            <a:endParaRPr lang="en-GB" sz="2100" i="1" dirty="0">
              <a:solidFill>
                <a:srgbClr val="FF0000"/>
              </a:solidFill>
              <a:latin typeface="+mj-lt"/>
            </a:endParaRPr>
          </a:p>
          <a:p>
            <a:pPr indent="0" algn="just">
              <a:buNone/>
            </a:pPr>
            <a:endParaRPr lang="en-GB" sz="2100" i="0" dirty="0">
              <a:latin typeface="+mj-lt"/>
              <a:cs typeface="Times New Roman" panose="02020603050405020304" pitchFamily="18" charset="0"/>
            </a:endParaRPr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75" y="5778708"/>
            <a:ext cx="1428179" cy="57401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593298" y="5531370"/>
            <a:ext cx="1221699" cy="457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3012374"/>
              </p:ext>
            </p:extLst>
          </p:nvPr>
        </p:nvGraphicFramePr>
        <p:xfrm>
          <a:off x="925551" y="1918009"/>
          <a:ext cx="6261038" cy="4036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50" y="2416091"/>
            <a:ext cx="715144" cy="715144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49" y="5046602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50" y="3844037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335152"/>
            <a:ext cx="7861610" cy="446212"/>
          </a:xfrm>
        </p:spPr>
        <p:txBody>
          <a:bodyPr/>
          <a:lstStyle/>
          <a:p>
            <a:pPr algn="ctr"/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How?</a:t>
            </a:r>
            <a:endParaRPr lang="fr-BE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9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13" y="2683240"/>
            <a:ext cx="8229600" cy="1935011"/>
          </a:xfrm>
        </p:spPr>
        <p:txBody>
          <a:bodyPr/>
          <a:lstStyle/>
          <a:p>
            <a:pPr algn="ctr"/>
            <a:r>
              <a:rPr lang="fr-B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 </a:t>
            </a:r>
            <a:r>
              <a:rPr lang="fr-BE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fr-B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fr-BE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amendment</a:t>
            </a:r>
            <a:r>
              <a:rPr lang="fr-B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B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B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necessary</a:t>
            </a:r>
            <a:r>
              <a:rPr lang="fr-B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BE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fr-BE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fr-BE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r-BE" b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b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BE" b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4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6704"/>
              </p:ext>
            </p:extLst>
          </p:nvPr>
        </p:nvGraphicFramePr>
        <p:xfrm>
          <a:off x="367990" y="1293540"/>
          <a:ext cx="8341112" cy="528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H="1">
            <a:off x="5891134" y="5658787"/>
            <a:ext cx="427220" cy="19487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5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379"/>
            <a:ext cx="8229600" cy="936625"/>
          </a:xfrm>
        </p:spPr>
        <p:txBody>
          <a:bodyPr/>
          <a:lstStyle/>
          <a:p>
            <a:pPr algn="ctr"/>
            <a:r>
              <a:rPr lang="en-IE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IE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amendment for changes related to the organisation</a:t>
            </a:r>
            <a:endParaRPr lang="en-IE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8739"/>
            <a:ext cx="8229600" cy="4044430"/>
          </a:xfrm>
        </p:spPr>
        <p:txBody>
          <a:bodyPr/>
          <a:lstStyle/>
          <a:p>
            <a:r>
              <a:rPr lang="en-IE" sz="2000" dirty="0" smtClean="0">
                <a:solidFill>
                  <a:schemeClr val="accent2"/>
                </a:solidFill>
              </a:rPr>
              <a:t>Change of address of a beneficiary or coordinator;</a:t>
            </a:r>
          </a:p>
          <a:p>
            <a:pPr algn="just"/>
            <a:r>
              <a:rPr lang="en-IE" sz="2000" dirty="0" smtClean="0">
                <a:solidFill>
                  <a:schemeClr val="accent2"/>
                </a:solidFill>
              </a:rPr>
              <a:t>Change in the name of the bank or in the address of the branch where the coordinator has an account;</a:t>
            </a:r>
          </a:p>
          <a:p>
            <a:r>
              <a:rPr lang="en-IE" sz="2000" dirty="0" smtClean="0">
                <a:solidFill>
                  <a:schemeClr val="accent2"/>
                </a:solidFill>
              </a:rPr>
              <a:t>Change of VAT number etc.</a:t>
            </a:r>
          </a:p>
          <a:p>
            <a:pPr marL="0" indent="0">
              <a:buNone/>
            </a:pPr>
            <a:endParaRPr lang="en-IE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sz="2000" b="1" dirty="0" smtClean="0">
                <a:solidFill>
                  <a:schemeClr val="accent6">
                    <a:lumMod val="75000"/>
                  </a:schemeClr>
                </a:solidFill>
              </a:rPr>
              <a:t>This kind of changes are:</a:t>
            </a:r>
          </a:p>
          <a:p>
            <a:pPr marL="0" indent="0">
              <a:buNone/>
            </a:pPr>
            <a:endParaRPr lang="en-IE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Symbol" panose="05050102010706020507" pitchFamily="18" charset="2"/>
              <a:buChar char="Þ"/>
            </a:pPr>
            <a:r>
              <a:rPr lang="en-IE" sz="2000" dirty="0" smtClean="0">
                <a:solidFill>
                  <a:schemeClr val="accent2"/>
                </a:solidFill>
              </a:rPr>
              <a:t>introduced by the LEAR of the beneficiary concerned via the Participant Portal (MO – My organisation);</a:t>
            </a:r>
          </a:p>
          <a:p>
            <a:pPr algn="just">
              <a:buFont typeface="Symbol" panose="05050102010706020507" pitchFamily="18" charset="2"/>
              <a:buChar char="Þ"/>
            </a:pPr>
            <a:r>
              <a:rPr lang="en-IE" sz="2000" dirty="0" smtClean="0">
                <a:solidFill>
                  <a:schemeClr val="accent2"/>
                </a:solidFill>
              </a:rPr>
              <a:t>visible to Project Officer under the tab «amendment information».</a:t>
            </a:r>
            <a:endParaRPr lang="en-IE" sz="20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6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00" y="1450390"/>
            <a:ext cx="7967489" cy="110863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CONSORTIUM REQUEST FOR AMENDMENT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GB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</a:t>
            </a:r>
            <a:r>
              <a:rPr lang="en-GB" dirty="0"/>
              <a:t/>
            </a:r>
            <a:br>
              <a:rPr lang="en-GB" dirty="0"/>
            </a:b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19" y="2559029"/>
            <a:ext cx="7868927" cy="4036644"/>
          </a:xfrm>
        </p:spPr>
        <p:txBody>
          <a:bodyPr/>
          <a:lstStyle/>
          <a:p>
            <a:r>
              <a:rPr lang="en-GB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Launch the amendment </a:t>
            </a:r>
            <a:r>
              <a:rPr lang="en-GB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in the Participant Portal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(Pre-requisite: GA signed by the EU)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GB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Compose the amendment</a:t>
            </a:r>
            <a:endParaRPr lang="en-US" altLang="en-US" sz="1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 eaLnBrk="1" hangingPunct="1">
              <a:buFont typeface="Wingdings"/>
              <a:buChar char="è"/>
            </a:pPr>
            <a:r>
              <a:rPr lang="en-US" altLang="en-US" sz="12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altLang="en-US" sz="1200" dirty="0" smtClean="0">
                <a:latin typeface="+mj-lt"/>
                <a:sym typeface="Wingdings" panose="05000000000000000000" pitchFamily="2" charset="2"/>
              </a:rPr>
              <a:t>3 </a:t>
            </a:r>
            <a:r>
              <a:rPr lang="en-US" altLang="en-US" sz="1200" dirty="0">
                <a:latin typeface="+mj-lt"/>
                <a:sym typeface="Wingdings" panose="05000000000000000000" pitchFamily="2" charset="2"/>
              </a:rPr>
              <a:t>documents </a:t>
            </a:r>
            <a:r>
              <a:rPr lang="en-US" altLang="en-US" sz="1200" dirty="0" smtClean="0">
                <a:latin typeface="+mj-lt"/>
                <a:sym typeface="Wingdings" panose="05000000000000000000" pitchFamily="2" charset="2"/>
              </a:rPr>
              <a:t>will be generated </a:t>
            </a:r>
            <a:r>
              <a:rPr lang="en-US" altLang="en-US" sz="1200" dirty="0">
                <a:latin typeface="+mj-lt"/>
                <a:sym typeface="Wingdings" panose="05000000000000000000" pitchFamily="2" charset="2"/>
              </a:rPr>
              <a:t>automatically: </a:t>
            </a:r>
          </a:p>
          <a:p>
            <a:pPr lvl="3" eaLnBrk="1" hangingPunct="1">
              <a:buFont typeface="Wingdings" panose="05000000000000000000" pitchFamily="2" charset="2"/>
              <a:buChar char="q"/>
            </a:pP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Amendment Request Letter</a:t>
            </a:r>
          </a:p>
          <a:p>
            <a:pPr lvl="3" eaLnBrk="1" hangingPunct="1">
              <a:buFont typeface="Wingdings" panose="05000000000000000000" pitchFamily="2" charset="2"/>
              <a:buChar char="q"/>
            </a:pP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Amendment Core Letter </a:t>
            </a:r>
            <a:endParaRPr lang="en-US" altLang="en-US" sz="1200" dirty="0" smtClean="0">
              <a:solidFill>
                <a:schemeClr val="accent6">
                  <a:lumMod val="7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lvl="3" eaLnBrk="1" hangingPunct="1">
              <a:buFont typeface="Wingdings" panose="05000000000000000000" pitchFamily="2" charset="2"/>
              <a:buChar char="q"/>
            </a:pP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Grant Agreement Data Sheet</a:t>
            </a:r>
            <a:endParaRPr lang="en-GB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GB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Consultation of the EU Project Officer 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(an “unofficial” review of the PO is strongly recommended);</a:t>
            </a:r>
          </a:p>
          <a:p>
            <a:pPr marL="0" indent="0" algn="just">
              <a:buNone/>
            </a:pPr>
            <a:endParaRPr lang="en-GB" sz="12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Sign &amp; Submit the amendment request to EC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</a:rPr>
              <a:t>Admissibility 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checks/Assessment 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E-Signature or rejection</a:t>
            </a:r>
            <a:endParaRPr lang="en-GB" sz="1200" dirty="0">
              <a:solidFill>
                <a:schemeClr val="accent2">
                  <a:lumMod val="75000"/>
                </a:schemeClr>
              </a:solidFill>
            </a:endParaRPr>
          </a:p>
          <a:p>
            <a:pPr marL="1371600" lvl="3" indent="0" eaLnBrk="1" hangingPunct="1">
              <a:buNone/>
            </a:pPr>
            <a:endParaRPr lang="en-GB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>
              <a:buNone/>
            </a:pPr>
            <a:endParaRPr lang="fr-BE" dirty="0" smtClean="0"/>
          </a:p>
          <a:p>
            <a:pPr indent="0">
              <a:buNone/>
            </a:pPr>
            <a:endParaRPr lang="fr-BE" dirty="0" smtClean="0"/>
          </a:p>
          <a:p>
            <a:pPr indent="0">
              <a:buNone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61DAA-5BBC-4812-876F-0D7C7B9EA75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5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BFC4FEF4E3E446B58F0FD5CEA8EB10" ma:contentTypeVersion="1" ma:contentTypeDescription="Create a new document." ma:contentTypeScope="" ma:versionID="6fc233c106fe97adba07c5a3c11dac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3663F6-FA0B-49F4-A050-44D852E04AE0}">
  <ds:schemaRefs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A263E10-E815-4EAE-B070-DAB8EADF14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FDE440-181C-437B-818A-272248CE4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5934</TotalTime>
  <Words>1829</Words>
  <Application>Microsoft Office PowerPoint</Application>
  <PresentationFormat>On-screen Show (4:3)</PresentationFormat>
  <Paragraphs>281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Stencil</vt:lpstr>
      <vt:lpstr>Symbol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Amendments: where to find the relevant rules?</vt:lpstr>
      <vt:lpstr>Who? When? How?</vt:lpstr>
      <vt:lpstr> Cases where an amendment  is necessary  (some examples) </vt:lpstr>
      <vt:lpstr>PowerPoint Presentation</vt:lpstr>
      <vt:lpstr>No amendment for changes related to the organisation</vt:lpstr>
      <vt:lpstr> CONSORTIUM REQUEST FOR AMENDMENT:  4 STEPS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COMPOSE THE AMENDMENT</vt:lpstr>
      <vt:lpstr>Ex. of amendment clauses automatically selected</vt:lpstr>
      <vt:lpstr>Ex. of amendment clauses which need to be selected/opened by the PO</vt:lpstr>
      <vt:lpstr>PowerPoint Presentation</vt:lpstr>
      <vt:lpstr>PowerPoint Presentation</vt:lpstr>
      <vt:lpstr>PowerPoint Presentation</vt:lpstr>
      <vt:lpstr>PowerPoint Presentation</vt:lpstr>
      <vt:lpstr> 2) Your authorised project legal signatory (PLSIGN) must then e-sign the request   </vt:lpstr>
      <vt:lpstr>3) The Commission assesses the request </vt:lpstr>
      <vt:lpstr>4) Entry into force</vt:lpstr>
      <vt:lpstr>REMINDER: there is the possibility to cancel/withdraw the amendment at any moment (before EU signature)</vt:lpstr>
      <vt:lpstr>   Thank you for your attention! 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MAGLI Mia (JUST-EXT)</cp:lastModifiedBy>
  <cp:revision>399</cp:revision>
  <cp:lastPrinted>2017-01-30T13:34:06Z</cp:lastPrinted>
  <dcterms:created xsi:type="dcterms:W3CDTF">2011-10-28T10:25:18Z</dcterms:created>
  <dcterms:modified xsi:type="dcterms:W3CDTF">2018-09-24T13:19:47Z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0x010100DBBFC4FEF4E3E446B58F0FD5CEA8EB10</vt:lpwstr>
  </property>
</Properties>
</file>