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15"/>
  </p:notesMasterIdLst>
  <p:handoutMasterIdLst>
    <p:handoutMasterId r:id="rId16"/>
  </p:handoutMasterIdLst>
  <p:sldIdLst>
    <p:sldId id="314" r:id="rId4"/>
    <p:sldId id="294" r:id="rId5"/>
    <p:sldId id="317" r:id="rId6"/>
    <p:sldId id="295" r:id="rId7"/>
    <p:sldId id="298" r:id="rId8"/>
    <p:sldId id="299" r:id="rId9"/>
    <p:sldId id="300" r:id="rId10"/>
    <p:sldId id="318" r:id="rId11"/>
    <p:sldId id="304" r:id="rId12"/>
    <p:sldId id="306" r:id="rId13"/>
    <p:sldId id="276" r:id="rId14"/>
  </p:sldIdLst>
  <p:sldSz cx="9144000" cy="6858000" type="screen4x3"/>
  <p:notesSz cx="6858000"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9455"/>
    <a:srgbClr val="3166CF"/>
    <a:srgbClr val="3E6FD2"/>
    <a:srgbClr val="2D5EC1"/>
    <a:srgbClr val="BDDEFF"/>
    <a:srgbClr val="99CC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3" autoAdjust="0"/>
    <p:restoredTop sz="88914" autoAdjust="0"/>
  </p:normalViewPr>
  <p:slideViewPr>
    <p:cSldViewPr>
      <p:cViewPr varScale="1">
        <p:scale>
          <a:sx n="102" d="100"/>
          <a:sy n="102" d="100"/>
        </p:scale>
        <p:origin x="184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254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dirty="0"/>
          </a:p>
        </p:txBody>
      </p:sp>
      <p:sp>
        <p:nvSpPr>
          <p:cNvPr id="37891" name="Rectangle 3"/>
          <p:cNvSpPr>
            <a:spLocks noGrp="1" noChangeArrowheads="1"/>
          </p:cNvSpPr>
          <p:nvPr>
            <p:ph type="dt" sz="quarter" idx="1"/>
          </p:nvPr>
        </p:nvSpPr>
        <p:spPr bwMode="auto">
          <a:xfrm>
            <a:off x="3883851" y="0"/>
            <a:ext cx="297254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dirty="0"/>
          </a:p>
        </p:txBody>
      </p:sp>
      <p:sp>
        <p:nvSpPr>
          <p:cNvPr id="37892" name="Rectangle 4"/>
          <p:cNvSpPr>
            <a:spLocks noGrp="1" noChangeArrowheads="1"/>
          </p:cNvSpPr>
          <p:nvPr>
            <p:ph type="ftr" sz="quarter" idx="2"/>
          </p:nvPr>
        </p:nvSpPr>
        <p:spPr bwMode="auto">
          <a:xfrm>
            <a:off x="0" y="9428164"/>
            <a:ext cx="297254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dirty="0"/>
          </a:p>
        </p:txBody>
      </p:sp>
      <p:sp>
        <p:nvSpPr>
          <p:cNvPr id="37893" name="Rectangle 5"/>
          <p:cNvSpPr>
            <a:spLocks noGrp="1" noChangeArrowheads="1"/>
          </p:cNvSpPr>
          <p:nvPr>
            <p:ph type="sldNum" sz="quarter" idx="3"/>
          </p:nvPr>
        </p:nvSpPr>
        <p:spPr bwMode="auto">
          <a:xfrm>
            <a:off x="3883851" y="9428164"/>
            <a:ext cx="297254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240BB7C3-AE04-4DC1-8C99-09DCB043F84C}" type="slidenum">
              <a:rPr lang="en-GB" altLang="en-US"/>
              <a:pPr/>
              <a:t>‹#›</a:t>
            </a:fld>
            <a:endParaRPr lang="en-GB" altLang="en-US" dirty="0"/>
          </a:p>
        </p:txBody>
      </p:sp>
    </p:spTree>
    <p:extLst>
      <p:ext uri="{BB962C8B-B14F-4D97-AF65-F5344CB8AC3E}">
        <p14:creationId xmlns:p14="http://schemas.microsoft.com/office/powerpoint/2010/main" val="23436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254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dirty="0"/>
          </a:p>
        </p:txBody>
      </p:sp>
      <p:sp>
        <p:nvSpPr>
          <p:cNvPr id="36867" name="Rectangle 3"/>
          <p:cNvSpPr>
            <a:spLocks noGrp="1" noChangeArrowheads="1"/>
          </p:cNvSpPr>
          <p:nvPr>
            <p:ph type="dt" idx="1"/>
          </p:nvPr>
        </p:nvSpPr>
        <p:spPr bwMode="auto">
          <a:xfrm>
            <a:off x="3883851" y="0"/>
            <a:ext cx="297254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dirty="0"/>
          </a:p>
        </p:txBody>
      </p:sp>
      <p:sp>
        <p:nvSpPr>
          <p:cNvPr id="36868"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481" y="4714876"/>
            <a:ext cx="548704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28164"/>
            <a:ext cx="297254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dirty="0"/>
          </a:p>
        </p:txBody>
      </p:sp>
      <p:sp>
        <p:nvSpPr>
          <p:cNvPr id="36871" name="Rectangle 7"/>
          <p:cNvSpPr>
            <a:spLocks noGrp="1" noChangeArrowheads="1"/>
          </p:cNvSpPr>
          <p:nvPr>
            <p:ph type="sldNum" sz="quarter" idx="5"/>
          </p:nvPr>
        </p:nvSpPr>
        <p:spPr bwMode="auto">
          <a:xfrm>
            <a:off x="3883851" y="9428164"/>
            <a:ext cx="297254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0E9F5DC0-9105-494A-9729-92AD124BBBD4}" type="slidenum">
              <a:rPr lang="en-GB" altLang="en-US"/>
              <a:pPr/>
              <a:t>‹#›</a:t>
            </a:fld>
            <a:endParaRPr lang="en-GB" altLang="en-US" dirty="0"/>
          </a:p>
        </p:txBody>
      </p:sp>
    </p:spTree>
    <p:extLst>
      <p:ext uri="{BB962C8B-B14F-4D97-AF65-F5344CB8AC3E}">
        <p14:creationId xmlns:p14="http://schemas.microsoft.com/office/powerpoint/2010/main" val="35449356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dirty="0"/>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dirty="0"/>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86DF21BA-D8D9-41D6-9235-9B322C4A7843}" type="slidenum">
              <a:rPr lang="en-GB" altLang="en-US"/>
              <a:pPr/>
              <a:t>‹#›</a:t>
            </a:fld>
            <a:endParaRPr lang="en-GB" altLang="en-US" dirty="0"/>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DD073DAA-CC2D-4CE5-BA68-F232D0EE1BA3}" type="slidenum">
              <a:rPr lang="en-GB" altLang="en-US"/>
              <a:pPr/>
              <a:t>‹#›</a:t>
            </a:fld>
            <a:endParaRPr lang="en-GB" altLang="en-US" dirty="0"/>
          </a:p>
        </p:txBody>
      </p:sp>
    </p:spTree>
    <p:extLst>
      <p:ext uri="{BB962C8B-B14F-4D97-AF65-F5344CB8AC3E}">
        <p14:creationId xmlns:p14="http://schemas.microsoft.com/office/powerpoint/2010/main" val="7459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7AD2ED22-7ADC-4669-8A1E-4E8DDDE2B4BA}" type="slidenum">
              <a:rPr lang="en-GB" altLang="en-US"/>
              <a:pPr/>
              <a:t>‹#›</a:t>
            </a:fld>
            <a:endParaRPr lang="en-GB" altLang="en-US" dirty="0"/>
          </a:p>
        </p:txBody>
      </p:sp>
    </p:spTree>
    <p:extLst>
      <p:ext uri="{BB962C8B-B14F-4D97-AF65-F5344CB8AC3E}">
        <p14:creationId xmlns:p14="http://schemas.microsoft.com/office/powerpoint/2010/main" val="1243243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dirty="0">
              <a:solidFill>
                <a:srgbClr val="FFFFFF"/>
              </a:solidFill>
              <a:cs typeface="Arial" charset="0"/>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GB" dirty="0">
              <a:solidFill>
                <a:srgbClr val="FFFFFF"/>
              </a:solidFill>
            </a:endParaRPr>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dirty="0">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18B7418E-5AA2-4F80-97B6-617A006A715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330611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1921C01-C64B-458C-8EB6-A855C096204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18196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AC88C73-A2C7-48BD-876B-7A76BA07DE1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227242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E52A1D4-F04A-4B0A-BA33-CC207B673C5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37150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09EDAE6B-1FF6-4545-8F97-A5680964A09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5922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0DB4D19-0CB1-4863-BE3E-C67271F3ED5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49286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4D4FC951-BE9B-4012-9905-94E8A7B5DEC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08131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BCCA395-1769-4F11-9F19-C2A97EFF5B6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7862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1D7DD619-D1A1-4066-8DA7-CD3D6FAF82D0}" type="slidenum">
              <a:rPr lang="en-GB" altLang="en-US"/>
              <a:pPr/>
              <a:t>‹#›</a:t>
            </a:fld>
            <a:endParaRPr lang="en-GB" altLang="en-US" dirty="0"/>
          </a:p>
        </p:txBody>
      </p:sp>
    </p:spTree>
    <p:extLst>
      <p:ext uri="{BB962C8B-B14F-4D97-AF65-F5344CB8AC3E}">
        <p14:creationId xmlns:p14="http://schemas.microsoft.com/office/powerpoint/2010/main" val="3626381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3FC8808-E7BA-414D-8034-F194631C66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97547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49C0753-54E8-49AC-A5AB-05109B7640F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96394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1BD5ADF-8394-4944-8E50-3825697D9E9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19047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dirty="0">
              <a:solidFill>
                <a:srgbClr val="FFFFFF"/>
              </a:solidFill>
              <a:cs typeface="Arial" charset="0"/>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GB" dirty="0">
              <a:solidFill>
                <a:srgbClr val="FFFFFF"/>
              </a:solidFill>
            </a:endParaRPr>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dirty="0">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18B7418E-5AA2-4F80-97B6-617A006A715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228809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1921C01-C64B-458C-8EB6-A855C096204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99874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AC88C73-A2C7-48BD-876B-7A76BA07DE1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09309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E52A1D4-F04A-4B0A-BA33-CC207B673C5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15706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09EDAE6B-1FF6-4545-8F97-A5680964A09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37894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0DB4D19-0CB1-4863-BE3E-C67271F3ED5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09714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4D4FC951-BE9B-4012-9905-94E8A7B5DEC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4999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9FA94C3F-DEEF-4AE4-80F0-8BACFEBA12BB}" type="slidenum">
              <a:rPr lang="en-GB" altLang="en-US"/>
              <a:pPr/>
              <a:t>‹#›</a:t>
            </a:fld>
            <a:endParaRPr lang="en-GB" altLang="en-US" dirty="0"/>
          </a:p>
        </p:txBody>
      </p:sp>
    </p:spTree>
    <p:extLst>
      <p:ext uri="{BB962C8B-B14F-4D97-AF65-F5344CB8AC3E}">
        <p14:creationId xmlns:p14="http://schemas.microsoft.com/office/powerpoint/2010/main" val="165634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BCCA395-1769-4F11-9F19-C2A97EFF5B6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50779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3FC8808-E7BA-414D-8034-F194631C66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83544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49C0753-54E8-49AC-A5AB-05109B7640F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62408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1BD5ADF-8394-4944-8E50-3825697D9E9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6937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4A9F8308-8B65-4FE6-8B6D-ACA56507FAC5}" type="slidenum">
              <a:rPr lang="en-GB" altLang="en-US"/>
              <a:pPr/>
              <a:t>‹#›</a:t>
            </a:fld>
            <a:endParaRPr lang="en-GB" altLang="en-US" dirty="0"/>
          </a:p>
        </p:txBody>
      </p:sp>
    </p:spTree>
    <p:extLst>
      <p:ext uri="{BB962C8B-B14F-4D97-AF65-F5344CB8AC3E}">
        <p14:creationId xmlns:p14="http://schemas.microsoft.com/office/powerpoint/2010/main" val="40297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dirty="0"/>
          </a:p>
        </p:txBody>
      </p:sp>
      <p:sp>
        <p:nvSpPr>
          <p:cNvPr id="8" name="Footer Placeholder 7"/>
          <p:cNvSpPr>
            <a:spLocks noGrp="1"/>
          </p:cNvSpPr>
          <p:nvPr>
            <p:ph type="ftr" sz="quarter" idx="11"/>
          </p:nvPr>
        </p:nvSpPr>
        <p:spPr/>
        <p:txBody>
          <a:bodyPr/>
          <a:lstStyle>
            <a:lvl1pPr>
              <a:defRPr/>
            </a:lvl1pPr>
          </a:lstStyle>
          <a:p>
            <a:endParaRPr lang="en-GB" altLang="en-US" dirty="0"/>
          </a:p>
        </p:txBody>
      </p:sp>
      <p:sp>
        <p:nvSpPr>
          <p:cNvPr id="9" name="Slide Number Placeholder 8"/>
          <p:cNvSpPr>
            <a:spLocks noGrp="1"/>
          </p:cNvSpPr>
          <p:nvPr>
            <p:ph type="sldNum" sz="quarter" idx="12"/>
          </p:nvPr>
        </p:nvSpPr>
        <p:spPr/>
        <p:txBody>
          <a:bodyPr/>
          <a:lstStyle>
            <a:lvl1pPr>
              <a:defRPr/>
            </a:lvl1pPr>
          </a:lstStyle>
          <a:p>
            <a:fld id="{B9AA3E8E-DB7F-434F-857E-627BC8637032}" type="slidenum">
              <a:rPr lang="en-GB" altLang="en-US"/>
              <a:pPr/>
              <a:t>‹#›</a:t>
            </a:fld>
            <a:endParaRPr lang="en-GB" altLang="en-US" dirty="0"/>
          </a:p>
        </p:txBody>
      </p:sp>
    </p:spTree>
    <p:extLst>
      <p:ext uri="{BB962C8B-B14F-4D97-AF65-F5344CB8AC3E}">
        <p14:creationId xmlns:p14="http://schemas.microsoft.com/office/powerpoint/2010/main" val="249507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dirty="0"/>
          </a:p>
        </p:txBody>
      </p:sp>
      <p:sp>
        <p:nvSpPr>
          <p:cNvPr id="4" name="Footer Placeholder 3"/>
          <p:cNvSpPr>
            <a:spLocks noGrp="1"/>
          </p:cNvSpPr>
          <p:nvPr>
            <p:ph type="ftr" sz="quarter" idx="11"/>
          </p:nvPr>
        </p:nvSpPr>
        <p:spPr/>
        <p:txBody>
          <a:bodyPr/>
          <a:lstStyle>
            <a:lvl1pPr>
              <a:defRPr/>
            </a:lvl1pPr>
          </a:lstStyle>
          <a:p>
            <a:endParaRPr lang="en-GB" altLang="en-US" dirty="0"/>
          </a:p>
        </p:txBody>
      </p:sp>
      <p:sp>
        <p:nvSpPr>
          <p:cNvPr id="5" name="Slide Number Placeholder 4"/>
          <p:cNvSpPr>
            <a:spLocks noGrp="1"/>
          </p:cNvSpPr>
          <p:nvPr>
            <p:ph type="sldNum" sz="quarter" idx="12"/>
          </p:nvPr>
        </p:nvSpPr>
        <p:spPr/>
        <p:txBody>
          <a:bodyPr/>
          <a:lstStyle>
            <a:lvl1pPr>
              <a:defRPr/>
            </a:lvl1pPr>
          </a:lstStyle>
          <a:p>
            <a:fld id="{7D117468-E228-4E6D-93BC-DCD23AD69BAF}" type="slidenum">
              <a:rPr lang="en-GB" altLang="en-US"/>
              <a:pPr/>
              <a:t>‹#›</a:t>
            </a:fld>
            <a:endParaRPr lang="en-GB" altLang="en-US" dirty="0"/>
          </a:p>
        </p:txBody>
      </p:sp>
    </p:spTree>
    <p:extLst>
      <p:ext uri="{BB962C8B-B14F-4D97-AF65-F5344CB8AC3E}">
        <p14:creationId xmlns:p14="http://schemas.microsoft.com/office/powerpoint/2010/main" val="206363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p>
        </p:txBody>
      </p:sp>
      <p:sp>
        <p:nvSpPr>
          <p:cNvPr id="3" name="Footer Placeholder 2"/>
          <p:cNvSpPr>
            <a:spLocks noGrp="1"/>
          </p:cNvSpPr>
          <p:nvPr>
            <p:ph type="ftr" sz="quarter" idx="11"/>
          </p:nvPr>
        </p:nvSpPr>
        <p:spPr/>
        <p:txBody>
          <a:bodyPr/>
          <a:lstStyle>
            <a:lvl1pPr>
              <a:defRPr/>
            </a:lvl1pPr>
          </a:lstStyle>
          <a:p>
            <a:endParaRPr lang="en-GB" altLang="en-US" dirty="0"/>
          </a:p>
        </p:txBody>
      </p:sp>
      <p:sp>
        <p:nvSpPr>
          <p:cNvPr id="4" name="Slide Number Placeholder 3"/>
          <p:cNvSpPr>
            <a:spLocks noGrp="1"/>
          </p:cNvSpPr>
          <p:nvPr>
            <p:ph type="sldNum" sz="quarter" idx="12"/>
          </p:nvPr>
        </p:nvSpPr>
        <p:spPr/>
        <p:txBody>
          <a:bodyPr/>
          <a:lstStyle>
            <a:lvl1pPr>
              <a:defRPr/>
            </a:lvl1pPr>
          </a:lstStyle>
          <a:p>
            <a:fld id="{402FEE8A-83A8-4FAF-88C2-55CD6CF44BDC}" type="slidenum">
              <a:rPr lang="en-GB" altLang="en-US"/>
              <a:pPr/>
              <a:t>‹#›</a:t>
            </a:fld>
            <a:endParaRPr lang="en-GB" altLang="en-US" dirty="0"/>
          </a:p>
        </p:txBody>
      </p:sp>
    </p:spTree>
    <p:extLst>
      <p:ext uri="{BB962C8B-B14F-4D97-AF65-F5344CB8AC3E}">
        <p14:creationId xmlns:p14="http://schemas.microsoft.com/office/powerpoint/2010/main" val="424984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7A5FC040-EFD3-46AE-B78B-AD825040DC7C}" type="slidenum">
              <a:rPr lang="en-GB" altLang="en-US"/>
              <a:pPr/>
              <a:t>‹#›</a:t>
            </a:fld>
            <a:endParaRPr lang="en-GB" altLang="en-US" dirty="0"/>
          </a:p>
        </p:txBody>
      </p:sp>
    </p:spTree>
    <p:extLst>
      <p:ext uri="{BB962C8B-B14F-4D97-AF65-F5344CB8AC3E}">
        <p14:creationId xmlns:p14="http://schemas.microsoft.com/office/powerpoint/2010/main" val="177716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3AD4F788-7B6F-4C4A-A5F7-97D57DC6D0AE}" type="slidenum">
              <a:rPr lang="en-GB" altLang="en-US"/>
              <a:pPr/>
              <a:t>‹#›</a:t>
            </a:fld>
            <a:endParaRPr lang="en-GB" altLang="en-US" dirty="0"/>
          </a:p>
        </p:txBody>
      </p:sp>
    </p:spTree>
    <p:extLst>
      <p:ext uri="{BB962C8B-B14F-4D97-AF65-F5344CB8AC3E}">
        <p14:creationId xmlns:p14="http://schemas.microsoft.com/office/powerpoint/2010/main" val="489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61F50E5F-5FDF-44E1-AFDC-EED75904CF82}" type="slidenum">
              <a:rPr lang="en-GB" altLang="en-US"/>
              <a:pPr/>
              <a:t>‹#›</a:t>
            </a:fld>
            <a:endParaRPr lang="en-GB" altLang="en-US"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cs typeface="+mn-cs"/>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AF9E20F5-1E95-4C30-8865-37AB9CCA9EB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90222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cs typeface="+mn-cs"/>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AF9E20F5-1E95-4C30-8865-37AB9CCA9EB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231507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79387" y="1628775"/>
            <a:ext cx="8785226" cy="2087563"/>
          </a:xfrm>
        </p:spPr>
        <p:txBody>
          <a:bodyPr/>
          <a:lstStyle/>
          <a:p>
            <a:pPr algn="ctr"/>
            <a:r>
              <a:rPr lang="en-GB" dirty="0" smtClean="0"/>
              <a:t>Kick off meeting</a:t>
            </a:r>
            <a:br>
              <a:rPr lang="en-GB" dirty="0" smtClean="0"/>
            </a:br>
            <a:r>
              <a:rPr lang="en-GB" sz="3200" dirty="0" smtClean="0"/>
              <a:t> 26 September 2018</a:t>
            </a:r>
          </a:p>
        </p:txBody>
      </p:sp>
      <p:sp>
        <p:nvSpPr>
          <p:cNvPr id="13315" name="Content Placeholder 2"/>
          <p:cNvSpPr>
            <a:spLocks noGrp="1"/>
          </p:cNvSpPr>
          <p:nvPr>
            <p:ph idx="1"/>
          </p:nvPr>
        </p:nvSpPr>
        <p:spPr>
          <a:xfrm>
            <a:off x="215516" y="3933825"/>
            <a:ext cx="8712969" cy="1871663"/>
          </a:xfrm>
        </p:spPr>
        <p:txBody>
          <a:bodyPr/>
          <a:lstStyle/>
          <a:p>
            <a:pPr algn="ctr"/>
            <a:r>
              <a:rPr lang="it-IT" sz="2000" dirty="0" smtClean="0"/>
              <a:t>DG JUSTICE and CONSUMERS</a:t>
            </a:r>
            <a:endParaRPr lang="en-GB" sz="2000" dirty="0" smtClean="0"/>
          </a:p>
        </p:txBody>
      </p:sp>
    </p:spTree>
    <p:extLst>
      <p:ext uri="{BB962C8B-B14F-4D97-AF65-F5344CB8AC3E}">
        <p14:creationId xmlns:p14="http://schemas.microsoft.com/office/powerpoint/2010/main" val="4205911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a:cs typeface="ＭＳ Ｐゴシック"/>
              </a:rPr>
              <a:t>Contradictory procedure </a:t>
            </a:r>
            <a:endParaRPr lang="en-US" dirty="0"/>
          </a:p>
        </p:txBody>
      </p:sp>
      <p:sp>
        <p:nvSpPr>
          <p:cNvPr id="3" name="Content Placeholder 2"/>
          <p:cNvSpPr>
            <a:spLocks noGrp="1"/>
          </p:cNvSpPr>
          <p:nvPr>
            <p:ph idx="1"/>
          </p:nvPr>
        </p:nvSpPr>
        <p:spPr>
          <a:xfrm>
            <a:off x="457200" y="2284264"/>
            <a:ext cx="8229600" cy="3960961"/>
          </a:xfrm>
        </p:spPr>
        <p:txBody>
          <a:bodyPr/>
          <a:lstStyle/>
          <a:p>
            <a:pPr>
              <a:buClrTx/>
            </a:pPr>
            <a:r>
              <a:rPr lang="en-GB" sz="1800" dirty="0" smtClean="0"/>
              <a:t>Draft audit report sent to the Beneficiary by the auditor</a:t>
            </a:r>
          </a:p>
          <a:p>
            <a:pPr>
              <a:buClrTx/>
            </a:pPr>
            <a:r>
              <a:rPr lang="en-GB" sz="1800" dirty="0" smtClean="0"/>
              <a:t>15/30 working days for the Beneficiary to submit additional documentation and comments to the auditor </a:t>
            </a:r>
          </a:p>
          <a:p>
            <a:pPr>
              <a:buClrTx/>
            </a:pPr>
            <a:r>
              <a:rPr lang="fr-BE" sz="1800" dirty="0" smtClean="0"/>
              <a:t>Pre-final audit report drafted by the auditors and sent to JUST.04 for the internal contradictory procedure</a:t>
            </a:r>
          </a:p>
          <a:p>
            <a:pPr>
              <a:buClrTx/>
            </a:pPr>
            <a:r>
              <a:rPr lang="fr-BE" sz="1800" dirty="0" smtClean="0"/>
              <a:t>Finalisation of the audit report by the auditors</a:t>
            </a:r>
            <a:endParaRPr lang="en-GB" sz="1800" dirty="0" smtClean="0"/>
          </a:p>
          <a:p>
            <a:pPr>
              <a:buClrTx/>
            </a:pPr>
            <a:r>
              <a:rPr lang="en-GB" sz="1800" dirty="0" smtClean="0"/>
              <a:t>Final audit report sent to the beneficiary by JUST.04 together with the financial impact</a:t>
            </a:r>
          </a:p>
          <a:p>
            <a:pPr>
              <a:buClrTx/>
            </a:pPr>
            <a:r>
              <a:rPr lang="en-GB" sz="1800" dirty="0" smtClean="0"/>
              <a:t>The Beneficiary may still provide </a:t>
            </a:r>
            <a:r>
              <a:rPr lang="en-GB" sz="1800" u="sng" dirty="0" smtClean="0"/>
              <a:t>new</a:t>
            </a:r>
            <a:r>
              <a:rPr lang="en-GB" sz="1800" dirty="0" smtClean="0"/>
              <a:t> elements / additional supporting documents</a:t>
            </a:r>
          </a:p>
          <a:p>
            <a:pPr>
              <a:buClrTx/>
            </a:pPr>
            <a:r>
              <a:rPr lang="en-GB" sz="1800" dirty="0" smtClean="0"/>
              <a:t>Financial correction / recovery by JUST.04</a:t>
            </a:r>
            <a:endParaRPr lang="en-GB" sz="1800" dirty="0"/>
          </a:p>
        </p:txBody>
      </p:sp>
      <p:sp>
        <p:nvSpPr>
          <p:cNvPr id="4" name="Slide Number Placeholder 3"/>
          <p:cNvSpPr>
            <a:spLocks noGrp="1"/>
          </p:cNvSpPr>
          <p:nvPr>
            <p:ph type="sldNum" sz="quarter" idx="12"/>
          </p:nvPr>
        </p:nvSpPr>
        <p:spPr/>
        <p:txBody>
          <a:bodyPr/>
          <a:lstStyle/>
          <a:p>
            <a:fld id="{1D7DD619-D1A1-4066-8DA7-CD3D6FAF82D0}" type="slidenum">
              <a:rPr lang="en-GB" altLang="en-US" smtClean="0"/>
              <a:pPr/>
              <a:t>10</a:t>
            </a:fld>
            <a:endParaRPr lang="en-GB" altLang="en-US"/>
          </a:p>
        </p:txBody>
      </p:sp>
    </p:spTree>
    <p:extLst>
      <p:ext uri="{BB962C8B-B14F-4D97-AF65-F5344CB8AC3E}">
        <p14:creationId xmlns:p14="http://schemas.microsoft.com/office/powerpoint/2010/main" val="2751372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2304256" y="1916832"/>
            <a:ext cx="4535488" cy="2089150"/>
          </a:xfrm>
        </p:spPr>
        <p:txBody>
          <a:bodyPr/>
          <a:lstStyle/>
          <a:p>
            <a:r>
              <a:rPr lang="en-US" dirty="0" smtClean="0"/>
              <a:t>Thank you</a:t>
            </a:r>
          </a:p>
        </p:txBody>
      </p:sp>
      <p:sp>
        <p:nvSpPr>
          <p:cNvPr id="23555" name="Content Placeholder 4"/>
          <p:cNvSpPr>
            <a:spLocks noGrp="1"/>
          </p:cNvSpPr>
          <p:nvPr>
            <p:ph idx="1"/>
          </p:nvPr>
        </p:nvSpPr>
        <p:spPr>
          <a:xfrm>
            <a:off x="899592" y="3933056"/>
            <a:ext cx="7344816" cy="1871663"/>
          </a:xfrm>
        </p:spPr>
        <p:txBody>
          <a:bodyPr/>
          <a:lstStyle/>
          <a:p>
            <a:pPr algn="ctr"/>
            <a:r>
              <a:rPr lang="en-US" dirty="0" smtClean="0"/>
              <a:t>Questions?</a:t>
            </a:r>
          </a:p>
        </p:txBody>
      </p:sp>
    </p:spTree>
    <p:extLst>
      <p:ext uri="{BB962C8B-B14F-4D97-AF65-F5344CB8AC3E}">
        <p14:creationId xmlns:p14="http://schemas.microsoft.com/office/powerpoint/2010/main" val="1352232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747963"/>
            <a:ext cx="7772400" cy="1362075"/>
          </a:xfrm>
        </p:spPr>
        <p:txBody>
          <a:bodyPr/>
          <a:lstStyle/>
          <a:p>
            <a:pPr algn="ctr"/>
            <a:r>
              <a:rPr lang="en-GB" dirty="0" smtClean="0"/>
              <a:t>Ex-post controls</a:t>
            </a:r>
            <a:endParaRPr lang="en-GB" dirty="0"/>
          </a:p>
        </p:txBody>
      </p:sp>
    </p:spTree>
    <p:extLst>
      <p:ext uri="{BB962C8B-B14F-4D97-AF65-F5344CB8AC3E}">
        <p14:creationId xmlns:p14="http://schemas.microsoft.com/office/powerpoint/2010/main" val="2507760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Background information (1/2)</a:t>
            </a:r>
            <a:endParaRPr lang="en-GB" dirty="0"/>
          </a:p>
        </p:txBody>
      </p:sp>
      <p:sp>
        <p:nvSpPr>
          <p:cNvPr id="3" name="Content Placeholder 2"/>
          <p:cNvSpPr>
            <a:spLocks noGrp="1"/>
          </p:cNvSpPr>
          <p:nvPr>
            <p:ph idx="1"/>
          </p:nvPr>
        </p:nvSpPr>
        <p:spPr/>
        <p:txBody>
          <a:bodyPr/>
          <a:lstStyle/>
          <a:p>
            <a:r>
              <a:rPr lang="fr-BE" sz="2000" b="1" dirty="0" err="1" smtClean="0"/>
              <a:t>Who</a:t>
            </a:r>
            <a:r>
              <a:rPr lang="fr-BE" sz="2000" b="1" dirty="0" smtClean="0"/>
              <a:t> we are :</a:t>
            </a:r>
          </a:p>
          <a:p>
            <a:endParaRPr lang="fr-BE" sz="2000" b="1" dirty="0" smtClean="0"/>
          </a:p>
          <a:p>
            <a:pPr>
              <a:buClrTx/>
              <a:buFont typeface="Arial" panose="020B0604020202020204" pitchFamily="34" charset="0"/>
              <a:buChar char="•"/>
            </a:pPr>
            <a:r>
              <a:rPr lang="fr-BE" sz="1800" dirty="0"/>
              <a:t>External Audit </a:t>
            </a:r>
            <a:r>
              <a:rPr lang="fr-BE" sz="1800" dirty="0" err="1"/>
              <a:t>Sector</a:t>
            </a:r>
            <a:r>
              <a:rPr lang="fr-BE" sz="1800" dirty="0"/>
              <a:t> </a:t>
            </a:r>
            <a:r>
              <a:rPr lang="fr-BE" sz="1800" dirty="0" smtClean="0"/>
              <a:t>for </a:t>
            </a:r>
            <a:r>
              <a:rPr lang="fr-BE" sz="1800" dirty="0" err="1" smtClean="0"/>
              <a:t>both</a:t>
            </a:r>
            <a:r>
              <a:rPr lang="fr-BE" sz="1800" dirty="0" smtClean="0"/>
              <a:t> DG </a:t>
            </a:r>
            <a:r>
              <a:rPr lang="fr-BE" sz="1800" dirty="0"/>
              <a:t>Migration and Home </a:t>
            </a:r>
            <a:r>
              <a:rPr lang="fr-BE" sz="1800" dirty="0" smtClean="0"/>
              <a:t>Affairs </a:t>
            </a:r>
            <a:r>
              <a:rPr lang="fr-BE" sz="1800" dirty="0"/>
              <a:t>and DG Justice and </a:t>
            </a:r>
            <a:r>
              <a:rPr lang="fr-BE" sz="1800" dirty="0" err="1"/>
              <a:t>Consumers</a:t>
            </a:r>
            <a:endParaRPr lang="fr-BE" sz="1800" dirty="0"/>
          </a:p>
          <a:p>
            <a:pPr>
              <a:buClrTx/>
              <a:buFont typeface="Arial" panose="020B0604020202020204" pitchFamily="34" charset="0"/>
              <a:buChar char="•"/>
            </a:pPr>
            <a:endParaRPr lang="fr-BE" sz="1800" dirty="0"/>
          </a:p>
          <a:p>
            <a:pPr>
              <a:buClrTx/>
              <a:buFont typeface="Arial" panose="020B0604020202020204" pitchFamily="34" charset="0"/>
              <a:buChar char="•"/>
            </a:pPr>
            <a:r>
              <a:rPr lang="fr-BE" sz="1800" dirty="0" err="1" smtClean="0"/>
              <a:t>Fully</a:t>
            </a:r>
            <a:r>
              <a:rPr lang="fr-BE" sz="1800" dirty="0" smtClean="0"/>
              <a:t> </a:t>
            </a:r>
            <a:r>
              <a:rPr lang="fr-BE" sz="1800" dirty="0" err="1" smtClean="0"/>
              <a:t>independent</a:t>
            </a:r>
            <a:r>
              <a:rPr lang="fr-BE" sz="1800" dirty="0" smtClean="0"/>
              <a:t> </a:t>
            </a:r>
            <a:r>
              <a:rPr lang="fr-BE" sz="1800" dirty="0"/>
              <a:t>from the financial unit in charge of the management of the grant</a:t>
            </a:r>
          </a:p>
          <a:p>
            <a:pPr>
              <a:buClrTx/>
              <a:buFont typeface="Arial" panose="020B0604020202020204" pitchFamily="34" charset="0"/>
              <a:buChar char="•"/>
            </a:pPr>
            <a:endParaRPr lang="fr-BE" sz="1800" dirty="0"/>
          </a:p>
          <a:p>
            <a:pPr>
              <a:buClrTx/>
              <a:buFont typeface="Arial" panose="020B0604020202020204" pitchFamily="34" charset="0"/>
              <a:buChar char="•"/>
            </a:pPr>
            <a:r>
              <a:rPr lang="fr-BE" sz="1800" dirty="0"/>
              <a:t>Not </a:t>
            </a:r>
            <a:r>
              <a:rPr lang="fr-BE" sz="1800" dirty="0" err="1"/>
              <a:t>involved</a:t>
            </a:r>
            <a:r>
              <a:rPr lang="fr-BE" sz="1800" dirty="0"/>
              <a:t> in the ex-ante control</a:t>
            </a:r>
          </a:p>
          <a:p>
            <a:endParaRPr lang="en-GB" dirty="0"/>
          </a:p>
        </p:txBody>
      </p:sp>
      <p:sp>
        <p:nvSpPr>
          <p:cNvPr id="4" name="Slide Number Placeholder 3"/>
          <p:cNvSpPr>
            <a:spLocks noGrp="1"/>
          </p:cNvSpPr>
          <p:nvPr>
            <p:ph type="sldNum" sz="quarter" idx="12"/>
          </p:nvPr>
        </p:nvSpPr>
        <p:spPr/>
        <p:txBody>
          <a:bodyPr/>
          <a:lstStyle/>
          <a:p>
            <a:fld id="{1D7DD619-D1A1-4066-8DA7-CD3D6FAF82D0}" type="slidenum">
              <a:rPr lang="en-GB" altLang="en-US" smtClean="0"/>
              <a:pPr/>
              <a:t>3</a:t>
            </a:fld>
            <a:endParaRPr lang="en-GB" altLang="en-US" dirty="0"/>
          </a:p>
        </p:txBody>
      </p:sp>
    </p:spTree>
    <p:extLst>
      <p:ext uri="{BB962C8B-B14F-4D97-AF65-F5344CB8AC3E}">
        <p14:creationId xmlns:p14="http://schemas.microsoft.com/office/powerpoint/2010/main" val="232194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589"/>
            <a:ext cx="8229600" cy="936625"/>
          </a:xfrm>
        </p:spPr>
        <p:txBody>
          <a:bodyPr/>
          <a:lstStyle/>
          <a:p>
            <a:pPr algn="ctr"/>
            <a:r>
              <a:rPr lang="fr-BE" dirty="0">
                <a:ea typeface="ＭＳ Ｐゴシック"/>
                <a:cs typeface="ＭＳ Ｐゴシック"/>
              </a:rPr>
              <a:t>Background </a:t>
            </a:r>
            <a:r>
              <a:rPr lang="fr-BE" dirty="0" smtClean="0">
                <a:ea typeface="ＭＳ Ｐゴシック"/>
                <a:cs typeface="ＭＳ Ｐゴシック"/>
              </a:rPr>
              <a:t>information (2/2)</a:t>
            </a:r>
            <a:endParaRPr lang="en-GB" dirty="0"/>
          </a:p>
        </p:txBody>
      </p:sp>
      <p:sp>
        <p:nvSpPr>
          <p:cNvPr id="3" name="Content Placeholder 2"/>
          <p:cNvSpPr>
            <a:spLocks noGrp="1"/>
          </p:cNvSpPr>
          <p:nvPr>
            <p:ph idx="1"/>
          </p:nvPr>
        </p:nvSpPr>
        <p:spPr>
          <a:xfrm>
            <a:off x="395536" y="2348880"/>
            <a:ext cx="8229600" cy="3529013"/>
          </a:xfrm>
        </p:spPr>
        <p:txBody>
          <a:bodyPr/>
          <a:lstStyle/>
          <a:p>
            <a:pPr>
              <a:lnSpc>
                <a:spcPct val="80000"/>
              </a:lnSpc>
            </a:pPr>
            <a:r>
              <a:rPr lang="en-GB" sz="2000" b="1" dirty="0">
                <a:solidFill>
                  <a:srgbClr val="00519E"/>
                </a:solidFill>
                <a:ea typeface="ＭＳ Ｐゴシック"/>
                <a:cs typeface="ＭＳ Ｐゴシック"/>
              </a:rPr>
              <a:t>Until when can I be audited? How long do I have to keep my documents? </a:t>
            </a:r>
          </a:p>
          <a:p>
            <a:pPr>
              <a:lnSpc>
                <a:spcPct val="80000"/>
              </a:lnSpc>
              <a:buFontTx/>
              <a:buNone/>
            </a:pPr>
            <a:r>
              <a:rPr lang="en-GB" sz="1800" dirty="0">
                <a:ea typeface="ＭＳ Ｐゴシック"/>
                <a:cs typeface="ＭＳ Ｐゴシック"/>
              </a:rPr>
              <a:t>	“General conditions” of the grant agreement, part B “financial provisions”: article </a:t>
            </a:r>
            <a:r>
              <a:rPr lang="en-GB" sz="1800" dirty="0" smtClean="0">
                <a:ea typeface="ＭＳ Ｐゴシック"/>
                <a:cs typeface="ＭＳ Ｐゴシック"/>
              </a:rPr>
              <a:t>"</a:t>
            </a:r>
            <a:r>
              <a:rPr lang="en-GB" sz="1800" dirty="0" smtClean="0"/>
              <a:t>17.1.3 </a:t>
            </a:r>
            <a:r>
              <a:rPr lang="en-GB" sz="1800" dirty="0"/>
              <a:t>Right to carry out </a:t>
            </a:r>
            <a:r>
              <a:rPr lang="en-GB" sz="1800" dirty="0" smtClean="0"/>
              <a:t>audits</a:t>
            </a:r>
            <a:r>
              <a:rPr lang="en-GB" sz="1800" dirty="0" smtClean="0">
                <a:ea typeface="ＭＳ Ｐゴシック"/>
                <a:cs typeface="ＭＳ Ｐゴシック"/>
              </a:rPr>
              <a:t>” </a:t>
            </a:r>
            <a:r>
              <a:rPr lang="en-GB" sz="1800" b="1" i="0" dirty="0"/>
              <a:t>up to </a:t>
            </a:r>
            <a:r>
              <a:rPr lang="en-GB" sz="1800" b="1" i="0" dirty="0" smtClean="0"/>
              <a:t>five years </a:t>
            </a:r>
            <a:r>
              <a:rPr lang="en-GB" sz="1800" b="1" i="0" dirty="0"/>
              <a:t>after the payment of the balance </a:t>
            </a:r>
            <a:endParaRPr lang="en-GB" sz="1800" dirty="0">
              <a:ea typeface="ＭＳ Ｐゴシック"/>
              <a:cs typeface="ＭＳ Ｐゴシック"/>
            </a:endParaRPr>
          </a:p>
          <a:p>
            <a:pPr>
              <a:lnSpc>
                <a:spcPct val="80000"/>
              </a:lnSpc>
              <a:buFontTx/>
              <a:buNone/>
            </a:pPr>
            <a:r>
              <a:rPr lang="en-GB" sz="1800" dirty="0">
                <a:ea typeface="ＭＳ Ｐゴシック"/>
                <a:cs typeface="ＭＳ Ｐゴシック"/>
              </a:rPr>
              <a:t>	</a:t>
            </a:r>
            <a:endParaRPr lang="en-GB" sz="1800" dirty="0">
              <a:solidFill>
                <a:srgbClr val="00519E"/>
              </a:solidFill>
              <a:ea typeface="ＭＳ Ｐゴシック"/>
              <a:cs typeface="ＭＳ Ｐゴシック"/>
            </a:endParaRPr>
          </a:p>
          <a:p>
            <a:pPr>
              <a:lnSpc>
                <a:spcPct val="80000"/>
              </a:lnSpc>
            </a:pPr>
            <a:r>
              <a:rPr lang="en-GB" sz="2000" b="1" dirty="0">
                <a:solidFill>
                  <a:srgbClr val="00519E"/>
                </a:solidFill>
                <a:ea typeface="ＭＳ Ｐゴシック"/>
                <a:cs typeface="ＭＳ Ｐゴシック"/>
              </a:rPr>
              <a:t>Coverage rate : what are the chances to be controlled ex-post?</a:t>
            </a:r>
            <a:r>
              <a:rPr lang="en-GB" sz="2000" dirty="0">
                <a:ea typeface="ＭＳ Ｐゴシック"/>
                <a:cs typeface="ＭＳ Ｐゴシック"/>
              </a:rPr>
              <a:t> </a:t>
            </a:r>
          </a:p>
          <a:p>
            <a:pPr>
              <a:lnSpc>
                <a:spcPct val="80000"/>
              </a:lnSpc>
              <a:buFontTx/>
              <a:buNone/>
            </a:pPr>
            <a:r>
              <a:rPr lang="en-GB" sz="1800" dirty="0">
                <a:ea typeface="ＭＳ Ｐゴシック"/>
                <a:cs typeface="ＭＳ Ｐゴシック"/>
              </a:rPr>
              <a:t>	Between 20 and 25% on average per programme</a:t>
            </a:r>
          </a:p>
          <a:p>
            <a:pPr>
              <a:lnSpc>
                <a:spcPct val="80000"/>
              </a:lnSpc>
            </a:pPr>
            <a:endParaRPr lang="fr-BE" sz="1800" b="1" dirty="0">
              <a:solidFill>
                <a:srgbClr val="00519E"/>
              </a:solidFill>
              <a:ea typeface="ＭＳ Ｐゴシック"/>
              <a:cs typeface="ＭＳ Ｐゴシック"/>
            </a:endParaRPr>
          </a:p>
          <a:p>
            <a:pPr>
              <a:lnSpc>
                <a:spcPct val="80000"/>
              </a:lnSpc>
            </a:pPr>
            <a:r>
              <a:rPr lang="en-GB" sz="2000" b="1" dirty="0">
                <a:solidFill>
                  <a:srgbClr val="00519E"/>
                </a:solidFill>
                <a:ea typeface="ＭＳ Ｐゴシック"/>
                <a:cs typeface="ＭＳ Ｐゴシック"/>
              </a:rPr>
              <a:t>On-the-spot checks </a:t>
            </a:r>
            <a:r>
              <a:rPr lang="en-GB" sz="2000" b="1" dirty="0" smtClean="0">
                <a:solidFill>
                  <a:srgbClr val="00519E"/>
                </a:solidFill>
                <a:ea typeface="ＭＳ Ｐゴシック"/>
                <a:cs typeface="ＭＳ Ｐゴシック"/>
              </a:rPr>
              <a:t>are carried </a:t>
            </a:r>
            <a:r>
              <a:rPr lang="en-GB" sz="2000" b="1" dirty="0">
                <a:solidFill>
                  <a:srgbClr val="00519E"/>
                </a:solidFill>
                <a:ea typeface="ＭＳ Ｐゴシック"/>
                <a:cs typeface="ＭＳ Ｐゴシック"/>
              </a:rPr>
              <a:t>out by EC auditors </a:t>
            </a:r>
            <a:r>
              <a:rPr lang="en-GB" sz="2000" b="1" dirty="0" smtClean="0">
                <a:solidFill>
                  <a:srgbClr val="00519E"/>
                </a:solidFill>
                <a:ea typeface="ＭＳ Ｐゴシック"/>
                <a:cs typeface="ＭＳ Ｐゴシック"/>
              </a:rPr>
              <a:t>of HOME-E4.001, either directly or delegated to an </a:t>
            </a:r>
            <a:r>
              <a:rPr lang="en-GB" sz="2000" b="1" dirty="0">
                <a:solidFill>
                  <a:srgbClr val="00519E"/>
                </a:solidFill>
                <a:ea typeface="ＭＳ Ｐゴシック"/>
                <a:cs typeface="ＭＳ Ｐゴシック"/>
              </a:rPr>
              <a:t>external contractor on behalf of the </a:t>
            </a:r>
            <a:r>
              <a:rPr lang="en-GB" sz="2000" b="1" dirty="0" smtClean="0">
                <a:solidFill>
                  <a:srgbClr val="00519E"/>
                </a:solidFill>
                <a:ea typeface="ＭＳ Ｐゴシック"/>
                <a:cs typeface="ＭＳ Ｐゴシック"/>
              </a:rPr>
              <a:t>Commission </a:t>
            </a:r>
            <a:r>
              <a:rPr lang="en-GB" sz="2000" dirty="0" smtClean="0">
                <a:solidFill>
                  <a:srgbClr val="00519E"/>
                </a:solidFill>
                <a:ea typeface="ＭＳ Ｐゴシック"/>
                <a:cs typeface="ＭＳ Ｐゴシック"/>
              </a:rPr>
              <a:t>(currently Ernst &amp; Young or Moore Stephens)</a:t>
            </a:r>
            <a:endParaRPr lang="en-GB" sz="2000" dirty="0">
              <a:solidFill>
                <a:srgbClr val="00519E"/>
              </a:solidFill>
              <a:ea typeface="ＭＳ Ｐゴシック"/>
              <a:cs typeface="ＭＳ Ｐゴシック"/>
            </a:endParaRPr>
          </a:p>
          <a:p>
            <a:endParaRPr lang="en-GB" dirty="0"/>
          </a:p>
        </p:txBody>
      </p:sp>
      <p:sp>
        <p:nvSpPr>
          <p:cNvPr id="4" name="Slide Number Placeholder 3"/>
          <p:cNvSpPr>
            <a:spLocks noGrp="1"/>
          </p:cNvSpPr>
          <p:nvPr>
            <p:ph type="sldNum" sz="quarter" idx="12"/>
          </p:nvPr>
        </p:nvSpPr>
        <p:spPr/>
        <p:txBody>
          <a:bodyPr/>
          <a:lstStyle/>
          <a:p>
            <a:fld id="{1D7DD619-D1A1-4066-8DA7-CD3D6FAF82D0}" type="slidenum">
              <a:rPr lang="en-GB" altLang="en-US" smtClean="0"/>
              <a:pPr/>
              <a:t>4</a:t>
            </a:fld>
            <a:endParaRPr lang="en-GB" altLang="en-US"/>
          </a:p>
        </p:txBody>
      </p:sp>
    </p:spTree>
    <p:extLst>
      <p:ext uri="{BB962C8B-B14F-4D97-AF65-F5344CB8AC3E}">
        <p14:creationId xmlns:p14="http://schemas.microsoft.com/office/powerpoint/2010/main" val="993609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075240" cy="1288331"/>
          </a:xfrm>
        </p:spPr>
        <p:txBody>
          <a:bodyPr/>
          <a:lstStyle/>
          <a:p>
            <a:r>
              <a:rPr lang="en-GB" dirty="0" smtClean="0"/>
              <a:t>Audit questionnaire – what documents to prepare before the control (1/3)</a:t>
            </a:r>
            <a:endParaRPr lang="en-GB" dirty="0"/>
          </a:p>
        </p:txBody>
      </p:sp>
      <p:sp>
        <p:nvSpPr>
          <p:cNvPr id="3" name="Content Placeholder 2"/>
          <p:cNvSpPr>
            <a:spLocks noGrp="1"/>
          </p:cNvSpPr>
          <p:nvPr>
            <p:ph idx="1"/>
          </p:nvPr>
        </p:nvSpPr>
        <p:spPr>
          <a:xfrm>
            <a:off x="457200" y="2708920"/>
            <a:ext cx="8229600" cy="3312468"/>
          </a:xfrm>
        </p:spPr>
        <p:txBody>
          <a:bodyPr/>
          <a:lstStyle/>
          <a:p>
            <a:pPr>
              <a:buFontTx/>
              <a:buChar char="-"/>
            </a:pPr>
            <a:r>
              <a:rPr lang="en-GB" dirty="0">
                <a:ea typeface="ＭＳ Ｐゴシック"/>
                <a:cs typeface="ＭＳ Ｐゴシック"/>
              </a:rPr>
              <a:t>Background information:</a:t>
            </a:r>
          </a:p>
          <a:p>
            <a:pPr>
              <a:buClrTx/>
              <a:buFont typeface="Wingdings" panose="05000000000000000000" pitchFamily="2" charset="2"/>
              <a:buChar char="§"/>
            </a:pPr>
            <a:r>
              <a:rPr lang="en-GB" dirty="0">
                <a:ea typeface="ＭＳ Ｐゴシック"/>
                <a:cs typeface="ＭＳ Ｐゴシック"/>
              </a:rPr>
              <a:t>A </a:t>
            </a:r>
            <a:r>
              <a:rPr lang="en-GB" dirty="0" smtClean="0">
                <a:ea typeface="ＭＳ Ｐゴシック"/>
                <a:cs typeface="ＭＳ Ｐゴシック"/>
              </a:rPr>
              <a:t>questionnaire </a:t>
            </a:r>
            <a:endParaRPr lang="en-GB" dirty="0">
              <a:ea typeface="ＭＳ Ｐゴシック"/>
              <a:cs typeface="ＭＳ Ｐゴシック"/>
            </a:endParaRPr>
          </a:p>
          <a:p>
            <a:pPr>
              <a:buClrTx/>
              <a:buFont typeface="Wingdings" panose="05000000000000000000" pitchFamily="2" charset="2"/>
              <a:buChar char="§"/>
            </a:pPr>
            <a:r>
              <a:rPr lang="en-GB" dirty="0">
                <a:ea typeface="ＭＳ Ｐゴシック"/>
                <a:cs typeface="ＭＳ Ｐゴシック"/>
              </a:rPr>
              <a:t>The organizational chart of the unit/team/division that worked on the project;</a:t>
            </a:r>
          </a:p>
          <a:p>
            <a:pPr>
              <a:buClrTx/>
              <a:buFont typeface="Wingdings" panose="05000000000000000000" pitchFamily="2" charset="2"/>
              <a:buChar char="§"/>
            </a:pPr>
            <a:r>
              <a:rPr lang="en-GB" dirty="0">
                <a:ea typeface="ＭＳ Ｐゴシック"/>
                <a:cs typeface="ＭＳ Ｐゴシック"/>
              </a:rPr>
              <a:t>The final declaration of expenditure on the project that was submitted to the Commission together with your request for final payment.</a:t>
            </a:r>
          </a:p>
        </p:txBody>
      </p:sp>
      <p:sp>
        <p:nvSpPr>
          <p:cNvPr id="4" name="Slide Number Placeholder 3"/>
          <p:cNvSpPr>
            <a:spLocks noGrp="1"/>
          </p:cNvSpPr>
          <p:nvPr>
            <p:ph type="sldNum" sz="quarter" idx="12"/>
          </p:nvPr>
        </p:nvSpPr>
        <p:spPr/>
        <p:txBody>
          <a:bodyPr/>
          <a:lstStyle/>
          <a:p>
            <a:fld id="{1D7DD619-D1A1-4066-8DA7-CD3D6FAF82D0}" type="slidenum">
              <a:rPr lang="en-GB" altLang="en-US" smtClean="0"/>
              <a:pPr/>
              <a:t>5</a:t>
            </a:fld>
            <a:endParaRPr lang="en-GB" altLang="en-US"/>
          </a:p>
        </p:txBody>
      </p:sp>
    </p:spTree>
    <p:extLst>
      <p:ext uri="{BB962C8B-B14F-4D97-AF65-F5344CB8AC3E}">
        <p14:creationId xmlns:p14="http://schemas.microsoft.com/office/powerpoint/2010/main" val="3069955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Audit questionnaire – what documents to prepare before the control</a:t>
            </a:r>
            <a:r>
              <a:rPr lang="en-GB" dirty="0" smtClean="0">
                <a:ea typeface="ＭＳ Ｐゴシック"/>
                <a:cs typeface="ＭＳ Ｐゴシック"/>
              </a:rPr>
              <a:t>(2/3</a:t>
            </a:r>
            <a:r>
              <a:rPr lang="en-GB" dirty="0">
                <a:ea typeface="ＭＳ Ｐゴシック"/>
                <a:cs typeface="ＭＳ Ｐゴシック"/>
              </a:rPr>
              <a:t>)</a:t>
            </a:r>
            <a:endParaRPr lang="en-GB" dirty="0"/>
          </a:p>
        </p:txBody>
      </p:sp>
      <p:sp>
        <p:nvSpPr>
          <p:cNvPr id="3" name="Content Placeholder 2"/>
          <p:cNvSpPr>
            <a:spLocks noGrp="1"/>
          </p:cNvSpPr>
          <p:nvPr>
            <p:ph idx="1"/>
          </p:nvPr>
        </p:nvSpPr>
        <p:spPr>
          <a:xfrm>
            <a:off x="457200" y="2492375"/>
            <a:ext cx="8229600" cy="3888953"/>
          </a:xfrm>
        </p:spPr>
        <p:txBody>
          <a:bodyPr/>
          <a:lstStyle/>
          <a:p>
            <a:pPr>
              <a:lnSpc>
                <a:spcPct val="80000"/>
              </a:lnSpc>
              <a:buClrTx/>
            </a:pPr>
            <a:r>
              <a:rPr lang="en-GB" sz="1800" b="1" dirty="0">
                <a:ea typeface="ＭＳ Ｐゴシック"/>
                <a:cs typeface="ＭＳ Ｐゴシック"/>
              </a:rPr>
              <a:t>Accounting documents </a:t>
            </a:r>
            <a:r>
              <a:rPr lang="en-GB" sz="1800" dirty="0">
                <a:ea typeface="ＭＳ Ｐゴシック"/>
                <a:cs typeface="ＭＳ Ｐゴシック"/>
              </a:rPr>
              <a:t>from which it is possible to verify the income and expenditure related to the project (e.g.: invoices, salary slips, employment contracts for every employee charged to the project, </a:t>
            </a:r>
            <a:r>
              <a:rPr lang="en-GB" sz="1800" dirty="0"/>
              <a:t>timesheets or an equivalent time registration </a:t>
            </a:r>
            <a:r>
              <a:rPr lang="en-GB" sz="1800" dirty="0" smtClean="0"/>
              <a:t>system,  </a:t>
            </a:r>
            <a:r>
              <a:rPr lang="en-GB" sz="1800" dirty="0" smtClean="0">
                <a:ea typeface="ＭＳ Ｐゴシック"/>
                <a:cs typeface="ＭＳ Ｐゴシック"/>
              </a:rPr>
              <a:t>attendance </a:t>
            </a:r>
            <a:r>
              <a:rPr lang="en-GB" sz="1800" dirty="0">
                <a:ea typeface="ＭＳ Ｐゴシック"/>
                <a:cs typeface="ＭＳ Ｐゴシック"/>
              </a:rPr>
              <a:t>sheets for meetings, contracts with sub-contractors etc.), access to the accounting system as well as a print-out from the general ledger of all the expenditure booked under the project (including staff costs) </a:t>
            </a:r>
          </a:p>
          <a:p>
            <a:pPr>
              <a:lnSpc>
                <a:spcPct val="80000"/>
              </a:lnSpc>
              <a:buClrTx/>
            </a:pPr>
            <a:r>
              <a:rPr lang="en-GB" sz="1800" b="1" dirty="0">
                <a:ea typeface="ＭＳ Ｐゴシック"/>
                <a:cs typeface="ＭＳ Ｐゴシック"/>
              </a:rPr>
              <a:t>Bank statements and/or proof of payment </a:t>
            </a:r>
            <a:r>
              <a:rPr lang="en-GB" sz="1800" dirty="0">
                <a:ea typeface="ＭＳ Ｐゴシック"/>
                <a:cs typeface="ＭＳ Ｐゴシック"/>
              </a:rPr>
              <a:t>which justify both the income and expenditure declared in the final report; </a:t>
            </a:r>
          </a:p>
          <a:p>
            <a:pPr>
              <a:lnSpc>
                <a:spcPct val="80000"/>
              </a:lnSpc>
              <a:buClrTx/>
            </a:pPr>
            <a:r>
              <a:rPr lang="en-GB" sz="1800" dirty="0">
                <a:ea typeface="ＭＳ Ｐゴシック"/>
                <a:cs typeface="ＭＳ Ｐゴシック"/>
              </a:rPr>
              <a:t>The </a:t>
            </a:r>
            <a:r>
              <a:rPr lang="en-GB" sz="1800" b="1" dirty="0">
                <a:ea typeface="ＭＳ Ｐゴシック"/>
                <a:cs typeface="ＭＳ Ｐゴシック"/>
              </a:rPr>
              <a:t>partnership agreements and contracts</a:t>
            </a:r>
            <a:r>
              <a:rPr lang="en-GB" sz="1800" dirty="0">
                <a:ea typeface="ＭＳ Ｐゴシック"/>
                <a:cs typeface="ＭＳ Ｐゴシック"/>
              </a:rPr>
              <a:t>, </a:t>
            </a:r>
            <a:r>
              <a:rPr lang="en-GB" sz="1800" b="1" dirty="0">
                <a:ea typeface="ＭＳ Ｐゴシック"/>
                <a:cs typeface="ＭＳ Ｐゴシック"/>
              </a:rPr>
              <a:t>sub-contracts</a:t>
            </a:r>
            <a:r>
              <a:rPr lang="en-GB" sz="1800" dirty="0">
                <a:ea typeface="ＭＳ Ｐゴシック"/>
                <a:cs typeface="ＭＳ Ｐゴシック"/>
              </a:rPr>
              <a:t> and original documents related to collaborators and subcontractors engaged in the project, if any; </a:t>
            </a:r>
          </a:p>
          <a:p>
            <a:pPr>
              <a:lnSpc>
                <a:spcPct val="80000"/>
              </a:lnSpc>
              <a:buClrTx/>
            </a:pPr>
            <a:r>
              <a:rPr lang="en-GB" sz="1800" dirty="0">
                <a:ea typeface="ＭＳ Ｐゴシック"/>
                <a:cs typeface="ＭＳ Ｐゴシック"/>
              </a:rPr>
              <a:t>The </a:t>
            </a:r>
            <a:r>
              <a:rPr lang="en-GB" sz="1800" b="1" dirty="0">
                <a:ea typeface="ＭＳ Ｐゴシック"/>
                <a:cs typeface="ＭＳ Ｐゴシック"/>
              </a:rPr>
              <a:t>minutes of selection procedures for procurement </a:t>
            </a:r>
            <a:r>
              <a:rPr lang="en-GB" sz="1800" dirty="0">
                <a:ea typeface="ＭＳ Ｐゴシック"/>
                <a:cs typeface="ＭＳ Ｐゴシック"/>
              </a:rPr>
              <a:t>of goods and services, if applicable</a:t>
            </a:r>
            <a:r>
              <a:rPr lang="en-GB" sz="1800" dirty="0" smtClean="0">
                <a:ea typeface="ＭＳ Ｐゴシック"/>
                <a:cs typeface="ＭＳ Ｐゴシック"/>
              </a:rPr>
              <a:t>;</a:t>
            </a:r>
            <a:endParaRPr lang="en-GB" sz="1800" dirty="0">
              <a:ea typeface="ＭＳ Ｐゴシック"/>
              <a:cs typeface="ＭＳ Ｐゴシック"/>
            </a:endParaRPr>
          </a:p>
        </p:txBody>
      </p:sp>
      <p:sp>
        <p:nvSpPr>
          <p:cNvPr id="4" name="Slide Number Placeholder 3"/>
          <p:cNvSpPr>
            <a:spLocks noGrp="1"/>
          </p:cNvSpPr>
          <p:nvPr>
            <p:ph type="sldNum" sz="quarter" idx="12"/>
          </p:nvPr>
        </p:nvSpPr>
        <p:spPr/>
        <p:txBody>
          <a:bodyPr/>
          <a:lstStyle/>
          <a:p>
            <a:fld id="{1D7DD619-D1A1-4066-8DA7-CD3D6FAF82D0}" type="slidenum">
              <a:rPr lang="en-GB" altLang="en-US" smtClean="0"/>
              <a:pPr/>
              <a:t>6</a:t>
            </a:fld>
            <a:endParaRPr lang="en-GB" altLang="en-US"/>
          </a:p>
        </p:txBody>
      </p:sp>
    </p:spTree>
    <p:extLst>
      <p:ext uri="{BB962C8B-B14F-4D97-AF65-F5344CB8AC3E}">
        <p14:creationId xmlns:p14="http://schemas.microsoft.com/office/powerpoint/2010/main" val="3241830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Audit questionnaire – what documents to prepare before the control</a:t>
            </a:r>
            <a:r>
              <a:rPr lang="en-GB" dirty="0" smtClean="0">
                <a:ea typeface="ＭＳ Ｐゴシック"/>
                <a:cs typeface="ＭＳ Ｐゴシック"/>
              </a:rPr>
              <a:t>(3/3</a:t>
            </a:r>
            <a:r>
              <a:rPr lang="en-GB" dirty="0">
                <a:ea typeface="ＭＳ Ｐゴシック"/>
                <a:cs typeface="ＭＳ Ｐゴシック"/>
              </a:rPr>
              <a:t>)</a:t>
            </a:r>
            <a:endParaRPr lang="en-GB" dirty="0"/>
          </a:p>
        </p:txBody>
      </p:sp>
      <p:sp>
        <p:nvSpPr>
          <p:cNvPr id="3" name="Content Placeholder 2"/>
          <p:cNvSpPr>
            <a:spLocks noGrp="1"/>
          </p:cNvSpPr>
          <p:nvPr>
            <p:ph idx="1"/>
          </p:nvPr>
        </p:nvSpPr>
        <p:spPr/>
        <p:txBody>
          <a:bodyPr/>
          <a:lstStyle/>
          <a:p>
            <a:pPr>
              <a:lnSpc>
                <a:spcPct val="80000"/>
              </a:lnSpc>
              <a:buClrTx/>
            </a:pPr>
            <a:r>
              <a:rPr lang="en-GB" sz="1800" dirty="0">
                <a:ea typeface="ＭＳ Ｐゴシック"/>
                <a:cs typeface="ＭＳ Ｐゴシック"/>
              </a:rPr>
              <a:t>A declaration from your tax authorities whether the organization can receive back the VAT on project-related expenditure; </a:t>
            </a:r>
          </a:p>
          <a:p>
            <a:pPr>
              <a:lnSpc>
                <a:spcPct val="80000"/>
              </a:lnSpc>
              <a:buClrTx/>
            </a:pPr>
            <a:r>
              <a:rPr lang="en-GB" sz="1800" dirty="0">
                <a:ea typeface="ＭＳ Ｐゴシック"/>
                <a:cs typeface="ＭＳ Ｐゴシック"/>
              </a:rPr>
              <a:t>In order facilitate our work, we would be grateful if all supporting documents are classified per expenditure item corresponding to the declaration of expenditure submitted to the Commission (e. g. A1, B2, C3 </a:t>
            </a:r>
            <a:r>
              <a:rPr lang="en-GB" sz="1800" dirty="0" smtClean="0">
                <a:ea typeface="ＭＳ Ｐゴシック"/>
                <a:cs typeface="ＭＳ Ｐゴシック"/>
              </a:rPr>
              <a:t>etc.). </a:t>
            </a:r>
            <a:r>
              <a:rPr lang="en-GB" sz="1800" dirty="0">
                <a:ea typeface="ＭＳ Ｐゴシック"/>
                <a:cs typeface="ＭＳ Ｐゴシック"/>
              </a:rPr>
              <a:t>The full package of supporting documents per item should include:</a:t>
            </a:r>
          </a:p>
          <a:p>
            <a:pPr>
              <a:lnSpc>
                <a:spcPct val="80000"/>
              </a:lnSpc>
              <a:buClrTx/>
              <a:buFontTx/>
              <a:buNone/>
            </a:pPr>
            <a:r>
              <a:rPr lang="en-GB" sz="1800" dirty="0">
                <a:ea typeface="ＭＳ Ｐゴシック"/>
                <a:cs typeface="ＭＳ Ｐゴシック"/>
              </a:rPr>
              <a:t>	1) invoice/salary slips/any calculations/related employment contracts/documents proving travel/travel receipts </a:t>
            </a:r>
            <a:r>
              <a:rPr lang="en-GB" sz="1800" dirty="0" smtClean="0">
                <a:ea typeface="ＭＳ Ｐゴシック"/>
                <a:cs typeface="ＭＳ Ｐゴシック"/>
              </a:rPr>
              <a:t>etc., </a:t>
            </a:r>
            <a:r>
              <a:rPr lang="en-GB" sz="1800" dirty="0">
                <a:ea typeface="ＭＳ Ｐゴシック"/>
                <a:cs typeface="ＭＳ Ｐゴシック"/>
              </a:rPr>
              <a:t>and</a:t>
            </a:r>
          </a:p>
          <a:p>
            <a:pPr>
              <a:lnSpc>
                <a:spcPct val="80000"/>
              </a:lnSpc>
              <a:buClrTx/>
              <a:buFontTx/>
              <a:buNone/>
            </a:pPr>
            <a:r>
              <a:rPr lang="en-GB" sz="1800" dirty="0">
                <a:ea typeface="ＭＳ Ｐゴシック"/>
                <a:cs typeface="ＭＳ Ｐゴシック"/>
              </a:rPr>
              <a:t>	2) proof for the payment - including extracts of the bank statements, and</a:t>
            </a:r>
          </a:p>
          <a:p>
            <a:pPr>
              <a:lnSpc>
                <a:spcPct val="80000"/>
              </a:lnSpc>
              <a:buClrTx/>
              <a:buFontTx/>
              <a:buNone/>
            </a:pPr>
            <a:r>
              <a:rPr lang="en-GB" sz="1800" dirty="0">
                <a:ea typeface="ＭＳ Ｐゴシック"/>
                <a:cs typeface="ＭＳ Ｐゴシック"/>
              </a:rPr>
              <a:t>	3) demonstration of the accounting entries in the books of your organization.</a:t>
            </a:r>
          </a:p>
          <a:p>
            <a:pPr>
              <a:lnSpc>
                <a:spcPct val="80000"/>
              </a:lnSpc>
              <a:buClrTx/>
            </a:pPr>
            <a:r>
              <a:rPr lang="en-GB" sz="1800" dirty="0">
                <a:ea typeface="ＭＳ Ｐゴシック"/>
                <a:cs typeface="ＭＳ Ｐゴシック"/>
              </a:rPr>
              <a:t>Besides the financial, also the operational information has to be available for audit - project reports, surveys etc.</a:t>
            </a:r>
          </a:p>
          <a:p>
            <a:pPr>
              <a:lnSpc>
                <a:spcPct val="80000"/>
              </a:lnSpc>
              <a:buClrTx/>
            </a:pPr>
            <a:r>
              <a:rPr lang="en-GB" sz="1800" dirty="0">
                <a:ea typeface="ＭＳ Ｐゴシック"/>
                <a:cs typeface="ＭＳ Ｐゴシック"/>
              </a:rPr>
              <a:t>Indirect costs = no documents checked</a:t>
            </a:r>
          </a:p>
          <a:p>
            <a:endParaRPr lang="en-GB" dirty="0"/>
          </a:p>
        </p:txBody>
      </p:sp>
      <p:sp>
        <p:nvSpPr>
          <p:cNvPr id="4" name="Slide Number Placeholder 3"/>
          <p:cNvSpPr>
            <a:spLocks noGrp="1"/>
          </p:cNvSpPr>
          <p:nvPr>
            <p:ph type="sldNum" sz="quarter" idx="12"/>
          </p:nvPr>
        </p:nvSpPr>
        <p:spPr/>
        <p:txBody>
          <a:bodyPr/>
          <a:lstStyle/>
          <a:p>
            <a:fld id="{1D7DD619-D1A1-4066-8DA7-CD3D6FAF82D0}" type="slidenum">
              <a:rPr lang="en-GB" altLang="en-US" smtClean="0"/>
              <a:pPr/>
              <a:t>7</a:t>
            </a:fld>
            <a:endParaRPr lang="en-GB" altLang="en-US" dirty="0"/>
          </a:p>
        </p:txBody>
      </p:sp>
    </p:spTree>
    <p:extLst>
      <p:ext uri="{BB962C8B-B14F-4D97-AF65-F5344CB8AC3E}">
        <p14:creationId xmlns:p14="http://schemas.microsoft.com/office/powerpoint/2010/main" val="1520795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ea typeface="ＭＳ Ｐゴシック"/>
                <a:cs typeface="ＭＳ Ｐゴシック"/>
              </a:rPr>
              <a:t>On-the-spot </a:t>
            </a:r>
            <a:r>
              <a:rPr lang="fr-BE" dirty="0" err="1" smtClean="0">
                <a:ea typeface="ＭＳ Ｐゴシック"/>
                <a:cs typeface="ＭＳ Ｐゴシック"/>
              </a:rPr>
              <a:t>controls</a:t>
            </a:r>
            <a:r>
              <a:rPr lang="fr-BE" dirty="0" smtClean="0">
                <a:ea typeface="ＭＳ Ｐゴシック"/>
                <a:cs typeface="ＭＳ Ｐゴシック"/>
              </a:rPr>
              <a:t> (1/2)</a:t>
            </a:r>
            <a:endParaRPr lang="en-GB" dirty="0"/>
          </a:p>
        </p:txBody>
      </p:sp>
      <p:sp>
        <p:nvSpPr>
          <p:cNvPr id="3" name="Content Placeholder 2"/>
          <p:cNvSpPr>
            <a:spLocks noGrp="1"/>
          </p:cNvSpPr>
          <p:nvPr>
            <p:ph idx="1"/>
          </p:nvPr>
        </p:nvSpPr>
        <p:spPr/>
        <p:txBody>
          <a:bodyPr/>
          <a:lstStyle/>
          <a:p>
            <a:pPr>
              <a:buClrTx/>
              <a:buFont typeface="Arial" panose="020B0604020202020204" pitchFamily="34" charset="0"/>
              <a:buChar char="•"/>
            </a:pPr>
            <a:r>
              <a:rPr lang="fr-BE" dirty="0"/>
              <a:t>2 to 5 </a:t>
            </a:r>
            <a:r>
              <a:rPr lang="fr-BE" dirty="0" smtClean="0"/>
              <a:t>days</a:t>
            </a:r>
            <a:endParaRPr lang="fr-BE" dirty="0"/>
          </a:p>
          <a:p>
            <a:pPr>
              <a:buClrTx/>
              <a:buFont typeface="Arial" panose="020B0604020202020204" pitchFamily="34" charset="0"/>
              <a:buChar char="•"/>
            </a:pPr>
            <a:r>
              <a:rPr lang="fr-BE" dirty="0"/>
              <a:t>Short </a:t>
            </a:r>
            <a:r>
              <a:rPr lang="fr-BE" dirty="0" err="1"/>
              <a:t>opening</a:t>
            </a:r>
            <a:r>
              <a:rPr lang="fr-BE" dirty="0"/>
              <a:t> meeting</a:t>
            </a:r>
          </a:p>
          <a:p>
            <a:pPr>
              <a:buClrTx/>
              <a:buFont typeface="Arial" panose="020B0604020202020204" pitchFamily="34" charset="0"/>
              <a:buChar char="•"/>
            </a:pPr>
            <a:r>
              <a:rPr lang="fr-BE" dirty="0"/>
              <a:t>Audit </a:t>
            </a:r>
            <a:r>
              <a:rPr lang="fr-BE" dirty="0" err="1"/>
              <a:t>checks</a:t>
            </a:r>
            <a:r>
              <a:rPr lang="fr-BE" dirty="0"/>
              <a:t> </a:t>
            </a:r>
          </a:p>
          <a:p>
            <a:pPr>
              <a:lnSpc>
                <a:spcPct val="80000"/>
              </a:lnSpc>
              <a:buClrTx/>
              <a:buFont typeface="Arial" panose="020B0604020202020204" pitchFamily="34" charset="0"/>
              <a:buChar char="•"/>
            </a:pPr>
            <a:r>
              <a:rPr lang="fr-BE" dirty="0"/>
              <a:t>Short </a:t>
            </a:r>
            <a:r>
              <a:rPr lang="fr-BE" dirty="0" err="1"/>
              <a:t>closing</a:t>
            </a:r>
            <a:r>
              <a:rPr lang="fr-BE" dirty="0"/>
              <a:t> meeting</a:t>
            </a:r>
            <a:r>
              <a:rPr lang="en-GB" sz="1800" dirty="0"/>
              <a:t> </a:t>
            </a:r>
          </a:p>
          <a:p>
            <a:pPr>
              <a:lnSpc>
                <a:spcPct val="80000"/>
              </a:lnSpc>
              <a:buFont typeface="Wingdings" pitchFamily="2" charset="2"/>
              <a:buChar char="Ä"/>
            </a:pPr>
            <a:endParaRPr lang="en-GB" dirty="0">
              <a:ea typeface="ＭＳ Ｐゴシック"/>
              <a:cs typeface="ＭＳ Ｐゴシック"/>
            </a:endParaRPr>
          </a:p>
          <a:p>
            <a:pPr>
              <a:lnSpc>
                <a:spcPct val="80000"/>
              </a:lnSpc>
              <a:buFont typeface="Wingdings" pitchFamily="2" charset="2"/>
              <a:buChar char="Ä"/>
            </a:pPr>
            <a:r>
              <a:rPr lang="en-GB" sz="1200" dirty="0" smtClean="0">
                <a:ea typeface="ＭＳ Ｐゴシック"/>
                <a:cs typeface="ＭＳ Ｐゴシック"/>
              </a:rPr>
              <a:t>What </a:t>
            </a:r>
            <a:r>
              <a:rPr lang="en-GB" sz="1200" dirty="0">
                <a:ea typeface="ＭＳ Ｐゴシック"/>
                <a:cs typeface="ＭＳ Ｐゴシック"/>
              </a:rPr>
              <a:t>about </a:t>
            </a:r>
            <a:r>
              <a:rPr lang="en-GB" sz="1200" dirty="0">
                <a:solidFill>
                  <a:srgbClr val="00519E"/>
                </a:solidFill>
                <a:ea typeface="ＭＳ Ｐゴシック"/>
                <a:cs typeface="ＭＳ Ｐゴシック"/>
              </a:rPr>
              <a:t>originals</a:t>
            </a:r>
            <a:r>
              <a:rPr lang="en-GB" sz="1200" dirty="0">
                <a:ea typeface="ＭＳ Ｐゴシック"/>
                <a:cs typeface="ＭＳ Ｐゴシック"/>
              </a:rPr>
              <a:t>?</a:t>
            </a:r>
          </a:p>
          <a:p>
            <a:pPr>
              <a:lnSpc>
                <a:spcPct val="80000"/>
              </a:lnSpc>
              <a:buFont typeface="Wingdings" pitchFamily="2" charset="2"/>
              <a:buChar char="Ä"/>
            </a:pPr>
            <a:r>
              <a:rPr lang="en-GB" sz="1200" dirty="0">
                <a:ea typeface="ＭＳ Ｐゴシック"/>
                <a:cs typeface="ＭＳ Ｐゴシック"/>
              </a:rPr>
              <a:t>What </a:t>
            </a:r>
            <a:r>
              <a:rPr lang="en-GB" sz="1200" dirty="0" smtClean="0">
                <a:ea typeface="ＭＳ Ｐゴシック"/>
                <a:cs typeface="ＭＳ Ｐゴシック"/>
              </a:rPr>
              <a:t>about </a:t>
            </a:r>
            <a:r>
              <a:rPr lang="en-GB" sz="1200" dirty="0" smtClean="0">
                <a:solidFill>
                  <a:srgbClr val="00519E"/>
                </a:solidFill>
                <a:ea typeface="ＭＳ Ｐゴシック"/>
                <a:cs typeface="ＭＳ Ｐゴシック"/>
              </a:rPr>
              <a:t>supporting </a:t>
            </a:r>
            <a:r>
              <a:rPr lang="en-GB" sz="1200" dirty="0">
                <a:solidFill>
                  <a:srgbClr val="00519E"/>
                </a:solidFill>
                <a:ea typeface="ＭＳ Ｐゴシック"/>
                <a:cs typeface="ＭＳ Ｐゴシック"/>
              </a:rPr>
              <a:t>documents </a:t>
            </a:r>
            <a:r>
              <a:rPr lang="en-GB" sz="1200" dirty="0" smtClean="0">
                <a:ea typeface="ＭＳ Ｐゴシック"/>
                <a:cs typeface="ＭＳ Ｐゴシック"/>
              </a:rPr>
              <a:t>of partners?</a:t>
            </a:r>
            <a:endParaRPr lang="en-GB" sz="1200" dirty="0">
              <a:ea typeface="ＭＳ Ｐゴシック"/>
              <a:cs typeface="ＭＳ Ｐゴシック"/>
            </a:endParaRPr>
          </a:p>
        </p:txBody>
      </p:sp>
      <p:sp>
        <p:nvSpPr>
          <p:cNvPr id="4" name="Slide Number Placeholder 3"/>
          <p:cNvSpPr>
            <a:spLocks noGrp="1"/>
          </p:cNvSpPr>
          <p:nvPr>
            <p:ph type="sldNum" sz="quarter" idx="12"/>
          </p:nvPr>
        </p:nvSpPr>
        <p:spPr/>
        <p:txBody>
          <a:bodyPr/>
          <a:lstStyle/>
          <a:p>
            <a:fld id="{1D7DD619-D1A1-4066-8DA7-CD3D6FAF82D0}" type="slidenum">
              <a:rPr lang="en-GB" altLang="en-US" smtClean="0"/>
              <a:pPr/>
              <a:t>8</a:t>
            </a:fld>
            <a:endParaRPr lang="en-GB" altLang="en-US" dirty="0"/>
          </a:p>
        </p:txBody>
      </p:sp>
    </p:spTree>
    <p:extLst>
      <p:ext uri="{BB962C8B-B14F-4D97-AF65-F5344CB8AC3E}">
        <p14:creationId xmlns:p14="http://schemas.microsoft.com/office/powerpoint/2010/main" val="202520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8229600" cy="4464496"/>
          </a:xfrm>
        </p:spPr>
        <p:txBody>
          <a:bodyPr/>
          <a:lstStyle/>
          <a:p>
            <a:r>
              <a:rPr lang="fr-BE" dirty="0" smtClean="0">
                <a:ea typeface="ＭＳ Ｐゴシック"/>
                <a:cs typeface="ＭＳ Ｐゴシック"/>
              </a:rPr>
              <a:t>On-the-spot </a:t>
            </a:r>
            <a:r>
              <a:rPr lang="fr-BE" dirty="0" err="1" smtClean="0">
                <a:ea typeface="ＭＳ Ｐゴシック"/>
                <a:cs typeface="ＭＳ Ｐゴシック"/>
              </a:rPr>
              <a:t>controls</a:t>
            </a:r>
            <a:r>
              <a:rPr lang="fr-BE" dirty="0" smtClean="0">
                <a:ea typeface="ＭＳ Ｐゴシック"/>
                <a:cs typeface="ＭＳ Ｐゴシック"/>
              </a:rPr>
              <a:t> (2/2)</a:t>
            </a:r>
            <a:br>
              <a:rPr lang="fr-BE" dirty="0" smtClean="0">
                <a:ea typeface="ＭＳ Ｐゴシック"/>
                <a:cs typeface="ＭＳ Ｐゴシック"/>
              </a:rPr>
            </a:br>
            <a:r>
              <a:rPr lang="en-GB" sz="1800" dirty="0" smtClean="0"/>
              <a:t/>
            </a:r>
            <a:br>
              <a:rPr lang="en-GB" sz="1800" dirty="0" smtClean="0"/>
            </a:br>
            <a:r>
              <a:rPr lang="en-GB" sz="1800" dirty="0" smtClean="0"/>
              <a:t>Here are the main reasons for ineligibility categorized by importance :</a:t>
            </a:r>
            <a:br>
              <a:rPr lang="en-GB" sz="1800" dirty="0" smtClean="0"/>
            </a:br>
            <a:r>
              <a:rPr lang="en-GB" sz="1800" dirty="0" smtClean="0"/>
              <a:t/>
            </a:r>
            <a:br>
              <a:rPr lang="en-GB" sz="1800" dirty="0" smtClean="0"/>
            </a:br>
            <a:r>
              <a:rPr lang="en-GB" sz="1800" b="0" dirty="0" smtClean="0"/>
              <a:t>-</a:t>
            </a:r>
            <a:r>
              <a:rPr lang="en-GB" sz="1800" b="0" i="1" dirty="0" smtClean="0"/>
              <a:t> non-compliance with value-for-money principle and                procurement procedures</a:t>
            </a:r>
            <a:br>
              <a:rPr lang="en-GB" sz="1800" b="0" i="1" dirty="0" smtClean="0"/>
            </a:br>
            <a:r>
              <a:rPr lang="en-GB" sz="1800" b="0" i="1" dirty="0" smtClean="0"/>
              <a:t>- wrong application of VAT</a:t>
            </a:r>
            <a:br>
              <a:rPr lang="en-GB" sz="1800" b="0" i="1" dirty="0" smtClean="0"/>
            </a:br>
            <a:r>
              <a:rPr lang="en-GB" sz="1800" b="0" i="1" dirty="0" smtClean="0"/>
              <a:t>- Costs not foreseen in the GA / budget / programmes guidelines</a:t>
            </a:r>
            <a:br>
              <a:rPr lang="en-GB" sz="1800" b="0" i="1" dirty="0" smtClean="0"/>
            </a:br>
            <a:r>
              <a:rPr lang="en-GB" sz="1800" b="0" i="1" dirty="0" smtClean="0"/>
              <a:t>- no/insufficient supporting documents</a:t>
            </a:r>
            <a:br>
              <a:rPr lang="en-GB" sz="1800" b="0" i="1" dirty="0" smtClean="0"/>
            </a:br>
            <a:r>
              <a:rPr lang="en-GB" sz="1800" b="0" i="1" dirty="0" smtClean="0"/>
              <a:t>- wrong calculation of the costs charged</a:t>
            </a:r>
            <a:br>
              <a:rPr lang="en-GB" sz="1800" b="0" i="1" dirty="0" smtClean="0"/>
            </a:br>
            <a:r>
              <a:rPr lang="en-GB" sz="1800" b="0" i="1" dirty="0" smtClean="0"/>
              <a:t>- costs incurred outside of the eligibility period</a:t>
            </a:r>
            <a:br>
              <a:rPr lang="en-GB" sz="1800" b="0" i="1" dirty="0" smtClean="0"/>
            </a:br>
            <a:r>
              <a:rPr lang="en-GB" sz="1800" b="0" i="1" dirty="0" smtClean="0"/>
              <a:t>- incorrect exchange rate, costs not related to the project</a:t>
            </a:r>
            <a:br>
              <a:rPr lang="en-GB" sz="1800" b="0" i="1" dirty="0" smtClean="0"/>
            </a:br>
            <a:r>
              <a:rPr lang="en-GB" sz="1800" b="0" i="1" dirty="0" smtClean="0"/>
              <a:t>- not identifiable and verifiable in the Beneficiary's accounting records</a:t>
            </a: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3200" dirty="0" smtClean="0"/>
              <a:t/>
            </a:r>
            <a:br>
              <a:rPr lang="en-GB" sz="3200" dirty="0" smtClean="0"/>
            </a:br>
            <a:endParaRPr lang="en-GB" dirty="0"/>
          </a:p>
        </p:txBody>
      </p:sp>
      <p:sp>
        <p:nvSpPr>
          <p:cNvPr id="4" name="Slide Number Placeholder 3"/>
          <p:cNvSpPr>
            <a:spLocks noGrp="1"/>
          </p:cNvSpPr>
          <p:nvPr>
            <p:ph type="sldNum" sz="quarter" idx="12"/>
          </p:nvPr>
        </p:nvSpPr>
        <p:spPr/>
        <p:txBody>
          <a:bodyPr/>
          <a:lstStyle/>
          <a:p>
            <a:fld id="{1D7DD619-D1A1-4066-8DA7-CD3D6FAF82D0}" type="slidenum">
              <a:rPr lang="en-GB" altLang="en-US" smtClean="0"/>
              <a:pPr/>
              <a:t>9</a:t>
            </a:fld>
            <a:endParaRPr lang="en-GB" altLang="en-US"/>
          </a:p>
        </p:txBody>
      </p:sp>
      <p:sp>
        <p:nvSpPr>
          <p:cNvPr id="3" name="Right Arrow 2"/>
          <p:cNvSpPr/>
          <p:nvPr/>
        </p:nvSpPr>
        <p:spPr bwMode="auto">
          <a:xfrm>
            <a:off x="2915816" y="1556792"/>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Right Arrow 5"/>
          <p:cNvSpPr/>
          <p:nvPr/>
        </p:nvSpPr>
        <p:spPr bwMode="auto">
          <a:xfrm>
            <a:off x="1403648" y="234888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315376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1183</TotalTime>
  <Words>319</Words>
  <Application>Microsoft Office PowerPoint</Application>
  <PresentationFormat>On-screen Show (4:3)</PresentationFormat>
  <Paragraphs>64</Paragraphs>
  <Slides>11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ＭＳ Ｐゴシック</vt:lpstr>
      <vt:lpstr>Arial</vt:lpstr>
      <vt:lpstr>Verdana</vt:lpstr>
      <vt:lpstr>Wingdings</vt:lpstr>
      <vt:lpstr>Blank</vt:lpstr>
      <vt:lpstr>Default Design</vt:lpstr>
      <vt:lpstr>1_Default Design</vt:lpstr>
      <vt:lpstr>Kick off meeting  26 September 2018</vt:lpstr>
      <vt:lpstr>Ex-post controls</vt:lpstr>
      <vt:lpstr>Background information (1/2)</vt:lpstr>
      <vt:lpstr>Background information (2/2)</vt:lpstr>
      <vt:lpstr>Audit questionnaire – what documents to prepare before the control (1/3)</vt:lpstr>
      <vt:lpstr>Audit questionnaire – what documents to prepare before the control(2/3)</vt:lpstr>
      <vt:lpstr>Audit questionnaire – what documents to prepare before the control(3/3)</vt:lpstr>
      <vt:lpstr>On-the-spot controls (1/2)</vt:lpstr>
      <vt:lpstr>On-the-spot controls (2/2)  Here are the main reasons for ineligibility categorized by importance :  - non-compliance with value-for-money principle and                procurement procedures - wrong application of VAT - Costs not foreseen in the GA / budget / programmes guidelines - no/insufficient supporting documents - wrong calculation of the costs charged - costs incurred outside of the eligibility period - incorrect exchange rate, costs not related to the project - not identifiable and verifiable in the Beneficiary's accounting records      </vt:lpstr>
      <vt:lpstr>Contradictory procedure </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Management and Final Report</dc:title>
  <dc:creator>NANEVA Christina (RTD)</dc:creator>
  <cp:lastModifiedBy>RACK Brunhilde (JUST)</cp:lastModifiedBy>
  <cp:revision>112</cp:revision>
  <cp:lastPrinted>2018-09-25T07:52:44Z</cp:lastPrinted>
  <dcterms:created xsi:type="dcterms:W3CDTF">2016-02-10T09:12:24Z</dcterms:created>
  <dcterms:modified xsi:type="dcterms:W3CDTF">2018-09-25T10:29:21Z</dcterms:modified>
</cp:coreProperties>
</file>