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1" r:id="rId2"/>
    <p:sldId id="294" r:id="rId3"/>
    <p:sldId id="287" r:id="rId4"/>
    <p:sldId id="286" r:id="rId5"/>
    <p:sldId id="275" r:id="rId6"/>
    <p:sldId id="295" r:id="rId7"/>
    <p:sldId id="290" r:id="rId8"/>
    <p:sldId id="291" r:id="rId9"/>
    <p:sldId id="292" r:id="rId10"/>
    <p:sldId id="293" r:id="rId11"/>
    <p:sldId id="285" r:id="rId12"/>
    <p:sldId id="315" r:id="rId13"/>
    <p:sldId id="321" r:id="rId14"/>
    <p:sldId id="304" r:id="rId15"/>
    <p:sldId id="316" r:id="rId16"/>
    <p:sldId id="317" r:id="rId17"/>
    <p:sldId id="307" r:id="rId18"/>
    <p:sldId id="318" r:id="rId19"/>
    <p:sldId id="308" r:id="rId20"/>
    <p:sldId id="280" r:id="rId21"/>
    <p:sldId id="302" r:id="rId22"/>
    <p:sldId id="319" r:id="rId23"/>
    <p:sldId id="279" r:id="rId24"/>
    <p:sldId id="278" r:id="rId25"/>
    <p:sldId id="297" r:id="rId26"/>
    <p:sldId id="298" r:id="rId27"/>
    <p:sldId id="299" r:id="rId28"/>
    <p:sldId id="303" r:id="rId29"/>
    <p:sldId id="301" r:id="rId30"/>
    <p:sldId id="309" r:id="rId31"/>
    <p:sldId id="296" r:id="rId32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5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752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5" y="9444752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8-09-25T10:04:58.6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11B3E5-C609-4E18-A691-9BCD7624FB05}" emma:medium="tactile" emma:mode="ink">
          <msink:context xmlns:msink="http://schemas.microsoft.com/ink/2010/main" type="writingRegion" rotatedBoundingBox="1758,6125 3980,6159 3975,6474 1754,6440"/>
        </emma:interpretation>
      </emma:emma>
    </inkml:annotationXML>
    <inkml:traceGroup>
      <inkml:annotationXML>
        <emma:emma xmlns:emma="http://www.w3.org/2003/04/emma" version="1.0">
          <emma:interpretation id="{49A6FF53-A0BB-4F31-8E3A-4136B9DA64E5}" emma:medium="tactile" emma:mode="ink">
            <msink:context xmlns:msink="http://schemas.microsoft.com/ink/2010/main" type="paragraph" rotatedBoundingBox="1758,6125 3980,6159 3975,6474 1754,6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DDEE24-8512-42FD-B239-5CED74D18F3D}" emma:medium="tactile" emma:mode="ink">
              <msink:context xmlns:msink="http://schemas.microsoft.com/ink/2010/main" type="line" rotatedBoundingBox="1758,6125 3980,6159 3975,6474 1754,6440"/>
            </emma:interpretation>
          </emma:emma>
        </inkml:annotationXML>
        <inkml:traceGroup>
          <inkml:annotationXML>
            <emma:emma xmlns:emma="http://www.w3.org/2003/04/emma" version="1.0">
              <emma:interpretation id="{8D8471A1-541A-4F8C-A9DF-C1EC7281F95A}" emma:medium="tactile" emma:mode="ink">
                <msink:context xmlns:msink="http://schemas.microsoft.com/ink/2010/main" type="inkWord" rotatedBoundingBox="1758,6145 3979,6179 3975,6474 1754,6440"/>
              </emma:interpretation>
            </emma:emma>
          </inkml:annotationXML>
          <inkml:trace contextRef="#ctx0" brushRef="#br0">74 171 0,'24'-25'218,"1"25"-171,-1 0-47,0 0 16,1 0 0,-1 0-1,1-24 32,-1 24-31,1 0-16,-1 0 47,25 0 31,-25 0 0,25 0-47,-24 0 0,23 0 1,-23 0-17,-1 0 16,1 0-31,-1 0 16,0 0 15,1 0-31,-1 0 32,25 0-32,-24 0 31,-1 0-16,0 0 1,1 0 15,-1 0 1,1 0-17,-1 0 1,1 0-16,-1 0 15,0 0 1,1 0-16,-1 0 16,25 0-1,-24 0-15,23 24 16,-23-24 0,-1 0-1,1 0-15,-1 0 16,0 0-1,1 0 1,-1 25 0,1-25 31,-1 0-47,1 0 15,-1 0 1,0 0-1,1 0 1,-1 0 0,1 0-16,24 24 15,-25 1-15,0-25 16,1 0 0,-1 0 15,1 0-16,-1 0 64,1 0-48,-1 0-16,0 0 79,1 0-31,-1 0 140,1 0-109,-50 0 281,1 0-360,-25 0-15,25 0 16,-1 0-16,1 0 15,-25-25-15,0 25 16,25 0 0,-25 0-16,0 0 15,24 0 1,-23 0 0,23 0-1,-24 0 1,25 0-1,-25 0 79,25 0 16,-25 0-64,24 0-14,1 0-1,0 0-15,-1 0-1,1 0 1,-1 0-1,1 0 17,-1 0-17,1 0 1,0 0 0,-1 0-16,1 0 15,-1 0 16,-24 0-15,25 0 0,0 0-1,-1 0-15,1 0 16,-1 0 0,1 0-1,-1 0 16,1 0-15,0 0 15,-1 0 32,1 0-48,-1 0 17,1 0-32,0 0 31,-1 0-15,1 0-1,-1 0 1,1 0 15,-25 0 0,25 0 16,-25 0 16,24 0-1,-24 0-31,25 0-15,-25 0 0,25 0-1,-1 0 1,1 0 0,-1 0-16,25-24 421,0-1-405,25 1 78,-25-1-63,0 1 219,24 24-234,1 0 31,-1 0-47,25 0 31,-25 0-31,1 0 15,24 0 1,-25 0 0,25 0-16,0 0 15,-25 0 1,1 0 31,-1 0-32,1 0-15,-1 0 16,25 0 0,0 0-1,-25 0 1,25 0-16,-25 0 31,25 0 0,-24 0-15,-1 0 0,25 0-1,0 0 1,-25 0-16,25 0 16,-25 0-1,25 0 1,0 0-16,-24 0 15,-1 0-15,0 0 16,1 0-16,-1 0 16,1 0-1,-1 0 1,0 0 0,1 0-16,-1 0 15,1 0-15,24 0 16,-25 0-1,0 0 1,1 0 0,-1 0-16,1 0 15,-1 0-15,1 0 16,-1 0 0,0 0-1,1 0 1,-1 0-1,1 0 1,-1 0 15,1 0 32,-1 0 15,0 0 0,1 0 0,-1 0-47,1 24-15,-1 25 0,-24-24 77,0-1-77,0 1 0,0-1 140,0 0-78,-24-24-62,-1 0-1,-24 0-15,25 0 16,-25 0-16,25 0 16,-50-48-16,50 48 15,0 0 1,-25-25-16,0 1 15,24 24 1,1-25-16,0 25 16,-1 0-1,-24 0 1,25-24 0,-1 24-1,1 0-15,0 0 47,-25 0-31,24 0 15,-23 0-15,23 0-1,-24 0 1,25 0-16,-25 0 15,0 0 1,0 0-16,0 0 16,1 24-1,72-24 110,0 25-125,1-25 16,-1 0 0,25 0-16,24 0 15,-48 0 1,48 0-16,-24 0 15,0 0-15,0 0 16,-1 0 0,-23 0-16,-1 0 15,1 0-15,-1 0 16,1 0-16,-1 0 16,0 0-16,1 0 15,-1 0 1,1 0 15,-1 0-15,1 0-1,-1 0-15,0 0 47,1 0-16,-1 0 1,25 0-17,24 0 1,-24 0-16,-24 0 16,48 24-1,-122-24 173,0 0-188,0 0 15,-48 0-15,23 0 16,26 0-16,-50 0 16,25 0-16,-1-24 15,25 24-15,-48-25 16,48 1-16,0 24 15,0 0-15,25 0 79,-1 0-64,1 0-15,0 0 31,-25 0-31,24 0 16,-24 0 0,25 0-16,-49 24 15,48-24-15,1 0 16,-1 0-16,-23 49 16,23-49-1,1 0 16,48 0 141,49 0-156,1 0-16,-25 0 16,-1 0-16,-23 0 15,24 0-15,-25 0 16,49 0-16,-48 0 15,24 0 1,-25 0 0,1 0-1,-1 0-15,0 0 32,1 0-32,-1 0 15,1 0-15,-1 0 16,0 0-1,1 0-15,-1 0 16,1 0-16,-1 0 16,1 0-16,-1 0 15,0 0 1,1 0 0,-1 0 15,-24 25 547,0-1-547,25-24 407,-1 0-423,1 0-15,-1 0 16,0 0 0,1 0-1,-1 0 16,1 0-15,-1 0 15,1 0-31,-1 0 16,0 0 0,25 0-1,-24 0 16,-74 0 251,0 0-282,-24 0 15,-49 0-15,73 0 16,0 0-16,0 0 16,25 0-16,-25 0 15,24 0-15,-24 0 16,25 0-1,-49 0 1,48 0 0,1 0-1,0 0-15,-1 0 16,-24 0-16,25 0 16,-1 0-16,-23 0 15,-26 0-15,50 0 16,-1 24-16,-23 1 15,-1-25 1,24 0 0,-24 0-1,25 24 1,-25-24 15,25 0 0,-1 0-15,1 0 0,0 0 62,48 25-16,74-25-46,24 0-16,-25 0 16,1-25-16,49 1 15,24 24-15,-74-25 16,1 25-16,-25-24 15,-24 24-15,0 0 16,-25-24 0,1 24-16,-1 0 15,1-25-15,-1 25 16,1 0-16,-1 0 16,0 0-16,1-24 15,-1 24 1,25 0-1,-25 0 1,1 0 15,-98 0 110,-25 0-125,-73 0-1,0 0-15,24 0 16,-23 0-16,47-25 15,50 1-15,0 24 16,24-49-16,25 49 31,-1 0 1,1 0-17,-1 0-15,1 0 16,-1 0-16,1 0 15,0 0-15,-1 0 16,1 0-16,-1 0 31,50 0 79,-1 0-110,49 0 15,25 0 1,98 0-16,-50 0 16,49 0-16,50 0 15,-99 0-15,25 0 16,-73 0-16,-25 0 15,25 0-15,-49 0 16,0 0-16,-25 0 16,-73 0 156,-73 0-157,24 0-15,-48 0 16,-1 0-16,-24 0 15,74 0 1,-1 0-16,-49 0 16,74 0-16,0 0 15,48 0-15,-23 0 16,-1 0-16,0 0 16,24 0-1,1 0 16,48 0 126,1 0-157,48 0 15,0 0-15,-24 0 16,25 0-16,-1 0 16,-24 0-1,24 0-15,-24 0 16</inkml:trace>
        </inkml:traceGroup>
        <inkml:traceGroup>
          <inkml:annotationXML>
            <emma:emma xmlns:emma="http://www.w3.org/2003/04/emma" version="1.0">
              <emma:interpretation id="{5CB5A696-4361-4876-BA2F-5042B0D45444}" emma:medium="tactile" emma:mode="ink">
                <msink:context xmlns:msink="http://schemas.microsoft.com/ink/2010/main" type="inkWord" rotatedBoundingBox="1858,6127 2442,6135 2439,6358 1855,6350"/>
              </emma:interpretation>
            </emma:emma>
          </inkml:annotationXML>
          <inkml:trace contextRef="#ctx0" brushRef="#br0" timeOffset="3063.3989">98 244 0,'49'0'0,"-25"-24"16,1 24-16,24 0 31,-25 0 1,1-25 14,-25 1 17,24 24-47,-24-25 30,24 1 111,1 24-48,24 0-93,24 0-16,0 0 15,-24 0-15,0 0 16,-25 0 15,-24-25 63,-24 25-78,-49 0-16,24-24 15,-24 24-15,24 0 16,-25 0-16,26-49 15,-1 49 1,24 0-16,25 25 266,25-25-251,48 48-15,-49-48 16,1 0-16,-1 0 16,1 25 109</inkml:trace>
        </inkml:traceGroup>
        <inkml:traceGroup>
          <inkml:annotationXML>
            <emma:emma xmlns:emma="http://www.w3.org/2003/04/emma" version="1.0">
              <emma:interpretation id="{CC2A1E39-C5F3-40D8-BF6C-83ABA3088786}" emma:medium="tactile" emma:mode="ink">
                <msink:context xmlns:msink="http://schemas.microsoft.com/ink/2010/main" type="inkWord" rotatedBoundingBox="1857,6156 3368,6179 3366,6372 1855,6350"/>
              </emma:interpretation>
            </emma:emma>
          </inkml:annotationXML>
          <inkml:trace contextRef="#ctx0" brushRef="#br0" timeOffset="1750.7594">1466 73 0,'73'0'94,"-48"0"-79,-1 0-15,0 0 344,-48 0-313,-49 0-15,-25 0-16,25 24 16,-25 1-16,0-25 15,-24 0-15,25 0 16,23 0-16,25 0 16,25 0-16,0 0 15,-1 0-15,1 0 16,-1 0 15,1 24-15,-1-24 31,1 0-16,0 0 16,-1 0-47,1 0 15,-1 0 17,-23 0-17,23 0 1,-24 0-1,25 0 1,-25 0 0,25 0-1,-1 25 17,1-25 30,24 24 188,171 25-250,-147-49 16,49 0-16,25 0 15,-25 0-15,-48 0 16,48 0-16,-171 0 156,-73 0-140,74 0-16,-1 0 15,49 0-15,-24 0 16,24 0-16,0 0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8-09-21T09:46:02.7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9BEFC1-513F-4A36-B33F-D34E22921C57}" emma:medium="tactile" emma:mode="ink">
          <msink:context xmlns:msink="http://schemas.microsoft.com/ink/2010/main" type="writingRegion" rotatedBoundingBox="2822,11994 10071,12207 9937,16735 2689,16522"/>
        </emma:interpretation>
      </emma:emma>
    </inkml:annotationXML>
    <inkml:traceGroup>
      <inkml:annotationXML>
        <emma:emma xmlns:emma="http://www.w3.org/2003/04/emma" version="1.0">
          <emma:interpretation id="{500C08B5-505A-41D0-AEA9-8E1957A1BDD0}" emma:medium="tactile" emma:mode="ink">
            <msink:context xmlns:msink="http://schemas.microsoft.com/ink/2010/main" type="paragraph" rotatedBoundingBox="2808,12064 5714,12064 5714,13188 2808,13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A624A0-DB49-4AFA-AB3D-9C91189F1D39}" emma:medium="tactile" emma:mode="ink">
              <msink:context xmlns:msink="http://schemas.microsoft.com/ink/2010/main" type="inkBullet" rotatedBoundingBox="2826,11975 5744,12084 5700,13255 2783,13147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2810 243 0,'0'-24'63,"-24"24"30,-1-25-77,1 25 0,0-24-1,-25 24 1,24 0-16,25-24 15,-48 24-15,23-25 16,1 1 15,-1 24-31,1 0 32,-25-25-17,25 25-15,24-24 31,-25-1-31,1 25 16,-1 0-16,-24 0 16,25 0-1,-25 0 17,25 0-17,-25 0 1,24 0-16,-23 0 31,23 0-15,-48 0-16,49 0 15,-1 0-15,-24 0 0,0 0 0,25 0 16,0 0-16,-1 0 16,1 0-16,-1 0 15,-24 0 16,1 0-31,23 0 16,-24 0-16,25 0 16,-1 0-16,1 0 31,0 0-31,-1 0 16,1 0-1,-1 0 1,1 0-16,0 0 15,-1 0 1,1 0-16,-1 0 31,1 0-31,-1 0 16,1 0 15,0 0-15,-50 0-1,50 0 1,-25 0-16,25 0 16,-25 0-1,24 0 1,-24 0-16,25 0 16,0 0-16,-25 25 15,24-25 1,1 0-16,0 0 15,-25 0 1,24 0 15,-24 24-15,25-24 0,0 0-1,-25 0-15,49 25 16,-25-25-16,-24 24 31,1-24-15,-1 25-1,24-1 1,-24 0 0,-24 1 15,49-1-16,-25 25 1,25 0 15,24 0-15,0-25-16,-25-24 16,1 25-16,24-1 31,0 1-31,0-1 47,0 0-32,0 1-15,0 24 32,0-25-17,24-24 1,-24 24-1,25 25 1,-1-24 0,0-1-1,25 25-15,-24-49 16,48 24-16,0 1 16,-48-1-16,48 1 15,0-1-15,-48 1 16,23-1-16,1 0 15,-24-24-15,-1 0 16,1 25-16,-25-1 31,48 1-31,-23-25 16,24 0-16,-1 49 16,26-49-16,-50 0 15,25 0 1,-25 0-16,25 24 15,-24-24-15,48 0 16,-24 0 0,-25 0-16,25 0 15,-24 0-15,-1 0 16,49 0-16,-24 0 16,-25 0-16,50 0 15,-50 0-15,25 0 16,-25 0-1,25 0 1,-24 0-16,24 0 16,-25 0-16,25 0 15,0 0-15,0 0 16,-25 0-16,0 0 16,25-24-16,0 24 15,0-25 1,-25 25-16,1 0 15,-1 0-15,25 0 16,-25 0-16,1-24 16,-25-1-16,24 25 15,1 0-15,-1 0 16,25 0-16,-49-24 16,24 24-16,25 0 15,-24 0 1,24-25-1,-25 25 1,0-24 0,1 24-1,-1-24 1,1 24 0,-1 0-16,0 0 31,1-49-31,-1 49 15,25-25 17,-24 25-17,-1-24 1,-24-1-16,0 1 16,0 0 15,0-1 0,0 1-15,0-1 15,0 1 16,0-1-32,0 1 1,0 0 0,0-25-1,0 24 63,0 1 1,0 0-48,0-1 0,-24 1-15,24-1 15,0 1-15,-25-1 15,1 1-16,-1 0 32,1-1 266,24 1-298,-25 24 1,1-74 562</inkml:trace>
      </inkml:traceGroup>
    </inkml:traceGroup>
    <inkml:traceGroup>
      <inkml:annotationXML>
        <emma:emma xmlns:emma="http://www.w3.org/2003/04/emma" version="1.0">
          <emma:interpretation id="{34BF3725-54C0-4A36-9F26-CA31AB54861A}" emma:medium="tactile" emma:mode="ink">
            <msink:context xmlns:msink="http://schemas.microsoft.com/ink/2010/main" type="paragraph" rotatedBoundingBox="5197,14700 9993,14841 9937,16735 5141,165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830E86-3B23-46B6-AF9D-4A42D92072DF}" emma:medium="tactile" emma:mode="ink">
              <msink:context xmlns:msink="http://schemas.microsoft.com/ink/2010/main" type="inkBullet" rotatedBoundingBox="5197,14700 9993,14841 9944,16529 5147,16388"/>
            </emma:interpretation>
            <emma:one-of disjunction-type="recognition" id="oneOf1">
              <emma:interpretation id="interp1" emma:lang="" emma:confidence="0">
                <emma:literal>↳</emma:literal>
              </emma:interpretation>
            </emma:one-of>
          </emma:emma>
        </inkml:annotationXML>
        <inkml:trace contextRef="#ctx0" brushRef="#br0" timeOffset="21923.7264">6816 2979 0,'-25'0'0,"-48"0"15,49-49 1,-1 49-16,1 0 16,-25 0-1,24 0-15,-23 0 16,-26-25 0,50 25-1,0 0-15,-25 0 16,0 0-16,0 0 15,49-24-15,-24 24 16,-74-24 0,49-1-1,25 1 1,-25 24 0,24 0-16,1 0 15,-25 0-15,0 0 16,0-25-16,25 1 15,-25 24-15,0 0 16,25 0-16,-49 0 16,48 0-16,-24 0 15,0 0 1,1 0-16,23 0 0,-48 0 0,48 0 16,-23 0-16,23 0 15,-24 0-15,25 0 31,-25 0-31,25 0 16,-25 0 0,24 0-16,-23 0 15,-1 0-15,-25 0 16,26 0-16,-1 0 16,0 0-16,0 0 15,-24 0-15,24 0 16,25 0-16,-50 0 15,50 0-15,-49 0 16,48 0-16,-24 0 16,25 0-16,-49 0 15,24 0-15,24 0 16,1 0-16,-25 0 16,25 0-16,-25 0 15,24 0-15,1 0 16,-25 0-16,0 0 31,25 0-15,-25 0-16,0 0 15,0 0-15,25 0 16,-25 0-16,0 0 16,0 0-16,25 24 15,-1-24-15,1 0 16,-25 0-1,-24 25-15,73-1 16,-24-24-16,-25 25 0,0-25 16,0 24-1,0 25-15,25-49 16,-25 24-16,0 25 16,25-49-16,-25 25 15,24-1-15,1-24 16,-25 24-16,0 1 15,25-1 17,-25-24-17,0 49 1,25-49 0,24 24-16,-49-24 31,24 0 0,1 25-31,0-1 31,24 1-31,0-1 16,-25 1 0,25-1-1,-24-24-15,24 24 16,0 1-16,0 24 15,0-25 1,0 25 0,0-25-1,0 25 1,0-24 0,24 24-16,-24-25 15,25 0-15,-1 1 16,0-1-16,-24 1 15,49-25 1,-24 48 0,-1-23 15,-24-1-31,49 1 16,-49-1-1,49-24-15,-25 25 31,74-1-31,-98 0 32,49-24-32,-25 25 15,49-25-15,-48 24 16,24 25-16,-25-49 16,25 0-1,-25 0-15,1 25 16,-1-1-16,1-24 15,24 24-15,-1-24 16,1 25-16,0-25 16,-25 0-1,25 49-15,25-49 16,-74 24-16,48-24 16,1 25-16,25-1 15,-50-24-15,25 0 16,-25 0-16,50 24 15,-26 1-15,1-1 16,24-24-16,1 0 16,-25 0-16,24 0 15,-24 0-15,0 0 16,-1 0-16,1 0 16,-24 0-16,24 0 15,-25 0-15,25 0 16,0 0-1,-25 0-15,25 0 16,-25 0-16,50 0 16,-50 0-16,25 0 15,24 0-15,-48 0 16,48 0-16,0 0 16,-24 0-16,24 0 15,-48 0-15,23 0 16,-23 0-1,24 0-15,24 0 16,-24 0-16,0 0 16,-25 0-16,25 0 0,0 0 15,0 0-15,0 0 16,-1 0-16,1 0 16,-24 0-1,48 0-15,-49 0 31,25 0-31,-24 0 16,23 0-16,1 0 16,0 0-16,-24 0 15,23 0-15,-23 0 16,24 0 0,0 0-16,-25 0 15,0 0 1,1 0-16,-1 0 15,25 0-15,-25 0 16,1 0-16,24 0 16,-49-24-16,24-1 0,25 1 15,-25 24 1,25-24-16,-49-1 16,25 25-16,-1-24 15,1 24-15,23-25 16,-23 1-1,-1 24 1,-24-25-16,25 25 16,-25-24-16,24 0 15,1-1 1,23 1 0,-48-1-1,0 1 1,0-1-1,0 1 1,25 0-16,-25-1 16,0 1-1,0-1 1,0 1-16,49-25 16,-49 0-1,0 25-15,0-25 16,0 25-1,0-25 1,0 24 0,0 1-1,0-1 1,0 1 0,0 0-1,0-1 1,0 1-1,0-1 1,0 1-16,0-1 47,0 1-31,0 0-16,0-1 31,0 1-31,-25-1 15,1 25-15,24-24 16,-25 24 0,1-49-1,0 49 1,-1-24 0,1-1-1,-1 1 1,1-1-1,-1 25 32,1 0-31,0-48-16,-25 23 47,24 25-16,-24-49-15,25 49 62,-25 0-16,25-24-46,-1 24 0,1 0 30</inkml:trace>
      </inkml:traceGroup>
      <inkml:traceGroup>
        <inkml:annotationXML>
          <emma:emma xmlns:emma="http://www.w3.org/2003/04/emma" version="1.0">
            <emma:interpretation id="{95A0E37F-0229-4630-B55D-3262B07E2764}" emma:medium="tactile" emma:mode="ink">
              <msink:context xmlns:msink="http://schemas.microsoft.com/ink/2010/main" type="line" rotatedBoundingBox="6056,16606 6071,16607 6070,16622 6055,16621"/>
            </emma:interpretation>
          </emma:emma>
        </inkml:annotationXML>
        <inkml:traceGroup>
          <inkml:annotationXML>
            <emma:emma xmlns:emma="http://www.w3.org/2003/04/emma" version="1.0">
              <emma:interpretation id="{BD2767E8-6895-4024-8CE4-5C68B851680C}" emma:medium="tactile" emma:mode="ink">
                <msink:context xmlns:msink="http://schemas.microsoft.com/ink/2010/main" type="inkWord" rotatedBoundingBox="6056,16606 6071,16607 6070,16622 6055,16621"/>
              </emma:interpretation>
            </emma:emma>
          </inkml:annotationXML>
          <inkml:trace contextRef="#ctx0" brushRef="#br0" timeOffset="2705.7916">3250 4566 0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5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6" y="4723172"/>
            <a:ext cx="5445125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752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5" y="9444752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8" tIns="45949" rIns="91898" bIns="4594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05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3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08E7-2FF1-4718-AB10-8CDD623EE555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049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708E7-2FF1-4718-AB10-8CDD623EE555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611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BE" sz="1800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779912" y="6686137"/>
            <a:ext cx="1620000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82040"/>
            <a:ext cx="2895600" cy="476250"/>
          </a:xfrm>
        </p:spPr>
        <p:txBody>
          <a:bodyPr/>
          <a:lstStyle>
            <a:lvl1pPr>
              <a:defRPr sz="8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537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3816000" y="6669360"/>
            <a:ext cx="15120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60000"/>
            <a:ext cx="2895600" cy="484187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248" y="6530454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800">
                <a:solidFill>
                  <a:srgbClr val="0F5494"/>
                </a:solidFill>
              </a:defRPr>
            </a:lvl1pPr>
          </a:lstStyle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DG Justice and Consumers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2" r:id="rId12"/>
  </p:sldLayoutIdLst>
  <p:timing>
    <p:tnLst>
      <p:par>
        <p:cTn id="1" dur="indefinite" restart="never" nodeType="tmRoot"/>
      </p:par>
    </p:tnLst>
  </p:timing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emf"/><Relationship Id="rId2" Type="http://schemas.openxmlformats.org/officeDocument/2006/relationships/hyperlink" Target="http://ec.europa.eu/research/participants/portal/desktop/en/fund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portal/desktop/en/funding/reference_doc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641600"/>
            <a:ext cx="7200800" cy="1067320"/>
          </a:xfrm>
        </p:spPr>
        <p:txBody>
          <a:bodyPr/>
          <a:lstStyle/>
          <a:p>
            <a:r>
              <a:rPr lang="en-GB" sz="2800" dirty="0" smtClean="0"/>
              <a:t>DG Justice and Consumers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08920"/>
            <a:ext cx="9036496" cy="3970923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GB" sz="1800" dirty="0" smtClean="0"/>
              <a:t>Kick-off </a:t>
            </a:r>
            <a:r>
              <a:rPr lang="en-GB" sz="1800" dirty="0"/>
              <a:t>meeting – </a:t>
            </a:r>
            <a:r>
              <a:rPr lang="en-GB" sz="1800" dirty="0" smtClean="0"/>
              <a:t>26 September 2018</a:t>
            </a:r>
          </a:p>
          <a:p>
            <a:pPr algn="ctr">
              <a:spcBef>
                <a:spcPts val="1200"/>
              </a:spcBef>
            </a:pPr>
            <a:endParaRPr lang="fr-BE" sz="1800" dirty="0" smtClean="0"/>
          </a:p>
          <a:p>
            <a:pPr algn="ctr">
              <a:spcBef>
                <a:spcPts val="1200"/>
              </a:spcBef>
            </a:pPr>
            <a:r>
              <a:rPr lang="fr-BE" sz="1800" dirty="0" smtClean="0"/>
              <a:t>For </a:t>
            </a:r>
            <a:r>
              <a:rPr lang="fr-BE" sz="1800" dirty="0" err="1" smtClean="0"/>
              <a:t>projects</a:t>
            </a:r>
            <a:r>
              <a:rPr lang="fr-BE" sz="1800" dirty="0" smtClean="0"/>
              <a:t> of the call REC-RDAT-TRAI-AG-2016</a:t>
            </a:r>
            <a:endParaRPr lang="fr-BE" sz="1800" dirty="0"/>
          </a:p>
          <a:p>
            <a:pPr algn="ctr">
              <a:spcBef>
                <a:spcPts val="1200"/>
              </a:spcBef>
            </a:pPr>
            <a:r>
              <a:rPr lang="fr-BE" sz="1800" dirty="0" smtClean="0"/>
              <a:t>« Support training </a:t>
            </a:r>
            <a:r>
              <a:rPr lang="fr-BE" sz="1800" dirty="0" err="1" smtClean="0"/>
              <a:t>activities</a:t>
            </a:r>
            <a:r>
              <a:rPr lang="fr-BE" sz="1800" dirty="0" smtClean="0"/>
              <a:t> on the data protection </a:t>
            </a:r>
            <a:r>
              <a:rPr lang="fr-BE" sz="1800" dirty="0" err="1" smtClean="0"/>
              <a:t>reform</a:t>
            </a:r>
            <a:r>
              <a:rPr lang="fr-BE" sz="1800" dirty="0" smtClean="0"/>
              <a:t> »</a:t>
            </a:r>
          </a:p>
          <a:p>
            <a:pPr algn="ctr">
              <a:spcBef>
                <a:spcPts val="1200"/>
              </a:spcBef>
            </a:pPr>
            <a:endParaRPr lang="fr-BE" sz="1800" dirty="0"/>
          </a:p>
          <a:p>
            <a:pPr algn="ctr">
              <a:spcBef>
                <a:spcPts val="1200"/>
              </a:spcBef>
            </a:pPr>
            <a:r>
              <a:rPr lang="fr-BE" sz="1800" dirty="0" err="1" smtClean="0"/>
              <a:t>Organised</a:t>
            </a:r>
            <a:r>
              <a:rPr lang="fr-BE" sz="1800" dirty="0" smtClean="0"/>
              <a:t> by Unit JUST.C3 Data Protection</a:t>
            </a:r>
          </a:p>
          <a:p>
            <a:pPr algn="ctr">
              <a:spcBef>
                <a:spcPts val="1200"/>
              </a:spcBef>
            </a:pPr>
            <a:r>
              <a:rPr lang="fr-BE" sz="1800" dirty="0" smtClean="0"/>
              <a:t>And Unit JUST.04 Programme and Financial Management</a:t>
            </a:r>
            <a:endParaRPr lang="en-GB" sz="1800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39752" y="667984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00" dirty="0"/>
              <a:t>DG Justice and Consumers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266" y="4653136"/>
            <a:ext cx="8831744" cy="1200329"/>
          </a:xfrm>
          <a:prstGeom prst="rect">
            <a:avLst/>
          </a:prstGeom>
          <a:solidFill>
            <a:schemeClr val="bg1"/>
          </a:solidFill>
          <a:ln>
            <a:solidFill>
              <a:srgbClr val="3166C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All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co-beneficiaries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can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upload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deliverables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but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only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the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coordinator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can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submit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BE" sz="1800" i="1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them</a:t>
            </a:r>
            <a:r>
              <a:rPr lang="fr-BE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.</a:t>
            </a:r>
            <a:endParaRPr lang="en-GB" sz="1800" i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Before 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submission a comment can be added 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and user 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is asked for confirmation whether s/he wants to 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submit.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Each 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time a deliverable has been submitted, the EU Officers will be 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notified.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BA6F-DC32-4A5A-A730-1EB8010A83E0}" type="slidenum">
              <a:rPr lang="en-GB" altLang="en-US" smtClean="0"/>
              <a:pPr/>
              <a:t>10</a:t>
            </a:fld>
            <a:endParaRPr lang="en-GB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5" y="1124744"/>
            <a:ext cx="88201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0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0769"/>
            <a:ext cx="8229600" cy="532333"/>
          </a:xfrm>
        </p:spPr>
        <p:txBody>
          <a:bodyPr/>
          <a:lstStyle/>
          <a:p>
            <a:r>
              <a:rPr lang="fr-BE" dirty="0" smtClean="0"/>
              <a:t>EC </a:t>
            </a:r>
            <a:r>
              <a:rPr lang="fr-BE" dirty="0" err="1" smtClean="0"/>
              <a:t>tasks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8706" y="2060848"/>
            <a:ext cx="8229600" cy="4137844"/>
          </a:xfrm>
        </p:spPr>
        <p:txBody>
          <a:bodyPr/>
          <a:lstStyle/>
          <a:p>
            <a:r>
              <a:rPr lang="en-GB" sz="2000" dirty="0" smtClean="0"/>
              <a:t>Accept </a:t>
            </a:r>
            <a:endParaRPr lang="en-GB" sz="2000" dirty="0"/>
          </a:p>
          <a:p>
            <a:r>
              <a:rPr lang="en-GB" sz="2000" dirty="0" smtClean="0"/>
              <a:t>Re-open: Consortium will be able to re-submit a new version. In case documents have to be added, the new submission shall contain the </a:t>
            </a:r>
            <a:r>
              <a:rPr lang="en-GB" sz="2000" dirty="0" smtClean="0"/>
              <a:t>previous </a:t>
            </a:r>
            <a:r>
              <a:rPr lang="en-GB" sz="2000" dirty="0" smtClean="0"/>
              <a:t>documents </a:t>
            </a:r>
            <a:r>
              <a:rPr lang="en-GB" sz="2000" dirty="0" smtClean="0"/>
              <a:t>as well.</a:t>
            </a:r>
          </a:p>
          <a:p>
            <a:r>
              <a:rPr lang="en-GB" sz="2000" dirty="0" smtClean="0"/>
              <a:t>Reject: Consortium will not be able to re-submit a new </a:t>
            </a:r>
            <a:r>
              <a:rPr lang="en-GB" sz="2000" dirty="0" smtClean="0"/>
              <a:t>version; costs related to deliverable will be ineligible</a:t>
            </a:r>
            <a:endParaRPr lang="en-GB" sz="2000" dirty="0" smtClean="0"/>
          </a:p>
          <a:p>
            <a:r>
              <a:rPr lang="fr-BE" sz="2000" dirty="0" err="1" smtClean="0"/>
              <a:t>Beneficiary</a:t>
            </a:r>
            <a:r>
              <a:rPr lang="fr-BE" sz="2000" dirty="0" smtClean="0"/>
              <a:t> </a:t>
            </a:r>
            <a:r>
              <a:rPr lang="fr-BE" sz="2000" dirty="0" err="1" smtClean="0"/>
              <a:t>receives</a:t>
            </a:r>
            <a:r>
              <a:rPr lang="fr-BE" sz="2000" dirty="0" smtClean="0"/>
              <a:t> notification</a:t>
            </a:r>
          </a:p>
          <a:p>
            <a:r>
              <a:rPr lang="fr-BE" sz="2000" dirty="0" err="1" smtClean="0"/>
              <a:t>Deliverables</a:t>
            </a:r>
            <a:r>
              <a:rPr lang="fr-BE" sz="2000" dirty="0" smtClean="0"/>
              <a:t> </a:t>
            </a:r>
            <a:r>
              <a:rPr lang="fr-BE" sz="2000" dirty="0" err="1" smtClean="0"/>
              <a:t>can</a:t>
            </a:r>
            <a:r>
              <a:rPr lang="fr-BE" sz="2000" dirty="0" smtClean="0"/>
              <a:t> </a:t>
            </a:r>
            <a:r>
              <a:rPr lang="fr-BE" sz="2000" dirty="0" err="1" smtClean="0"/>
              <a:t>be</a:t>
            </a:r>
            <a:r>
              <a:rPr lang="fr-BE" sz="2000" dirty="0" smtClean="0"/>
              <a:t> </a:t>
            </a:r>
            <a:r>
              <a:rPr lang="fr-BE" sz="2000" dirty="0" err="1" smtClean="0"/>
              <a:t>submitted</a:t>
            </a:r>
            <a:r>
              <a:rPr lang="fr-BE" sz="2000" dirty="0" smtClean="0"/>
              <a:t> </a:t>
            </a:r>
            <a:r>
              <a:rPr lang="fr-BE" sz="2000" dirty="0" err="1" smtClean="0"/>
              <a:t>after</a:t>
            </a:r>
            <a:r>
              <a:rPr lang="fr-BE" sz="2000" dirty="0" smtClean="0"/>
              <a:t> </a:t>
            </a:r>
            <a:r>
              <a:rPr lang="fr-BE" sz="2000" dirty="0" err="1" smtClean="0"/>
              <a:t>project</a:t>
            </a:r>
            <a:r>
              <a:rPr lang="fr-BE" sz="2000" dirty="0" smtClean="0"/>
              <a:t> end but </a:t>
            </a:r>
            <a:r>
              <a:rPr lang="fr-BE" sz="2000" dirty="0" err="1" smtClean="0"/>
              <a:t>periodic</a:t>
            </a:r>
            <a:r>
              <a:rPr lang="fr-BE" sz="2000" dirty="0" smtClean="0"/>
              <a:t> report (final report) </a:t>
            </a:r>
            <a:r>
              <a:rPr lang="fr-BE" sz="2000" dirty="0" err="1" smtClean="0"/>
              <a:t>cannot</a:t>
            </a:r>
            <a:r>
              <a:rPr lang="fr-BE" sz="2000" dirty="0" smtClean="0"/>
              <a:t> </a:t>
            </a:r>
            <a:r>
              <a:rPr lang="fr-BE" sz="2000" dirty="0" err="1" smtClean="0"/>
              <a:t>be</a:t>
            </a:r>
            <a:r>
              <a:rPr lang="fr-BE" sz="2000" dirty="0" smtClean="0"/>
              <a:t> </a:t>
            </a:r>
            <a:r>
              <a:rPr lang="fr-BE" sz="2000" dirty="0" err="1" smtClean="0"/>
              <a:t>submitted</a:t>
            </a:r>
            <a:r>
              <a:rPr lang="fr-BE" sz="2000" dirty="0" smtClean="0"/>
              <a:t> to the EU if not all </a:t>
            </a:r>
            <a:r>
              <a:rPr lang="fr-BE" sz="2000" dirty="0" err="1" smtClean="0"/>
              <a:t>deliverables</a:t>
            </a:r>
            <a:r>
              <a:rPr lang="fr-BE" sz="2000" dirty="0" smtClean="0"/>
              <a:t> have been </a:t>
            </a:r>
            <a:r>
              <a:rPr lang="fr-BE" sz="2000" dirty="0" err="1" smtClean="0"/>
              <a:t>submitted</a:t>
            </a:r>
            <a:endParaRPr lang="fr-BE" sz="2000" dirty="0" smtClean="0"/>
          </a:p>
          <a:p>
            <a:r>
              <a:rPr lang="fr-BE" sz="2000" dirty="0" err="1" smtClean="0"/>
              <a:t>Deliverables</a:t>
            </a:r>
            <a:r>
              <a:rPr lang="fr-BE" sz="2000" dirty="0" smtClean="0"/>
              <a:t> </a:t>
            </a:r>
            <a:r>
              <a:rPr lang="fr-BE" sz="2000" dirty="0" err="1" smtClean="0"/>
              <a:t>can</a:t>
            </a:r>
            <a:r>
              <a:rPr lang="fr-BE" sz="2000" dirty="0" smtClean="0"/>
              <a:t> </a:t>
            </a:r>
            <a:r>
              <a:rPr lang="fr-BE" sz="2000" dirty="0" err="1" smtClean="0"/>
              <a:t>still</a:t>
            </a:r>
            <a:r>
              <a:rPr lang="fr-BE" sz="2000" dirty="0" smtClean="0"/>
              <a:t> </a:t>
            </a:r>
            <a:r>
              <a:rPr lang="fr-BE" sz="2000" dirty="0" err="1" smtClean="0"/>
              <a:t>be</a:t>
            </a:r>
            <a:r>
              <a:rPr lang="fr-BE" sz="2000" dirty="0"/>
              <a:t> </a:t>
            </a:r>
            <a:r>
              <a:rPr lang="fr-BE" sz="2000" dirty="0" err="1" smtClean="0"/>
              <a:t>re-opened</a:t>
            </a:r>
            <a:r>
              <a:rPr lang="fr-BE" sz="2000" dirty="0" smtClean="0"/>
              <a:t> by EC </a:t>
            </a:r>
            <a:r>
              <a:rPr lang="fr-BE" sz="2000" dirty="0" err="1" smtClean="0"/>
              <a:t>after</a:t>
            </a:r>
            <a:r>
              <a:rPr lang="fr-BE" sz="2000" dirty="0" smtClean="0"/>
              <a:t> </a:t>
            </a:r>
            <a:r>
              <a:rPr lang="fr-BE" sz="2000" dirty="0" err="1" smtClean="0"/>
              <a:t>submission</a:t>
            </a:r>
            <a:r>
              <a:rPr lang="fr-BE" sz="2000" dirty="0" smtClean="0"/>
              <a:t> of final report =&gt; suspension of </a:t>
            </a:r>
            <a:r>
              <a:rPr lang="fr-BE" sz="2000" dirty="0" err="1" smtClean="0"/>
              <a:t>payment</a:t>
            </a:r>
            <a:r>
              <a:rPr lang="fr-BE" sz="2000" dirty="0" smtClean="0"/>
              <a:t> </a:t>
            </a:r>
            <a:r>
              <a:rPr lang="fr-BE" sz="2000" dirty="0" err="1" smtClean="0"/>
              <a:t>delay</a:t>
            </a:r>
            <a:endParaRPr lang="fr-BE" sz="2000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16832"/>
            <a:ext cx="566318" cy="5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0769"/>
            <a:ext cx="8229600" cy="532333"/>
          </a:xfrm>
        </p:spPr>
        <p:txBody>
          <a:bodyPr/>
          <a:lstStyle/>
          <a:p>
            <a:r>
              <a:rPr lang="fr-BE" dirty="0" err="1" smtClean="0"/>
              <a:t>Beneficiaries</a:t>
            </a:r>
            <a:r>
              <a:rPr lang="fr-BE" dirty="0" smtClean="0"/>
              <a:t>’ </a:t>
            </a:r>
            <a:r>
              <a:rPr lang="fr-BE" dirty="0" err="1" smtClean="0"/>
              <a:t>tasks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8706" y="2060848"/>
            <a:ext cx="8229600" cy="44696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2000" dirty="0" err="1" smtClean="0"/>
              <a:t>Upload</a:t>
            </a:r>
            <a:r>
              <a:rPr lang="fr-BE" sz="2000" dirty="0" smtClean="0"/>
              <a:t> </a:t>
            </a:r>
            <a:r>
              <a:rPr lang="fr-BE" sz="2000" dirty="0" err="1" smtClean="0"/>
              <a:t>deliverables</a:t>
            </a:r>
            <a:endParaRPr lang="fr-B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sz="2000" dirty="0" smtClean="0"/>
              <a:t>Report on </a:t>
            </a:r>
            <a:r>
              <a:rPr lang="fr-BE" sz="2000" dirty="0" err="1" smtClean="0"/>
              <a:t>milestones</a:t>
            </a:r>
            <a:r>
              <a:rPr lang="fr-BE" sz="2000" dirty="0" smtClean="0"/>
              <a:t> (</a:t>
            </a:r>
            <a:r>
              <a:rPr lang="fr-BE" sz="2000" dirty="0" err="1" smtClean="0"/>
              <a:t>achieved</a:t>
            </a:r>
            <a:r>
              <a:rPr lang="fr-BE" sz="2000" dirty="0" smtClean="0"/>
              <a:t>? </a:t>
            </a:r>
            <a:r>
              <a:rPr lang="fr-BE" sz="2000" dirty="0" err="1" smtClean="0"/>
              <a:t>when</a:t>
            </a:r>
            <a:r>
              <a:rPr lang="fr-BE" sz="2000" dirty="0" smtClean="0"/>
              <a:t>?), </a:t>
            </a:r>
            <a:r>
              <a:rPr lang="fr-BE" sz="2000" dirty="0" err="1" smtClean="0"/>
              <a:t>critical</a:t>
            </a:r>
            <a:r>
              <a:rPr lang="fr-BE" sz="2000" dirty="0" smtClean="0"/>
              <a:t> </a:t>
            </a:r>
            <a:r>
              <a:rPr lang="fr-BE" sz="2000" dirty="0" err="1" smtClean="0"/>
              <a:t>risks</a:t>
            </a:r>
            <a:r>
              <a:rPr lang="fr-BE" sz="2000" dirty="0" smtClean="0"/>
              <a:t> (</a:t>
            </a:r>
            <a:r>
              <a:rPr lang="fr-BE" sz="2000" dirty="0" err="1" smtClean="0"/>
              <a:t>unforseen</a:t>
            </a:r>
            <a:r>
              <a:rPr lang="fr-BE" sz="2000" dirty="0" smtClean="0"/>
              <a:t> </a:t>
            </a:r>
            <a:r>
              <a:rPr lang="fr-BE" sz="2000" dirty="0" err="1" smtClean="0"/>
              <a:t>risks</a:t>
            </a:r>
            <a:r>
              <a:rPr lang="fr-BE" sz="2000" dirty="0" smtClean="0"/>
              <a:t>?)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000" dirty="0" err="1" smtClean="0"/>
              <a:t>Fill</a:t>
            </a:r>
            <a:r>
              <a:rPr lang="fr-BE" sz="2000" dirty="0" smtClean="0"/>
              <a:t> in </a:t>
            </a:r>
            <a:r>
              <a:rPr lang="fr-BE" sz="2000" dirty="0" err="1" smtClean="0"/>
              <a:t>publishable</a:t>
            </a:r>
            <a:r>
              <a:rPr lang="fr-BE" sz="2000" dirty="0" smtClean="0"/>
              <a:t> </a:t>
            </a:r>
            <a:r>
              <a:rPr lang="fr-BE" sz="2000" dirty="0" err="1" smtClean="0"/>
              <a:t>summary</a:t>
            </a:r>
            <a:endParaRPr lang="fr-B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sz="2000" dirty="0" err="1" smtClean="0"/>
              <a:t>Fill</a:t>
            </a:r>
            <a:r>
              <a:rPr lang="fr-BE" sz="2000" dirty="0" smtClean="0"/>
              <a:t> in information on publications (</a:t>
            </a:r>
            <a:r>
              <a:rPr lang="fr-BE" sz="2000" dirty="0" err="1" smtClean="0"/>
              <a:t>scientific</a:t>
            </a:r>
            <a:r>
              <a:rPr lang="fr-BE" sz="2000" dirty="0" smtClean="0"/>
              <a:t>), if applicable</a:t>
            </a:r>
            <a:endParaRPr lang="fr-B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sz="2000" dirty="0" err="1" smtClean="0"/>
              <a:t>Fill</a:t>
            </a:r>
            <a:r>
              <a:rPr lang="fr-BE" sz="2000" dirty="0" smtClean="0"/>
              <a:t> in information on </a:t>
            </a:r>
            <a:r>
              <a:rPr lang="fr-BE" sz="2000" dirty="0" err="1" smtClean="0"/>
              <a:t>dissemination</a:t>
            </a:r>
            <a:r>
              <a:rPr lang="fr-BE" sz="2000" dirty="0" smtClean="0"/>
              <a:t> and communication </a:t>
            </a:r>
            <a:r>
              <a:rPr lang="fr-BE" sz="2000" dirty="0" err="1" smtClean="0"/>
              <a:t>activities</a:t>
            </a:r>
            <a:endParaRPr lang="fr-B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sz="2000" dirty="0" err="1" smtClean="0"/>
              <a:t>Fill</a:t>
            </a:r>
            <a:r>
              <a:rPr lang="fr-BE" sz="2000" dirty="0" smtClean="0"/>
              <a:t> in information on trainings </a:t>
            </a:r>
            <a:r>
              <a:rPr lang="fr-BE" sz="2000" dirty="0" smtClean="0">
                <a:solidFill>
                  <a:srgbClr val="FF0000"/>
                </a:solidFill>
              </a:rPr>
              <a:t>(Under </a:t>
            </a:r>
            <a:r>
              <a:rPr lang="fr-BE" sz="2000" dirty="0" err="1" smtClean="0">
                <a:solidFill>
                  <a:srgbClr val="FF0000"/>
                </a:solidFill>
              </a:rPr>
              <a:t>development</a:t>
            </a:r>
            <a:r>
              <a:rPr lang="fr-BE" sz="20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fr-BE" sz="2000" b="1" dirty="0" smtClean="0"/>
              <a:t>At </a:t>
            </a:r>
            <a:r>
              <a:rPr lang="fr-BE" sz="2000" b="1" dirty="0" err="1" smtClean="0"/>
              <a:t>submission</a:t>
            </a:r>
            <a:r>
              <a:rPr lang="fr-BE" sz="2000" b="1" dirty="0" smtClean="0"/>
              <a:t> of </a:t>
            </a:r>
            <a:r>
              <a:rPr lang="fr-BE" sz="2000" b="1" dirty="0" err="1" smtClean="0"/>
              <a:t>periodic</a:t>
            </a:r>
            <a:r>
              <a:rPr lang="fr-BE" sz="2000" b="1" dirty="0" smtClean="0"/>
              <a:t> (final) report, the IT </a:t>
            </a:r>
            <a:r>
              <a:rPr lang="fr-BE" sz="2000" b="1" dirty="0" err="1" smtClean="0"/>
              <a:t>tool</a:t>
            </a:r>
            <a:r>
              <a:rPr lang="fr-BE" sz="2000" b="1" dirty="0" smtClean="0"/>
              <a:t> captures info </a:t>
            </a:r>
            <a:r>
              <a:rPr lang="fr-BE" sz="2000" b="1" dirty="0" err="1" smtClean="0"/>
              <a:t>from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continuous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reporting</a:t>
            </a:r>
            <a:r>
              <a:rPr lang="fr-BE" sz="2000" b="1" dirty="0" smtClean="0"/>
              <a:t> module and </a:t>
            </a:r>
            <a:r>
              <a:rPr lang="fr-BE" sz="2000" b="1" dirty="0" err="1" smtClean="0"/>
              <a:t>creates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automatically</a:t>
            </a:r>
            <a:r>
              <a:rPr lang="fr-BE" sz="2000" b="1" dirty="0" smtClean="0"/>
              <a:t> part A of </a:t>
            </a:r>
            <a:r>
              <a:rPr lang="fr-BE" sz="2000" b="1" dirty="0" err="1" smtClean="0"/>
              <a:t>your</a:t>
            </a:r>
            <a:r>
              <a:rPr lang="fr-BE" sz="2000" b="1" dirty="0" smtClean="0"/>
              <a:t> final </a:t>
            </a:r>
            <a:r>
              <a:rPr lang="fr-BE" sz="2000" b="1" dirty="0" err="1" smtClean="0"/>
              <a:t>technical</a:t>
            </a:r>
            <a:r>
              <a:rPr lang="fr-BE" sz="2000" b="1" dirty="0" smtClean="0"/>
              <a:t> report. </a:t>
            </a:r>
            <a:r>
              <a:rPr lang="fr-BE" sz="2000" b="1" dirty="0" err="1" smtClean="0"/>
              <a:t>Finalising</a:t>
            </a:r>
            <a:r>
              <a:rPr lang="fr-BE" sz="2000" b="1" dirty="0" smtClean="0"/>
              <a:t> the </a:t>
            </a:r>
            <a:r>
              <a:rPr lang="fr-BE" sz="2000" b="1" dirty="0" err="1" smtClean="0"/>
              <a:t>above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tasks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before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project</a:t>
            </a:r>
            <a:r>
              <a:rPr lang="fr-BE" sz="2000" b="1" dirty="0" smtClean="0"/>
              <a:t> end </a:t>
            </a:r>
            <a:r>
              <a:rPr lang="fr-BE" sz="2000" b="1" dirty="0" err="1" smtClean="0"/>
              <a:t>saves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you</a:t>
            </a:r>
            <a:r>
              <a:rPr lang="fr-BE" sz="2000" b="1" dirty="0" smtClean="0"/>
              <a:t> time </a:t>
            </a:r>
            <a:r>
              <a:rPr lang="fr-BE" sz="2000" b="1" dirty="0" err="1" smtClean="0"/>
              <a:t>afterwards</a:t>
            </a:r>
            <a:r>
              <a:rPr lang="fr-BE" sz="2000" b="1" dirty="0"/>
              <a:t>.</a:t>
            </a:r>
            <a:endParaRPr lang="fr-BE" sz="2000" b="1" dirty="0" smtClean="0"/>
          </a:p>
          <a:p>
            <a:pPr marL="0" indent="0">
              <a:buNone/>
            </a:pPr>
            <a:endParaRPr lang="fr-B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3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7101"/>
          <a:stretch/>
        </p:blipFill>
        <p:spPr>
          <a:xfrm>
            <a:off x="251520" y="1700808"/>
            <a:ext cx="8643621" cy="44936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32866" y="2198174"/>
              <a:ext cx="798840" cy="125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986" y="2186294"/>
                <a:ext cx="822600" cy="1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20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1484784"/>
            <a:ext cx="8229600" cy="1008112"/>
          </a:xfrm>
        </p:spPr>
        <p:txBody>
          <a:bodyPr/>
          <a:lstStyle/>
          <a:p>
            <a:pPr algn="ctr"/>
            <a:r>
              <a:rPr lang="fr-BE" dirty="0"/>
              <a:t> </a:t>
            </a:r>
            <a:r>
              <a:rPr lang="fr-BE" dirty="0" err="1" smtClean="0"/>
              <a:t>Periodic</a:t>
            </a:r>
            <a:r>
              <a:rPr lang="fr-BE" dirty="0" smtClean="0"/>
              <a:t> (Final) </a:t>
            </a:r>
            <a:r>
              <a:rPr lang="fr-BE" dirty="0" err="1"/>
              <a:t>Reporting</a:t>
            </a:r>
            <a:r>
              <a:rPr lang="fr-BE" dirty="0"/>
              <a:t>  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Art. 15 + 16 GA</a:t>
            </a:r>
            <a:r>
              <a:rPr lang="fr-BE" dirty="0"/>
              <a:t/>
            </a:r>
            <a:br>
              <a:rPr lang="fr-BE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960440"/>
          </a:xfrm>
        </p:spPr>
        <p:txBody>
          <a:bodyPr/>
          <a:lstStyle/>
          <a:p>
            <a:pPr marL="457200" indent="-457200">
              <a:buAutoNum type="alphaLcParenR"/>
            </a:pPr>
            <a:r>
              <a:rPr lang="fr-BE" sz="2000" dirty="0" smtClean="0"/>
              <a:t>Final </a:t>
            </a:r>
            <a:r>
              <a:rPr lang="fr-BE" sz="2000" dirty="0" err="1" smtClean="0"/>
              <a:t>technical</a:t>
            </a:r>
            <a:r>
              <a:rPr lang="fr-BE" sz="2000" dirty="0" smtClean="0"/>
              <a:t> report</a:t>
            </a:r>
          </a:p>
          <a:p>
            <a:pPr>
              <a:buFontTx/>
              <a:buChar char="-"/>
            </a:pPr>
            <a:r>
              <a:rPr lang="fr-BE" sz="2000" dirty="0" err="1" smtClean="0"/>
              <a:t>Overview</a:t>
            </a:r>
            <a:r>
              <a:rPr lang="fr-BE" sz="2000" dirty="0" smtClean="0"/>
              <a:t> of the </a:t>
            </a:r>
            <a:r>
              <a:rPr lang="fr-BE" sz="2000" dirty="0" err="1" smtClean="0"/>
              <a:t>implementation</a:t>
            </a:r>
            <a:r>
              <a:rPr lang="fr-BE" sz="2000" dirty="0" smtClean="0"/>
              <a:t> (part A) </a:t>
            </a:r>
          </a:p>
          <a:p>
            <a:pPr>
              <a:buFontTx/>
              <a:buChar char="-"/>
            </a:pPr>
            <a:r>
              <a:rPr lang="fr-BE" sz="2000" dirty="0" err="1" smtClean="0"/>
              <a:t>Explanation</a:t>
            </a:r>
            <a:r>
              <a:rPr lang="fr-BE" sz="2000" dirty="0" smtClean="0"/>
              <a:t> </a:t>
            </a:r>
            <a:r>
              <a:rPr lang="fr-BE" sz="2000" dirty="0"/>
              <a:t>of the </a:t>
            </a:r>
            <a:r>
              <a:rPr lang="fr-BE" sz="2000" dirty="0" err="1"/>
              <a:t>work</a:t>
            </a:r>
            <a:r>
              <a:rPr lang="fr-BE" sz="2000" dirty="0"/>
              <a:t> </a:t>
            </a:r>
            <a:r>
              <a:rPr lang="fr-BE" sz="2000" dirty="0" err="1"/>
              <a:t>carried</a:t>
            </a:r>
            <a:r>
              <a:rPr lang="fr-BE" sz="2000" dirty="0"/>
              <a:t> out </a:t>
            </a:r>
            <a:r>
              <a:rPr lang="fr-BE" sz="2000" dirty="0" smtClean="0"/>
              <a:t>(part B) </a:t>
            </a:r>
          </a:p>
          <a:p>
            <a:pPr>
              <a:buFontTx/>
              <a:buChar char="-"/>
            </a:pPr>
            <a:r>
              <a:rPr lang="fr-BE" sz="2000" dirty="0" smtClean="0"/>
              <a:t>Quantitative </a:t>
            </a:r>
            <a:r>
              <a:rPr lang="fr-BE" sz="2000" dirty="0" err="1" smtClean="0"/>
              <a:t>reporting</a:t>
            </a:r>
            <a:r>
              <a:rPr lang="fr-BE" sz="2000" dirty="0" smtClean="0"/>
              <a:t> (</a:t>
            </a:r>
            <a:r>
              <a:rPr lang="fr-BE" sz="2000" dirty="0" err="1" smtClean="0"/>
              <a:t>Indicators</a:t>
            </a:r>
            <a:r>
              <a:rPr lang="fr-BE" sz="2000" dirty="0" smtClean="0"/>
              <a:t>)</a:t>
            </a:r>
          </a:p>
          <a:p>
            <a:pPr marL="0" indent="0">
              <a:buNone/>
            </a:pPr>
            <a:endParaRPr lang="fr-BE" sz="2000" dirty="0" smtClean="0"/>
          </a:p>
          <a:p>
            <a:pPr marL="0" indent="0">
              <a:buNone/>
            </a:pPr>
            <a:r>
              <a:rPr lang="fr-BE" sz="2000" dirty="0" smtClean="0"/>
              <a:t>b) Final </a:t>
            </a:r>
            <a:r>
              <a:rPr lang="fr-BE" sz="2000" dirty="0" err="1" smtClean="0"/>
              <a:t>financial</a:t>
            </a:r>
            <a:r>
              <a:rPr lang="fr-BE" sz="2000" dirty="0" smtClean="0"/>
              <a:t> report</a:t>
            </a:r>
          </a:p>
          <a:p>
            <a:pPr>
              <a:buFontTx/>
              <a:buChar char="-"/>
            </a:pPr>
            <a:r>
              <a:rPr lang="fr-BE" sz="2000" dirty="0" err="1" smtClean="0"/>
              <a:t>Individual</a:t>
            </a:r>
            <a:r>
              <a:rPr lang="fr-BE" sz="2000" dirty="0" smtClean="0"/>
              <a:t> </a:t>
            </a:r>
            <a:r>
              <a:rPr lang="fr-BE" sz="2000" dirty="0" err="1" smtClean="0"/>
              <a:t>financial</a:t>
            </a:r>
            <a:r>
              <a:rPr lang="fr-BE" sz="2000" dirty="0" smtClean="0"/>
              <a:t> </a:t>
            </a:r>
            <a:r>
              <a:rPr lang="fr-BE" sz="2000" dirty="0" err="1" smtClean="0"/>
              <a:t>statements</a:t>
            </a:r>
            <a:r>
              <a:rPr lang="fr-BE" sz="2000" dirty="0" smtClean="0"/>
              <a:t>, </a:t>
            </a:r>
            <a:r>
              <a:rPr lang="fr-BE" sz="2000" dirty="0" err="1" smtClean="0"/>
              <a:t>containing</a:t>
            </a:r>
            <a:endParaRPr lang="fr-BE" sz="2000" dirty="0" smtClean="0"/>
          </a:p>
          <a:p>
            <a:pPr marL="400050" lvl="1" indent="0">
              <a:buNone/>
            </a:pPr>
            <a:r>
              <a:rPr lang="fr-BE" sz="1600" dirty="0" err="1" smtClean="0"/>
              <a:t>Explanation</a:t>
            </a:r>
            <a:r>
              <a:rPr lang="fr-BE" sz="1600" dirty="0" smtClean="0"/>
              <a:t> on the use of </a:t>
            </a:r>
            <a:r>
              <a:rPr lang="fr-BE" sz="1600" dirty="0" err="1" smtClean="0"/>
              <a:t>resources</a:t>
            </a:r>
            <a:endParaRPr lang="fr-BE" sz="1600" dirty="0" smtClean="0"/>
          </a:p>
          <a:p>
            <a:pPr>
              <a:buFontTx/>
              <a:buChar char="-"/>
            </a:pPr>
            <a:r>
              <a:rPr lang="fr-BE" sz="2000" dirty="0" err="1" smtClean="0"/>
              <a:t>Summary</a:t>
            </a:r>
            <a:r>
              <a:rPr lang="fr-BE" sz="2000" dirty="0" smtClean="0"/>
              <a:t> </a:t>
            </a:r>
            <a:r>
              <a:rPr lang="fr-BE" sz="2000" dirty="0" err="1" smtClean="0"/>
              <a:t>financial</a:t>
            </a:r>
            <a:r>
              <a:rPr lang="fr-BE" sz="2000" dirty="0" smtClean="0"/>
              <a:t> </a:t>
            </a:r>
            <a:r>
              <a:rPr lang="fr-BE" sz="2000" dirty="0" err="1" smtClean="0"/>
              <a:t>statement</a:t>
            </a:r>
            <a:r>
              <a:rPr lang="fr-BE" sz="2000" dirty="0" smtClean="0"/>
              <a:t> – </a:t>
            </a:r>
            <a:r>
              <a:rPr lang="fr-BE" sz="1600" i="1" dirty="0" err="1" smtClean="0"/>
              <a:t>generated</a:t>
            </a:r>
            <a:r>
              <a:rPr lang="fr-BE" sz="1600" i="1" dirty="0" smtClean="0"/>
              <a:t> by the system</a:t>
            </a:r>
            <a:endParaRPr lang="fr-BE" sz="1600" dirty="0" smtClean="0"/>
          </a:p>
          <a:p>
            <a:pPr>
              <a:buFontTx/>
              <a:buChar char="-"/>
            </a:pPr>
            <a:r>
              <a:rPr lang="fr-BE" sz="2000" dirty="0" err="1" smtClean="0"/>
              <a:t>Certificate</a:t>
            </a:r>
            <a:r>
              <a:rPr lang="fr-BE" sz="2000" dirty="0" smtClean="0"/>
              <a:t> on the </a:t>
            </a:r>
            <a:r>
              <a:rPr lang="fr-BE" sz="2000" dirty="0" err="1" smtClean="0"/>
              <a:t>financial</a:t>
            </a:r>
            <a:r>
              <a:rPr lang="fr-BE" sz="2000" dirty="0" smtClean="0"/>
              <a:t> </a:t>
            </a:r>
            <a:r>
              <a:rPr lang="fr-BE" sz="2000" dirty="0" err="1" smtClean="0"/>
              <a:t>statements</a:t>
            </a:r>
            <a:r>
              <a:rPr lang="fr-BE" sz="2000" dirty="0" smtClean="0"/>
              <a:t> (</a:t>
            </a:r>
            <a:r>
              <a:rPr lang="fr-BE" sz="1600" i="1" dirty="0" smtClean="0"/>
              <a:t>if applicable</a:t>
            </a:r>
            <a:r>
              <a:rPr lang="fr-BE" sz="20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7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Periodic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89772"/>
          </a:xfrm>
        </p:spPr>
        <p:txBody>
          <a:bodyPr/>
          <a:lstStyle/>
          <a:p>
            <a:pPr marL="0" indent="0">
              <a:buNone/>
            </a:pPr>
            <a:r>
              <a:rPr lang="fr-BE" dirty="0" err="1" smtClean="0"/>
              <a:t>Overview</a:t>
            </a:r>
            <a:r>
              <a:rPr lang="fr-BE" dirty="0" smtClean="0"/>
              <a:t> of the </a:t>
            </a:r>
            <a:r>
              <a:rPr lang="fr-BE" dirty="0" err="1" smtClean="0"/>
              <a:t>implementation</a:t>
            </a:r>
            <a:r>
              <a:rPr lang="fr-BE" dirty="0" smtClean="0"/>
              <a:t>:</a:t>
            </a:r>
          </a:p>
          <a:p>
            <a:pPr marL="0" indent="0">
              <a:buNone/>
            </a:pPr>
            <a:endParaRPr lang="fr-BE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Information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continuous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r>
              <a:rPr lang="fr-BE" dirty="0" smtClean="0"/>
              <a:t> module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 err="1"/>
              <a:t>Generated</a:t>
            </a:r>
            <a:r>
              <a:rPr lang="fr-BE" dirty="0"/>
              <a:t> by the </a:t>
            </a:r>
            <a:r>
              <a:rPr lang="fr-BE" dirty="0" smtClean="0"/>
              <a:t>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Part A of final </a:t>
            </a:r>
            <a:r>
              <a:rPr lang="fr-BE" dirty="0" err="1" smtClean="0"/>
              <a:t>technical</a:t>
            </a:r>
            <a:r>
              <a:rPr lang="fr-BE" dirty="0" smtClean="0"/>
              <a:t> report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823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6512" y="2231286"/>
            <a:ext cx="9141450" cy="2605611"/>
            <a:chOff x="-36512" y="2231286"/>
            <a:chExt cx="9141450" cy="2605611"/>
          </a:xfrm>
        </p:grpSpPr>
        <p:grpSp>
          <p:nvGrpSpPr>
            <p:cNvPr id="7" name="Group 6"/>
            <p:cNvGrpSpPr/>
            <p:nvPr/>
          </p:nvGrpSpPr>
          <p:grpSpPr>
            <a:xfrm>
              <a:off x="-36512" y="2231286"/>
              <a:ext cx="9141450" cy="2605611"/>
              <a:chOff x="-36512" y="2231286"/>
              <a:chExt cx="9141450" cy="260561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276872"/>
                <a:ext cx="9104938" cy="2560025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-36512" y="2231286"/>
                <a:ext cx="114299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100" dirty="0" smtClean="0">
                    <a:solidFill>
                      <a:schemeClr val="tx2"/>
                    </a:solidFill>
                  </a:rPr>
                  <a:t>XXXXXXXXX</a:t>
                </a:r>
                <a:endParaRPr lang="en-GB" sz="1100" dirty="0" err="1" smtClean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779912" y="2276872"/>
              <a:ext cx="3744416" cy="72008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20284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Periodic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u="sng" dirty="0" err="1" smtClean="0"/>
              <a:t>Explanation</a:t>
            </a:r>
            <a:r>
              <a:rPr lang="fr-BE" u="sng" dirty="0" smtClean="0"/>
              <a:t> on the </a:t>
            </a:r>
            <a:r>
              <a:rPr lang="fr-BE" u="sng" dirty="0" err="1" smtClean="0"/>
              <a:t>work</a:t>
            </a:r>
            <a:r>
              <a:rPr lang="fr-BE" u="sng" dirty="0" smtClean="0"/>
              <a:t> </a:t>
            </a:r>
            <a:r>
              <a:rPr lang="fr-BE" u="sng" dirty="0" err="1" smtClean="0"/>
              <a:t>carried</a:t>
            </a:r>
            <a:r>
              <a:rPr lang="fr-BE" u="sng" dirty="0" smtClean="0"/>
              <a:t> out (part B):</a:t>
            </a:r>
          </a:p>
          <a:p>
            <a:r>
              <a:rPr lang="fr-BE" dirty="0" smtClean="0"/>
              <a:t>Template </a:t>
            </a:r>
            <a:r>
              <a:rPr lang="fr-BE" dirty="0" err="1" smtClean="0"/>
              <a:t>available</a:t>
            </a:r>
            <a:r>
              <a:rPr lang="fr-BE" dirty="0" smtClean="0"/>
              <a:t> in </a:t>
            </a:r>
            <a:r>
              <a:rPr lang="fr-BE" dirty="0" err="1" smtClean="0"/>
              <a:t>periodic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r>
              <a:rPr lang="fr-BE" dirty="0" smtClean="0"/>
              <a:t> module </a:t>
            </a:r>
            <a:endParaRPr lang="fr-BE" dirty="0" smtClean="0"/>
          </a:p>
          <a:p>
            <a:pPr marL="400050" lvl="1" indent="0">
              <a:buNone/>
            </a:pPr>
            <a:r>
              <a:rPr lang="fr-BE" dirty="0" smtClean="0"/>
              <a:t>(</a:t>
            </a:r>
            <a:r>
              <a:rPr lang="fr-BE" dirty="0" err="1" smtClean="0"/>
              <a:t>Always</a:t>
            </a:r>
            <a:r>
              <a:rPr lang="fr-BE" dirty="0" smtClean="0"/>
              <a:t> use </a:t>
            </a:r>
            <a:r>
              <a:rPr lang="fr-BE" dirty="0" err="1" smtClean="0"/>
              <a:t>this</a:t>
            </a:r>
            <a:r>
              <a:rPr lang="fr-BE" dirty="0" smtClean="0"/>
              <a:t> version)</a:t>
            </a:r>
            <a:endParaRPr lang="fr-BE" dirty="0" smtClean="0"/>
          </a:p>
          <a:p>
            <a:r>
              <a:rPr lang="fr-BE" dirty="0" err="1" smtClean="0"/>
              <a:t>Each</a:t>
            </a:r>
            <a:r>
              <a:rPr lang="fr-BE" dirty="0" smtClean="0"/>
              <a:t> </a:t>
            </a:r>
            <a:r>
              <a:rPr lang="fr-BE" dirty="0" err="1"/>
              <a:t>beneficiary</a:t>
            </a:r>
            <a:r>
              <a:rPr lang="fr-BE" dirty="0"/>
              <a:t> </a:t>
            </a:r>
            <a:r>
              <a:rPr lang="fr-BE" dirty="0" err="1"/>
              <a:t>can</a:t>
            </a:r>
            <a:r>
              <a:rPr lang="fr-BE" dirty="0"/>
              <a:t> </a:t>
            </a:r>
            <a:r>
              <a:rPr lang="fr-BE" dirty="0" err="1"/>
              <a:t>contribute</a:t>
            </a:r>
            <a:r>
              <a:rPr lang="fr-BE" dirty="0"/>
              <a:t> to the narrative </a:t>
            </a:r>
            <a:r>
              <a:rPr lang="fr-BE" dirty="0" smtClean="0"/>
              <a:t>report</a:t>
            </a:r>
          </a:p>
          <a:p>
            <a:r>
              <a:rPr lang="fr-BE" dirty="0" err="1" smtClean="0"/>
              <a:t>Coordinator</a:t>
            </a:r>
            <a:r>
              <a:rPr lang="fr-BE" dirty="0" smtClean="0"/>
              <a:t> </a:t>
            </a:r>
            <a:r>
              <a:rPr lang="fr-BE" dirty="0" err="1" smtClean="0"/>
              <a:t>saves</a:t>
            </a:r>
            <a:r>
              <a:rPr lang="fr-BE" dirty="0" smtClean="0"/>
              <a:t> </a:t>
            </a:r>
            <a:r>
              <a:rPr lang="fr-BE" dirty="0"/>
              <a:t>a single PDF </a:t>
            </a:r>
            <a:r>
              <a:rPr lang="fr-BE" dirty="0" smtClean="0"/>
              <a:t>file and </a:t>
            </a:r>
            <a:r>
              <a:rPr lang="fr-BE" dirty="0" err="1" smtClean="0"/>
              <a:t>validates</a:t>
            </a:r>
            <a:endParaRPr lang="fr-BE" dirty="0"/>
          </a:p>
          <a:p>
            <a:pPr algn="just">
              <a:spcAft>
                <a:spcPts val="600"/>
              </a:spcAft>
            </a:pPr>
            <a:r>
              <a:rPr lang="fr-BE" dirty="0"/>
              <a:t>In case of changes =&gt; </a:t>
            </a:r>
            <a:r>
              <a:rPr lang="fr-BE" dirty="0" err="1"/>
              <a:t>delete</a:t>
            </a:r>
            <a:r>
              <a:rPr lang="fr-BE" dirty="0"/>
              <a:t> and </a:t>
            </a:r>
            <a:r>
              <a:rPr lang="fr-BE" dirty="0" err="1"/>
              <a:t>upload</a:t>
            </a:r>
            <a:r>
              <a:rPr lang="fr-BE" dirty="0"/>
              <a:t> </a:t>
            </a:r>
            <a:r>
              <a:rPr lang="fr-BE" dirty="0" err="1"/>
              <a:t>again</a:t>
            </a:r>
            <a:endParaRPr lang="fr-BE" dirty="0"/>
          </a:p>
          <a:p>
            <a:pPr marL="0" indent="0" algn="just">
              <a:spcAft>
                <a:spcPts val="600"/>
              </a:spcAft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0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50" y="1844824"/>
            <a:ext cx="9141450" cy="2605611"/>
            <a:chOff x="2550" y="1844824"/>
            <a:chExt cx="9141450" cy="2605611"/>
          </a:xfrm>
        </p:grpSpPr>
        <p:grpSp>
          <p:nvGrpSpPr>
            <p:cNvPr id="12" name="Group 11"/>
            <p:cNvGrpSpPr/>
            <p:nvPr/>
          </p:nvGrpSpPr>
          <p:grpSpPr>
            <a:xfrm>
              <a:off x="2550" y="1844824"/>
              <a:ext cx="9141450" cy="2605611"/>
              <a:chOff x="-36512" y="2231286"/>
              <a:chExt cx="9141450" cy="260561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276872"/>
                <a:ext cx="9104938" cy="256002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-36512" y="2231286"/>
                <a:ext cx="114299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100" dirty="0" smtClean="0">
                    <a:solidFill>
                      <a:schemeClr val="tx2"/>
                    </a:solidFill>
                  </a:rPr>
                  <a:t>XXXXXXXXX</a:t>
                </a:r>
                <a:endParaRPr lang="en-GB" sz="1100" dirty="0" err="1" smtClean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7524328" y="1844824"/>
              <a:ext cx="576064" cy="72008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15930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547325"/>
          </a:xfrm>
        </p:spPr>
        <p:txBody>
          <a:bodyPr/>
          <a:lstStyle/>
          <a:p>
            <a:pPr algn="ctr"/>
            <a:r>
              <a:rPr lang="fr-BE" dirty="0" err="1" smtClean="0"/>
              <a:t>Periodic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21820"/>
          </a:xfrm>
        </p:spPr>
        <p:txBody>
          <a:bodyPr/>
          <a:lstStyle/>
          <a:p>
            <a:pPr lvl="1"/>
            <a:r>
              <a:rPr lang="fr-BE" sz="1400" dirty="0" err="1" smtClean="0"/>
              <a:t>Upload</a:t>
            </a:r>
            <a:r>
              <a:rPr lang="fr-BE" sz="1400" dirty="0" smtClean="0"/>
              <a:t> « Quantitative </a:t>
            </a:r>
            <a:r>
              <a:rPr lang="fr-BE" sz="1400" dirty="0" err="1" smtClean="0"/>
              <a:t>reporting</a:t>
            </a:r>
            <a:r>
              <a:rPr lang="fr-BE" sz="1400" dirty="0" smtClean="0"/>
              <a:t> on </a:t>
            </a:r>
            <a:r>
              <a:rPr lang="fr-BE" sz="1400" dirty="0" err="1" smtClean="0"/>
              <a:t>policy-related</a:t>
            </a:r>
            <a:r>
              <a:rPr lang="fr-BE" sz="1400" dirty="0" smtClean="0"/>
              <a:t> outputs (</a:t>
            </a:r>
            <a:r>
              <a:rPr lang="fr-BE" sz="1400" dirty="0" err="1"/>
              <a:t>I</a:t>
            </a:r>
            <a:r>
              <a:rPr lang="fr-BE" sz="1400" dirty="0" err="1" smtClean="0"/>
              <a:t>ndicators</a:t>
            </a:r>
            <a:r>
              <a:rPr lang="fr-BE" sz="1400" dirty="0" smtClean="0"/>
              <a:t> ) – </a:t>
            </a:r>
            <a:r>
              <a:rPr lang="fr-BE" sz="1200" i="1" dirty="0" err="1" smtClean="0"/>
              <a:t>template</a:t>
            </a:r>
            <a:r>
              <a:rPr lang="fr-BE" sz="1200" i="1" dirty="0" smtClean="0"/>
              <a:t> </a:t>
            </a:r>
            <a:r>
              <a:rPr lang="fr-BE" sz="1200" i="1" dirty="0" err="1" smtClean="0"/>
              <a:t>available</a:t>
            </a:r>
            <a:r>
              <a:rPr lang="fr-BE" sz="1200" i="1" dirty="0" smtClean="0"/>
              <a:t> at Reference documents page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459329"/>
              </p:ext>
            </p:extLst>
          </p:nvPr>
        </p:nvGraphicFramePr>
        <p:xfrm>
          <a:off x="1619672" y="3068956"/>
          <a:ext cx="5904656" cy="3460207"/>
        </p:xfrm>
        <a:graphic>
          <a:graphicData uri="http://schemas.openxmlformats.org/drawingml/2006/table">
            <a:tbl>
              <a:tblPr/>
              <a:tblGrid>
                <a:gridCol w="3764492">
                  <a:extLst>
                    <a:ext uri="{9D8B030D-6E8A-4147-A177-3AD203B41FA5}">
                      <a16:colId xmlns:a16="http://schemas.microsoft.com/office/drawing/2014/main" val="1280302059"/>
                    </a:ext>
                  </a:extLst>
                </a:gridCol>
                <a:gridCol w="164628">
                  <a:extLst>
                    <a:ext uri="{9D8B030D-6E8A-4147-A177-3AD203B41FA5}">
                      <a16:colId xmlns:a16="http://schemas.microsoft.com/office/drawing/2014/main" val="1285657327"/>
                    </a:ext>
                  </a:extLst>
                </a:gridCol>
                <a:gridCol w="1975536">
                  <a:extLst>
                    <a:ext uri="{9D8B030D-6E8A-4147-A177-3AD203B41FA5}">
                      <a16:colId xmlns:a16="http://schemas.microsoft.com/office/drawing/2014/main" val="1398330190"/>
                    </a:ext>
                  </a:extLst>
                </a:gridCol>
              </a:tblGrid>
              <a:tr h="36690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Annex 3 to the Final Technical Report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Quantitative reporting on policy-related outputs (Indicators) 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960311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of the Beneficiary/Coordinator:</a:t>
                      </a:r>
                    </a:p>
                  </a:txBody>
                  <a:tcPr marL="8721" marR="8721" marT="87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628491"/>
                  </a:ext>
                </a:extLst>
              </a:tr>
              <a:tr h="1718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546648"/>
                  </a:ext>
                </a:extLst>
              </a:tr>
              <a:tr h="1718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Agreement number: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090907"/>
                  </a:ext>
                </a:extLst>
              </a:tr>
              <a:tr h="1718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JUST/2015/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885120"/>
                  </a:ext>
                </a:extLst>
              </a:tr>
              <a:tr h="1718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title: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503941"/>
                  </a:ext>
                </a:extLst>
              </a:tr>
              <a:tr h="1718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722798"/>
                  </a:ext>
                </a:extLst>
              </a:tr>
              <a:tr h="17185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Analytical activities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658074"/>
                  </a:ext>
                </a:extLst>
              </a:tr>
              <a:tr h="17185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the project includes analytical activities, indicate the type of documents/reports produced by your project:</a:t>
                      </a:r>
                    </a:p>
                  </a:txBody>
                  <a:tcPr marL="8721" marR="8721" marT="87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197030"/>
                  </a:ext>
                </a:extLst>
              </a:tr>
              <a:tr h="1718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of document / report: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Specify, if applicable: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72108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20647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682006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870341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27781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487359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525381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11172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354067"/>
                  </a:ext>
                </a:extLst>
              </a:tr>
              <a:tr h="1718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BFBFBF"/>
                          </a:solidFill>
                          <a:effectLst/>
                          <a:latin typeface="Wingdings 3" panose="05040102010807070707" pitchFamily="18" charset="2"/>
                        </a:rPr>
                        <a:t></a:t>
                      </a:r>
                    </a:p>
                  </a:txBody>
                  <a:tcPr marL="8721" marR="8721" marT="87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35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6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288553"/>
          </a:xfrm>
        </p:spPr>
        <p:txBody>
          <a:bodyPr/>
          <a:lstStyle/>
          <a:p>
            <a:pPr algn="ctr"/>
            <a:r>
              <a:rPr lang="fr-BE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93828"/>
          </a:xfrm>
        </p:spPr>
        <p:txBody>
          <a:bodyPr/>
          <a:lstStyle/>
          <a:p>
            <a:r>
              <a:rPr lang="en-US" dirty="0" smtClean="0"/>
              <a:t>08:55 </a:t>
            </a:r>
            <a:r>
              <a:rPr lang="en-US" dirty="0"/>
              <a:t>– 09:15 Registration of participants </a:t>
            </a:r>
            <a:endParaRPr lang="en-US" dirty="0" smtClean="0"/>
          </a:p>
          <a:p>
            <a:r>
              <a:rPr lang="en-US" dirty="0" smtClean="0"/>
              <a:t>09:15 – 09:25 Welcome and Introduction by EC</a:t>
            </a:r>
          </a:p>
          <a:p>
            <a:r>
              <a:rPr lang="en-US" dirty="0" smtClean="0"/>
              <a:t>09:25 </a:t>
            </a:r>
            <a:r>
              <a:rPr lang="en-US" dirty="0"/>
              <a:t>– </a:t>
            </a:r>
            <a:r>
              <a:rPr lang="en-US" dirty="0" smtClean="0"/>
              <a:t>10:30 Continuous &amp; periodic reporting  </a:t>
            </a:r>
          </a:p>
          <a:p>
            <a:r>
              <a:rPr lang="en-US" dirty="0" smtClean="0"/>
              <a:t>10:30 </a:t>
            </a:r>
            <a:r>
              <a:rPr lang="en-US" dirty="0"/>
              <a:t>– </a:t>
            </a:r>
            <a:r>
              <a:rPr lang="en-US" dirty="0" smtClean="0"/>
              <a:t>10:50 </a:t>
            </a:r>
            <a:r>
              <a:rPr lang="en-US" dirty="0"/>
              <a:t>Coffee </a:t>
            </a:r>
            <a:r>
              <a:rPr lang="en-US" dirty="0" smtClean="0"/>
              <a:t>break</a:t>
            </a:r>
          </a:p>
          <a:p>
            <a:r>
              <a:rPr lang="en-US" dirty="0" smtClean="0"/>
              <a:t>10:50 – 11:30 Amendments</a:t>
            </a:r>
          </a:p>
          <a:p>
            <a:r>
              <a:rPr lang="en-US" dirty="0" smtClean="0"/>
              <a:t>11:30 </a:t>
            </a:r>
            <a:r>
              <a:rPr lang="en-US" dirty="0"/>
              <a:t>– </a:t>
            </a:r>
            <a:r>
              <a:rPr lang="en-US" dirty="0" smtClean="0"/>
              <a:t>12:00 </a:t>
            </a:r>
            <a:r>
              <a:rPr lang="en-US" dirty="0"/>
              <a:t>Administrative and financial </a:t>
            </a:r>
            <a:r>
              <a:rPr lang="en-US" dirty="0" smtClean="0"/>
              <a:t>rules</a:t>
            </a:r>
          </a:p>
          <a:p>
            <a:r>
              <a:rPr lang="en-US" dirty="0" smtClean="0"/>
              <a:t>12:00 – 12:30 Ex post audits</a:t>
            </a:r>
          </a:p>
          <a:p>
            <a:r>
              <a:rPr lang="en-US" dirty="0" smtClean="0"/>
              <a:t>12:30 </a:t>
            </a:r>
            <a:r>
              <a:rPr lang="en-US" dirty="0"/>
              <a:t>– </a:t>
            </a:r>
            <a:r>
              <a:rPr lang="en-US" dirty="0" smtClean="0"/>
              <a:t>13:00 </a:t>
            </a:r>
            <a:r>
              <a:rPr lang="en-US" dirty="0"/>
              <a:t>Q&amp;A session 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55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Periodic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r>
              <a:rPr lang="fr-BE" dirty="0" smtClean="0"/>
              <a:t> / Financial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72408"/>
          </a:xfrm>
        </p:spPr>
        <p:txBody>
          <a:bodyPr/>
          <a:lstStyle/>
          <a:p>
            <a:r>
              <a:rPr lang="fr-BE" dirty="0" err="1" smtClean="0"/>
              <a:t>Each</a:t>
            </a:r>
            <a:r>
              <a:rPr lang="fr-BE" dirty="0" smtClean="0"/>
              <a:t> </a:t>
            </a:r>
            <a:r>
              <a:rPr lang="fr-BE" dirty="0" err="1" smtClean="0"/>
              <a:t>beneficiary</a:t>
            </a:r>
            <a:r>
              <a:rPr lang="fr-BE" dirty="0" smtClean="0"/>
              <a:t> </a:t>
            </a:r>
            <a:r>
              <a:rPr lang="fr-BE" dirty="0" err="1" smtClean="0"/>
              <a:t>completes</a:t>
            </a:r>
            <a:r>
              <a:rPr lang="fr-BE" dirty="0" smtClean="0"/>
              <a:t> online the </a:t>
            </a:r>
            <a:r>
              <a:rPr lang="fr-BE" dirty="0" err="1" smtClean="0"/>
              <a:t>individual</a:t>
            </a:r>
            <a:r>
              <a:rPr lang="fr-BE" dirty="0" smtClean="0"/>
              <a:t> </a:t>
            </a:r>
            <a:r>
              <a:rPr lang="fr-BE" dirty="0" err="1" smtClean="0"/>
              <a:t>financial</a:t>
            </a:r>
            <a:r>
              <a:rPr lang="fr-BE" dirty="0" smtClean="0"/>
              <a:t> </a:t>
            </a:r>
            <a:r>
              <a:rPr lang="fr-BE" dirty="0" err="1" smtClean="0"/>
              <a:t>statement</a:t>
            </a:r>
            <a:r>
              <a:rPr lang="fr-BE" dirty="0" smtClean="0"/>
              <a:t> </a:t>
            </a:r>
            <a:r>
              <a:rPr lang="fr-BE" dirty="0" err="1" smtClean="0"/>
              <a:t>including</a:t>
            </a:r>
            <a:r>
              <a:rPr lang="fr-BE" dirty="0" smtClean="0"/>
              <a:t> use of </a:t>
            </a:r>
            <a:r>
              <a:rPr lang="fr-BE" dirty="0" err="1" smtClean="0"/>
              <a:t>resources</a:t>
            </a:r>
            <a:endParaRPr lang="fr-BE" dirty="0" smtClean="0"/>
          </a:p>
          <a:p>
            <a:r>
              <a:rPr lang="fr-BE" dirty="0" err="1" smtClean="0"/>
              <a:t>Each</a:t>
            </a:r>
            <a:r>
              <a:rPr lang="fr-BE" dirty="0" smtClean="0"/>
              <a:t> </a:t>
            </a:r>
            <a:r>
              <a:rPr lang="fr-BE" dirty="0" err="1" smtClean="0"/>
              <a:t>beneficiary</a:t>
            </a:r>
            <a:r>
              <a:rPr lang="fr-BE" dirty="0" smtClean="0"/>
              <a:t> </a:t>
            </a:r>
            <a:r>
              <a:rPr lang="fr-BE" dirty="0" err="1" smtClean="0"/>
              <a:t>submits</a:t>
            </a:r>
            <a:r>
              <a:rPr lang="fr-BE" dirty="0" smtClean="0"/>
              <a:t> to the </a:t>
            </a:r>
            <a:r>
              <a:rPr lang="fr-BE" dirty="0" err="1" smtClean="0"/>
              <a:t>coordinator</a:t>
            </a:r>
            <a:r>
              <a:rPr lang="fr-BE" dirty="0" smtClean="0"/>
              <a:t>, </a:t>
            </a:r>
            <a:r>
              <a:rPr lang="fr-BE" dirty="0" err="1" smtClean="0"/>
              <a:t>signed</a:t>
            </a:r>
            <a:r>
              <a:rPr lang="fr-BE" dirty="0" smtClean="0"/>
              <a:t> by the </a:t>
            </a:r>
            <a:r>
              <a:rPr lang="fr-BE" dirty="0" err="1" smtClean="0"/>
              <a:t>beneficiary’s</a:t>
            </a:r>
            <a:r>
              <a:rPr lang="fr-BE" dirty="0" smtClean="0"/>
              <a:t> FSIGN</a:t>
            </a:r>
          </a:p>
          <a:p>
            <a:r>
              <a:rPr lang="fr-BE" dirty="0" err="1" smtClean="0"/>
              <a:t>Coordinator</a:t>
            </a:r>
            <a:r>
              <a:rPr lang="fr-BE" dirty="0" smtClean="0"/>
              <a:t> </a:t>
            </a:r>
            <a:r>
              <a:rPr lang="fr-BE" dirty="0" err="1" smtClean="0"/>
              <a:t>checks</a:t>
            </a:r>
            <a:r>
              <a:rPr lang="fr-BE" dirty="0" smtClean="0"/>
              <a:t> and locks for </a:t>
            </a:r>
            <a:r>
              <a:rPr lang="fr-BE" dirty="0" err="1" smtClean="0"/>
              <a:t>review</a:t>
            </a:r>
            <a:r>
              <a:rPr lang="fr-BE" dirty="0" smtClean="0"/>
              <a:t> or </a:t>
            </a:r>
            <a:r>
              <a:rPr lang="fr-BE" dirty="0" err="1" smtClean="0"/>
              <a:t>sends</a:t>
            </a:r>
            <a:r>
              <a:rPr lang="fr-BE" dirty="0" smtClean="0"/>
              <a:t> back for changes</a:t>
            </a:r>
          </a:p>
          <a:p>
            <a:r>
              <a:rPr lang="fr-BE" dirty="0" err="1" smtClean="0"/>
              <a:t>Only</a:t>
            </a:r>
            <a:r>
              <a:rPr lang="fr-BE" dirty="0" smtClean="0"/>
              <a:t> </a:t>
            </a:r>
            <a:r>
              <a:rPr lang="fr-BE" dirty="0" err="1" smtClean="0"/>
              <a:t>Coordinator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validate</a:t>
            </a:r>
            <a:r>
              <a:rPr lang="fr-BE" dirty="0" smtClean="0"/>
              <a:t> and </a:t>
            </a:r>
            <a:r>
              <a:rPr lang="fr-BE" dirty="0" err="1" smtClean="0"/>
              <a:t>submit</a:t>
            </a:r>
            <a:r>
              <a:rPr lang="fr-BE" dirty="0" smtClean="0"/>
              <a:t> to the EU</a:t>
            </a:r>
          </a:p>
          <a:p>
            <a:r>
              <a:rPr lang="fr-BE" dirty="0" err="1" smtClean="0"/>
              <a:t>Within</a:t>
            </a:r>
            <a:r>
              <a:rPr lang="fr-BE" dirty="0" smtClean="0"/>
              <a:t> 60 </a:t>
            </a:r>
            <a:r>
              <a:rPr lang="fr-BE" dirty="0" err="1" smtClean="0"/>
              <a:t>days</a:t>
            </a:r>
            <a:r>
              <a:rPr lang="fr-BE" dirty="0" smtClean="0"/>
              <a:t> </a:t>
            </a:r>
            <a:r>
              <a:rPr lang="fr-BE" dirty="0" err="1" smtClean="0"/>
              <a:t>after</a:t>
            </a:r>
            <a:r>
              <a:rPr lang="fr-BE" dirty="0" smtClean="0"/>
              <a:t> </a:t>
            </a:r>
            <a:r>
              <a:rPr lang="fr-BE" dirty="0" err="1" smtClean="0"/>
              <a:t>project</a:t>
            </a:r>
            <a:r>
              <a:rPr lang="fr-BE" dirty="0" smtClean="0"/>
              <a:t> end (GA Art. 15.4)</a:t>
            </a:r>
          </a:p>
          <a:p>
            <a:pPr marL="0" indent="0">
              <a:buNone/>
            </a:pPr>
            <a:endParaRPr lang="en-GB" dirty="0"/>
          </a:p>
          <a:p>
            <a:endParaRPr lang="fr-BE" dirty="0" smtClean="0"/>
          </a:p>
          <a:p>
            <a:endParaRPr lang="fr-BE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8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Periodic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IT </a:t>
            </a:r>
            <a:r>
              <a:rPr lang="fr-BE" dirty="0" err="1"/>
              <a:t>tool</a:t>
            </a:r>
            <a:r>
              <a:rPr lang="fr-BE" dirty="0"/>
              <a:t> </a:t>
            </a:r>
            <a:r>
              <a:rPr lang="fr-BE" dirty="0" err="1"/>
              <a:t>consolidates</a:t>
            </a:r>
            <a:r>
              <a:rPr lang="fr-BE" dirty="0"/>
              <a:t> </a:t>
            </a:r>
            <a:r>
              <a:rPr lang="fr-BE" dirty="0" err="1"/>
              <a:t>individual</a:t>
            </a:r>
            <a:r>
              <a:rPr lang="fr-BE" dirty="0"/>
              <a:t> </a:t>
            </a:r>
            <a:r>
              <a:rPr lang="fr-BE" dirty="0" err="1"/>
              <a:t>financial</a:t>
            </a:r>
            <a:r>
              <a:rPr lang="fr-BE" dirty="0"/>
              <a:t> </a:t>
            </a:r>
            <a:r>
              <a:rPr lang="fr-BE" dirty="0" err="1"/>
              <a:t>statements</a:t>
            </a:r>
            <a:r>
              <a:rPr lang="fr-BE" dirty="0"/>
              <a:t> and </a:t>
            </a:r>
            <a:r>
              <a:rPr lang="fr-BE" dirty="0" err="1"/>
              <a:t>generates</a:t>
            </a:r>
            <a:r>
              <a:rPr lang="fr-BE" dirty="0"/>
              <a:t> a </a:t>
            </a:r>
            <a:r>
              <a:rPr lang="fr-BE" dirty="0" err="1"/>
              <a:t>financial</a:t>
            </a:r>
            <a:r>
              <a:rPr lang="fr-BE" dirty="0"/>
              <a:t> report </a:t>
            </a:r>
            <a:r>
              <a:rPr lang="fr-BE" dirty="0" err="1"/>
              <a:t>which</a:t>
            </a:r>
            <a:r>
              <a:rPr lang="fr-BE" dirty="0"/>
              <a:t> corresponds to the </a:t>
            </a:r>
            <a:r>
              <a:rPr lang="fr-BE" dirty="0" err="1"/>
              <a:t>request</a:t>
            </a:r>
            <a:r>
              <a:rPr lang="fr-BE" dirty="0"/>
              <a:t> for </a:t>
            </a:r>
            <a:r>
              <a:rPr lang="fr-BE" dirty="0" err="1"/>
              <a:t>payment</a:t>
            </a:r>
            <a:endParaRPr lang="fr-BE" dirty="0"/>
          </a:p>
          <a:p>
            <a:r>
              <a:rPr lang="fr-BE" dirty="0" err="1" smtClean="0"/>
              <a:t>Missing</a:t>
            </a:r>
            <a:r>
              <a:rPr lang="fr-BE" dirty="0" smtClean="0"/>
              <a:t> </a:t>
            </a:r>
            <a:r>
              <a:rPr lang="fr-BE" dirty="0" err="1" smtClean="0"/>
              <a:t>financial</a:t>
            </a:r>
            <a:r>
              <a:rPr lang="fr-BE" dirty="0" smtClean="0"/>
              <a:t> </a:t>
            </a:r>
            <a:r>
              <a:rPr lang="fr-BE" dirty="0" err="1" smtClean="0"/>
              <a:t>statements</a:t>
            </a:r>
            <a:r>
              <a:rPr lang="fr-BE" dirty="0" smtClean="0"/>
              <a:t> =&gt; </a:t>
            </a:r>
            <a:r>
              <a:rPr lang="fr-BE" dirty="0" err="1" smtClean="0"/>
              <a:t>ineligible</a:t>
            </a:r>
            <a:r>
              <a:rPr lang="fr-BE" dirty="0" smtClean="0"/>
              <a:t> </a:t>
            </a:r>
            <a:r>
              <a:rPr lang="fr-BE" dirty="0" err="1" smtClean="0"/>
              <a:t>costs</a:t>
            </a:r>
            <a:endParaRPr lang="fr-BE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2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36512" y="2231286"/>
            <a:ext cx="9141450" cy="2605611"/>
            <a:chOff x="-36512" y="2231286"/>
            <a:chExt cx="9141450" cy="2605611"/>
          </a:xfrm>
        </p:grpSpPr>
        <p:grpSp>
          <p:nvGrpSpPr>
            <p:cNvPr id="8" name="Group 7"/>
            <p:cNvGrpSpPr/>
            <p:nvPr/>
          </p:nvGrpSpPr>
          <p:grpSpPr>
            <a:xfrm>
              <a:off x="-36512" y="2231286"/>
              <a:ext cx="9141450" cy="2605611"/>
              <a:chOff x="-36512" y="2231286"/>
              <a:chExt cx="9141450" cy="2605611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276872"/>
                <a:ext cx="9104938" cy="256002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-36512" y="2231286"/>
                <a:ext cx="114299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100" dirty="0" smtClean="0">
                    <a:solidFill>
                      <a:schemeClr val="tx2"/>
                    </a:solidFill>
                  </a:rPr>
                  <a:t>XXXXXXXXX</a:t>
                </a:r>
                <a:endParaRPr lang="en-GB" sz="1100" dirty="0" err="1" smtClean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" name="Rounded Rectangle 1"/>
            <p:cNvSpPr/>
            <p:nvPr/>
          </p:nvSpPr>
          <p:spPr>
            <a:xfrm>
              <a:off x="8028384" y="2235349"/>
              <a:ext cx="576064" cy="720080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21900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1152649"/>
          </a:xfrm>
        </p:spPr>
        <p:txBody>
          <a:bodyPr/>
          <a:lstStyle/>
          <a:p>
            <a:pPr algn="ctr"/>
            <a:r>
              <a:rPr lang="fr-BE" dirty="0" smtClean="0"/>
              <a:t>Financial </a:t>
            </a:r>
            <a:r>
              <a:rPr lang="fr-BE" dirty="0" err="1" smtClean="0"/>
              <a:t>Statement</a:t>
            </a:r>
            <a:r>
              <a:rPr lang="fr-BE" dirty="0" smtClean="0"/>
              <a:t> / </a:t>
            </a:r>
            <a:br>
              <a:rPr lang="fr-BE" dirty="0" smtClean="0"/>
            </a:br>
            <a:r>
              <a:rPr lang="fr-BE" dirty="0" smtClean="0"/>
              <a:t>Use of </a:t>
            </a:r>
            <a:r>
              <a:rPr lang="fr-BE" dirty="0" err="1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456384"/>
          </a:xfrm>
        </p:spPr>
        <p:txBody>
          <a:bodyPr/>
          <a:lstStyle/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fr-BE" dirty="0" err="1" smtClean="0"/>
              <a:t>Expenses</a:t>
            </a:r>
            <a:r>
              <a:rPr lang="fr-BE" dirty="0" smtClean="0"/>
              <a:t> </a:t>
            </a:r>
            <a:r>
              <a:rPr lang="fr-BE" dirty="0" err="1" smtClean="0"/>
              <a:t>need</a:t>
            </a:r>
            <a:r>
              <a:rPr lang="fr-BE" dirty="0" smtClean="0"/>
              <a:t> to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detailed</a:t>
            </a:r>
            <a:endParaRPr lang="fr-BE" dirty="0" smtClean="0"/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fr-BE" dirty="0" smtClean="0"/>
              <a:t>How to?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8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504577"/>
          </a:xfrm>
        </p:spPr>
        <p:txBody>
          <a:bodyPr/>
          <a:lstStyle/>
          <a:p>
            <a:pPr algn="ctr"/>
            <a:r>
              <a:rPr lang="fr-BE" dirty="0" smtClean="0"/>
              <a:t>Use of </a:t>
            </a:r>
            <a:r>
              <a:rPr lang="fr-BE" dirty="0" err="1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97598"/>
          </a:xfrm>
        </p:spPr>
        <p:txBody>
          <a:bodyPr/>
          <a:lstStyle/>
          <a:p>
            <a:pPr marL="0" indent="0" algn="just">
              <a:buNone/>
            </a:pPr>
            <a:r>
              <a:rPr lang="fr-BE" sz="1800" u="sng" dirty="0" smtClean="0">
                <a:ea typeface="+mn-ea"/>
                <a:cs typeface="+mn-cs"/>
              </a:rPr>
              <a:t>Personnel </a:t>
            </a:r>
            <a:r>
              <a:rPr lang="fr-BE" sz="1800" u="sng" dirty="0" err="1" smtClean="0">
                <a:ea typeface="+mn-ea"/>
                <a:cs typeface="+mn-cs"/>
              </a:rPr>
              <a:t>costs</a:t>
            </a:r>
            <a:r>
              <a:rPr lang="fr-BE" sz="1800" dirty="0" smtClean="0">
                <a:ea typeface="+mn-ea"/>
                <a:cs typeface="+mn-cs"/>
              </a:rPr>
              <a:t>:</a:t>
            </a:r>
          </a:p>
          <a:p>
            <a:pPr algn="just"/>
            <a:r>
              <a:rPr lang="fr-BE" sz="1800" dirty="0" err="1" smtClean="0"/>
              <a:t>Declare</a:t>
            </a:r>
            <a:r>
              <a:rPr lang="fr-BE" sz="1800" dirty="0" smtClean="0"/>
              <a:t> </a:t>
            </a:r>
            <a:r>
              <a:rPr lang="fr-BE" sz="1800" dirty="0" err="1" smtClean="0"/>
              <a:t>your</a:t>
            </a:r>
            <a:r>
              <a:rPr lang="fr-BE" sz="1800" dirty="0" smtClean="0"/>
              <a:t> direct personnel </a:t>
            </a:r>
            <a:r>
              <a:rPr lang="fr-BE" sz="1800" dirty="0" err="1" smtClean="0"/>
              <a:t>costs</a:t>
            </a:r>
            <a:r>
              <a:rPr lang="fr-BE" sz="1800" dirty="0" smtClean="0"/>
              <a:t> as </a:t>
            </a:r>
            <a:r>
              <a:rPr lang="fr-BE" sz="1800" dirty="0" err="1" smtClean="0"/>
              <a:t>actual</a:t>
            </a:r>
            <a:r>
              <a:rPr lang="fr-BE" sz="1800" dirty="0" smtClean="0"/>
              <a:t> </a:t>
            </a:r>
            <a:r>
              <a:rPr lang="fr-BE" sz="1800" dirty="0" err="1" smtClean="0"/>
              <a:t>costs</a:t>
            </a:r>
            <a:endParaRPr lang="fr-BE" sz="1800" dirty="0" smtClean="0"/>
          </a:p>
          <a:p>
            <a:pPr algn="just"/>
            <a:r>
              <a:rPr lang="fr-BE" sz="1800" dirty="0" err="1" smtClean="0">
                <a:ea typeface="+mn-ea"/>
                <a:cs typeface="+mn-cs"/>
              </a:rPr>
              <a:t>Supply</a:t>
            </a:r>
            <a:r>
              <a:rPr lang="fr-BE" sz="1800" dirty="0" smtClean="0">
                <a:ea typeface="+mn-ea"/>
                <a:cs typeface="+mn-cs"/>
              </a:rPr>
              <a:t> data on the </a:t>
            </a:r>
            <a:r>
              <a:rPr lang="fr-BE" sz="1800" b="1" dirty="0" err="1" smtClean="0">
                <a:ea typeface="+mn-ea"/>
                <a:cs typeface="+mn-cs"/>
              </a:rPr>
              <a:t>person</a:t>
            </a:r>
            <a:r>
              <a:rPr lang="fr-BE" sz="1800" b="1" dirty="0" smtClean="0">
                <a:ea typeface="+mn-ea"/>
                <a:cs typeface="+mn-cs"/>
              </a:rPr>
              <a:t>/</a:t>
            </a:r>
            <a:r>
              <a:rPr lang="fr-BE" sz="1800" b="1" dirty="0" err="1" smtClean="0">
                <a:ea typeface="+mn-ea"/>
                <a:cs typeface="+mn-cs"/>
              </a:rPr>
              <a:t>months</a:t>
            </a:r>
            <a:r>
              <a:rPr lang="fr-BE" sz="1800" b="1" dirty="0" smtClean="0">
                <a:ea typeface="+mn-ea"/>
                <a:cs typeface="+mn-cs"/>
              </a:rPr>
              <a:t> per </a:t>
            </a:r>
            <a:r>
              <a:rPr lang="fr-BE" sz="1800" b="1" dirty="0" err="1" smtClean="0">
                <a:ea typeface="+mn-ea"/>
                <a:cs typeface="+mn-cs"/>
              </a:rPr>
              <a:t>work</a:t>
            </a:r>
            <a:r>
              <a:rPr lang="fr-BE" sz="1800" b="1" dirty="0" smtClean="0">
                <a:ea typeface="+mn-ea"/>
                <a:cs typeface="+mn-cs"/>
              </a:rPr>
              <a:t> package </a:t>
            </a:r>
            <a:r>
              <a:rPr lang="fr-BE" sz="1800" dirty="0" smtClean="0">
                <a:ea typeface="+mn-ea"/>
                <a:cs typeface="+mn-cs"/>
              </a:rPr>
              <a:t>(not per </a:t>
            </a:r>
            <a:r>
              <a:rPr lang="fr-BE" sz="1800" dirty="0" err="1" smtClean="0">
                <a:ea typeface="+mn-ea"/>
                <a:cs typeface="+mn-cs"/>
              </a:rPr>
              <a:t>deliverable</a:t>
            </a:r>
            <a:r>
              <a:rPr lang="fr-BE" sz="1800" dirty="0" smtClean="0">
                <a:ea typeface="+mn-ea"/>
                <a:cs typeface="+mn-cs"/>
              </a:rPr>
              <a:t>)</a:t>
            </a:r>
          </a:p>
          <a:p>
            <a:pPr algn="just"/>
            <a:r>
              <a:rPr lang="fr-BE" sz="1800" dirty="0" smtClean="0"/>
              <a:t>At </a:t>
            </a:r>
            <a:r>
              <a:rPr lang="fr-BE" sz="1800" dirty="0" err="1" smtClean="0"/>
              <a:t>this</a:t>
            </a:r>
            <a:r>
              <a:rPr lang="fr-BE" sz="1800" dirty="0" smtClean="0"/>
              <a:t> stage, </a:t>
            </a:r>
            <a:r>
              <a:rPr lang="fr-BE" sz="1800" dirty="0" err="1" smtClean="0"/>
              <a:t>you</a:t>
            </a:r>
            <a:r>
              <a:rPr lang="fr-BE" sz="1800" dirty="0" smtClean="0"/>
              <a:t> do not </a:t>
            </a:r>
            <a:r>
              <a:rPr lang="fr-BE" sz="1800" dirty="0" err="1" smtClean="0"/>
              <a:t>need</a:t>
            </a:r>
            <a:r>
              <a:rPr lang="fr-BE" sz="1800" dirty="0" smtClean="0"/>
              <a:t> to </a:t>
            </a:r>
            <a:r>
              <a:rPr lang="fr-BE" sz="1800" dirty="0" err="1" smtClean="0"/>
              <a:t>provide</a:t>
            </a:r>
            <a:r>
              <a:rPr lang="fr-BE" sz="1800" dirty="0" smtClean="0"/>
              <a:t> </a:t>
            </a:r>
            <a:r>
              <a:rPr lang="fr-BE" sz="1800" dirty="0" err="1" smtClean="0"/>
              <a:t>details</a:t>
            </a:r>
            <a:r>
              <a:rPr lang="fr-BE" sz="1800" dirty="0" smtClean="0"/>
              <a:t> </a:t>
            </a:r>
            <a:r>
              <a:rPr lang="fr-BE" sz="1800" dirty="0" err="1" smtClean="0"/>
              <a:t>like</a:t>
            </a:r>
            <a:r>
              <a:rPr lang="fr-BE" sz="1800" dirty="0" smtClean="0"/>
              <a:t> </a:t>
            </a:r>
            <a:r>
              <a:rPr lang="fr-BE" sz="1800" dirty="0" err="1" smtClean="0"/>
              <a:t>names</a:t>
            </a:r>
            <a:r>
              <a:rPr lang="fr-BE" sz="1800" dirty="0" smtClean="0"/>
              <a:t>, </a:t>
            </a:r>
            <a:r>
              <a:rPr lang="fr-BE" sz="1800" dirty="0" err="1" smtClean="0"/>
              <a:t>level</a:t>
            </a:r>
            <a:r>
              <a:rPr lang="fr-BE" sz="1800" dirty="0" smtClean="0"/>
              <a:t> of </a:t>
            </a:r>
            <a:r>
              <a:rPr lang="fr-BE" sz="1800" dirty="0" err="1" smtClean="0"/>
              <a:t>experience</a:t>
            </a:r>
            <a:r>
              <a:rPr lang="fr-BE" sz="1800" dirty="0" smtClean="0"/>
              <a:t> etc.</a:t>
            </a:r>
          </a:p>
          <a:p>
            <a:pPr algn="just"/>
            <a:endParaRPr lang="fr-BE" sz="1800" dirty="0" smtClean="0"/>
          </a:p>
          <a:p>
            <a:pPr marL="0" indent="0" algn="just">
              <a:buNone/>
            </a:pPr>
            <a:r>
              <a:rPr lang="fr-BE" sz="1800" u="sng" dirty="0" smtClean="0"/>
              <a:t>Direct </a:t>
            </a:r>
            <a:r>
              <a:rPr lang="fr-BE" sz="1800" u="sng" dirty="0" err="1" smtClean="0"/>
              <a:t>costs</a:t>
            </a:r>
            <a:r>
              <a:rPr lang="fr-BE" sz="1800" u="sng" dirty="0" smtClean="0"/>
              <a:t> of </a:t>
            </a:r>
            <a:r>
              <a:rPr lang="fr-BE" sz="1800" u="sng" dirty="0" err="1" smtClean="0"/>
              <a:t>sub-contracting</a:t>
            </a:r>
            <a:r>
              <a:rPr lang="fr-BE" sz="1800" dirty="0" smtClean="0"/>
              <a:t>:</a:t>
            </a:r>
          </a:p>
          <a:p>
            <a:pPr algn="just"/>
            <a:r>
              <a:rPr lang="fr-BE" sz="1800" dirty="0" smtClean="0">
                <a:ea typeface="+mn-ea"/>
                <a:cs typeface="+mn-cs"/>
              </a:rPr>
              <a:t>Break down the total direct </a:t>
            </a:r>
            <a:r>
              <a:rPr lang="fr-BE" sz="1800" dirty="0" err="1" smtClean="0">
                <a:ea typeface="+mn-ea"/>
                <a:cs typeface="+mn-cs"/>
              </a:rPr>
              <a:t>costs</a:t>
            </a:r>
            <a:r>
              <a:rPr lang="fr-BE" sz="1800" dirty="0" smtClean="0">
                <a:ea typeface="+mn-ea"/>
                <a:cs typeface="+mn-cs"/>
              </a:rPr>
              <a:t> for the </a:t>
            </a:r>
            <a:r>
              <a:rPr lang="fr-BE" sz="1800" dirty="0" err="1" smtClean="0">
                <a:ea typeface="+mn-ea"/>
                <a:cs typeface="+mn-cs"/>
              </a:rPr>
              <a:t>period</a:t>
            </a:r>
            <a:r>
              <a:rPr lang="fr-BE" sz="1800" dirty="0" smtClean="0">
                <a:ea typeface="+mn-ea"/>
                <a:cs typeface="+mn-cs"/>
              </a:rPr>
              <a:t> </a:t>
            </a:r>
            <a:r>
              <a:rPr lang="fr-BE" sz="1800" dirty="0" err="1" smtClean="0">
                <a:ea typeface="+mn-ea"/>
                <a:cs typeface="+mn-cs"/>
              </a:rPr>
              <a:t>into</a:t>
            </a:r>
            <a:r>
              <a:rPr lang="fr-BE" sz="1800" dirty="0" smtClean="0">
                <a:ea typeface="+mn-ea"/>
                <a:cs typeface="+mn-cs"/>
              </a:rPr>
              <a:t> the </a:t>
            </a:r>
            <a:r>
              <a:rPr lang="fr-BE" sz="1800" b="1" dirty="0" err="1" smtClean="0">
                <a:ea typeface="+mn-ea"/>
                <a:cs typeface="+mn-cs"/>
              </a:rPr>
              <a:t>costs</a:t>
            </a:r>
            <a:r>
              <a:rPr lang="fr-BE" sz="1800" b="1" dirty="0" smtClean="0">
                <a:ea typeface="+mn-ea"/>
                <a:cs typeface="+mn-cs"/>
              </a:rPr>
              <a:t> for </a:t>
            </a:r>
            <a:r>
              <a:rPr lang="fr-BE" sz="1800" b="1" dirty="0" err="1" smtClean="0">
                <a:ea typeface="+mn-ea"/>
                <a:cs typeface="+mn-cs"/>
              </a:rPr>
              <a:t>individual</a:t>
            </a:r>
            <a:r>
              <a:rPr lang="fr-BE" sz="1800" b="1" dirty="0" smtClean="0">
                <a:ea typeface="+mn-ea"/>
                <a:cs typeface="+mn-cs"/>
              </a:rPr>
              <a:t> </a:t>
            </a:r>
            <a:r>
              <a:rPr lang="fr-BE" sz="1800" b="1" dirty="0" err="1" smtClean="0">
                <a:ea typeface="+mn-ea"/>
                <a:cs typeface="+mn-cs"/>
              </a:rPr>
              <a:t>subcontractors</a:t>
            </a:r>
            <a:endParaRPr lang="fr-BE" sz="1800" b="1" dirty="0" smtClean="0">
              <a:ea typeface="+mn-ea"/>
              <a:cs typeface="+mn-cs"/>
            </a:endParaRPr>
          </a:p>
          <a:p>
            <a:pPr marL="0" indent="0" algn="just">
              <a:buNone/>
            </a:pPr>
            <a:endParaRPr lang="fr-BE" sz="1800" dirty="0" smtClean="0"/>
          </a:p>
          <a:p>
            <a:pPr algn="just"/>
            <a:endParaRPr lang="en-GB" sz="1800" dirty="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2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504577"/>
          </a:xfrm>
        </p:spPr>
        <p:txBody>
          <a:bodyPr/>
          <a:lstStyle/>
          <a:p>
            <a:pPr algn="ctr"/>
            <a:r>
              <a:rPr lang="fr-BE" dirty="0" smtClean="0"/>
              <a:t>Use of </a:t>
            </a:r>
            <a:r>
              <a:rPr lang="fr-BE" dirty="0" err="1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97598"/>
          </a:xfrm>
        </p:spPr>
        <p:txBody>
          <a:bodyPr/>
          <a:lstStyle/>
          <a:p>
            <a:pPr marL="0" indent="0">
              <a:buNone/>
            </a:pPr>
            <a:endParaRPr lang="fr-BE" sz="1800" u="sng" dirty="0" smtClean="0"/>
          </a:p>
          <a:p>
            <a:pPr marL="0" indent="0">
              <a:buNone/>
            </a:pPr>
            <a:r>
              <a:rPr lang="fr-BE" sz="1800" u="sng" dirty="0" err="1" smtClean="0"/>
              <a:t>Other</a:t>
            </a:r>
            <a:r>
              <a:rPr lang="fr-BE" sz="1800" u="sng" dirty="0" smtClean="0"/>
              <a:t> direct </a:t>
            </a:r>
            <a:r>
              <a:rPr lang="fr-BE" sz="1800" u="sng" dirty="0" err="1" smtClean="0"/>
              <a:t>costs</a:t>
            </a:r>
            <a:r>
              <a:rPr lang="fr-BE" sz="1800" u="sng" dirty="0" smtClean="0"/>
              <a:t>:</a:t>
            </a:r>
          </a:p>
          <a:p>
            <a:r>
              <a:rPr lang="fr-BE" sz="1800" dirty="0" smtClean="0"/>
              <a:t>If </a:t>
            </a:r>
            <a:r>
              <a:rPr lang="fr-BE" sz="1800" dirty="0" err="1" smtClean="0"/>
              <a:t>costs</a:t>
            </a:r>
            <a:r>
              <a:rPr lang="fr-BE" sz="1800" dirty="0" smtClean="0"/>
              <a:t> are ≤ 15 % of the personnel </a:t>
            </a:r>
            <a:r>
              <a:rPr lang="fr-BE" sz="1800" dirty="0" err="1" smtClean="0"/>
              <a:t>costs</a:t>
            </a:r>
            <a:r>
              <a:rPr lang="fr-BE" sz="1800" dirty="0" smtClean="0"/>
              <a:t> </a:t>
            </a:r>
            <a:r>
              <a:rPr lang="fr-BE" sz="1800" dirty="0" err="1" smtClean="0"/>
              <a:t>you</a:t>
            </a:r>
            <a:r>
              <a:rPr lang="fr-BE" sz="1800" dirty="0" smtClean="0"/>
              <a:t> do not </a:t>
            </a:r>
            <a:r>
              <a:rPr lang="fr-BE" sz="1800" dirty="0" err="1" smtClean="0"/>
              <a:t>need</a:t>
            </a:r>
            <a:r>
              <a:rPr lang="fr-BE" sz="1800" dirty="0" smtClean="0"/>
              <a:t> to </a:t>
            </a:r>
            <a:r>
              <a:rPr lang="fr-BE" sz="1800" dirty="0" err="1" smtClean="0"/>
              <a:t>detail</a:t>
            </a:r>
            <a:r>
              <a:rPr lang="fr-BE" sz="1800" dirty="0" smtClean="0"/>
              <a:t> </a:t>
            </a:r>
            <a:r>
              <a:rPr lang="fr-BE" sz="1800" dirty="0" err="1" smtClean="0"/>
              <a:t>them</a:t>
            </a:r>
            <a:endParaRPr lang="fr-BE" sz="1800" dirty="0" smtClean="0"/>
          </a:p>
          <a:p>
            <a:r>
              <a:rPr lang="fr-BE" sz="1800" dirty="0" smtClean="0"/>
              <a:t>But </a:t>
            </a:r>
            <a:r>
              <a:rPr lang="fr-BE" sz="1800" dirty="0" err="1" smtClean="0"/>
              <a:t>you</a:t>
            </a:r>
            <a:r>
              <a:rPr lang="fr-BE" sz="1800" dirty="0" smtClean="0"/>
              <a:t> must </a:t>
            </a:r>
            <a:r>
              <a:rPr lang="fr-BE" sz="1800" dirty="0" err="1" smtClean="0"/>
              <a:t>still</a:t>
            </a:r>
            <a:r>
              <a:rPr lang="fr-BE" sz="1800" dirty="0" smtClean="0"/>
              <a:t> </a:t>
            </a:r>
            <a:r>
              <a:rPr lang="fr-BE" sz="1800" dirty="0" err="1" smtClean="0"/>
              <a:t>keep</a:t>
            </a:r>
            <a:r>
              <a:rPr lang="fr-BE" sz="1800" dirty="0" smtClean="0"/>
              <a:t> all the </a:t>
            </a:r>
            <a:r>
              <a:rPr lang="fr-BE" sz="1800" dirty="0" err="1" smtClean="0"/>
              <a:t>proofs</a:t>
            </a:r>
            <a:r>
              <a:rPr lang="fr-BE" sz="1800" dirty="0" smtClean="0"/>
              <a:t> </a:t>
            </a:r>
            <a:r>
              <a:rPr lang="fr-BE" sz="1800" dirty="0" err="1" smtClean="0"/>
              <a:t>you</a:t>
            </a:r>
            <a:r>
              <a:rPr lang="fr-BE" sz="1800" dirty="0" smtClean="0"/>
              <a:t> have of </a:t>
            </a:r>
            <a:r>
              <a:rPr lang="fr-BE" sz="1800" dirty="0" err="1" smtClean="0"/>
              <a:t>any</a:t>
            </a:r>
            <a:r>
              <a:rPr lang="fr-BE" sz="1800" dirty="0" smtClean="0"/>
              <a:t> </a:t>
            </a:r>
            <a:r>
              <a:rPr lang="fr-BE" sz="1800" dirty="0" err="1" smtClean="0"/>
              <a:t>costs</a:t>
            </a:r>
            <a:r>
              <a:rPr lang="fr-BE" sz="1800" dirty="0" smtClean="0"/>
              <a:t> </a:t>
            </a:r>
            <a:r>
              <a:rPr lang="fr-BE" sz="1800" dirty="0" err="1" smtClean="0"/>
              <a:t>you</a:t>
            </a:r>
            <a:r>
              <a:rPr lang="fr-BE" sz="1800" dirty="0" smtClean="0"/>
              <a:t> </a:t>
            </a:r>
            <a:r>
              <a:rPr lang="fr-BE" sz="1800" dirty="0" err="1" smtClean="0"/>
              <a:t>declare</a:t>
            </a:r>
            <a:r>
              <a:rPr lang="fr-BE" sz="1800" dirty="0" smtClean="0"/>
              <a:t> as </a:t>
            </a:r>
            <a:r>
              <a:rPr lang="fr-BE" sz="1800" dirty="0" err="1" smtClean="0"/>
              <a:t>eligible</a:t>
            </a:r>
            <a:r>
              <a:rPr lang="fr-BE" sz="1800" dirty="0" smtClean="0"/>
              <a:t> =&gt; audit</a:t>
            </a:r>
          </a:p>
          <a:p>
            <a:r>
              <a:rPr lang="fr-BE" sz="1800" dirty="0" smtClean="0"/>
              <a:t>If </a:t>
            </a:r>
            <a:r>
              <a:rPr lang="fr-BE" sz="1800" dirty="0" err="1" smtClean="0"/>
              <a:t>costs</a:t>
            </a:r>
            <a:r>
              <a:rPr lang="fr-BE" sz="1800" dirty="0" smtClean="0"/>
              <a:t> are &gt; 15 % of the personnel </a:t>
            </a:r>
            <a:r>
              <a:rPr lang="fr-BE" sz="1800" dirty="0" err="1" smtClean="0"/>
              <a:t>costs</a:t>
            </a:r>
            <a:r>
              <a:rPr lang="fr-BE" sz="1800" dirty="0" smtClean="0"/>
              <a:t> </a:t>
            </a:r>
            <a:r>
              <a:rPr lang="fr-BE" sz="1800" dirty="0" err="1" smtClean="0"/>
              <a:t>you</a:t>
            </a:r>
            <a:r>
              <a:rPr lang="fr-BE" sz="1800" dirty="0" smtClean="0"/>
              <a:t> must </a:t>
            </a:r>
            <a:r>
              <a:rPr lang="fr-BE" sz="1800" dirty="0" err="1" smtClean="0"/>
              <a:t>detail</a:t>
            </a:r>
            <a:r>
              <a:rPr lang="fr-BE" sz="1800" dirty="0" smtClean="0"/>
              <a:t> major </a:t>
            </a:r>
            <a:r>
              <a:rPr lang="fr-BE" sz="1800" dirty="0" err="1" smtClean="0"/>
              <a:t>cost</a:t>
            </a:r>
            <a:r>
              <a:rPr lang="fr-BE" sz="1800" dirty="0" smtClean="0"/>
              <a:t> items, </a:t>
            </a:r>
            <a:r>
              <a:rPr lang="fr-BE" sz="1800" dirty="0" err="1" smtClean="0"/>
              <a:t>apart</a:t>
            </a:r>
            <a:r>
              <a:rPr lang="fr-BE" sz="1800" dirty="0" smtClean="0"/>
              <a:t> </a:t>
            </a:r>
            <a:r>
              <a:rPr lang="fr-BE" sz="1800" dirty="0" err="1" smtClean="0"/>
              <a:t>from</a:t>
            </a:r>
            <a:r>
              <a:rPr lang="fr-BE" sz="1800" dirty="0" smtClean="0"/>
              <a:t> </a:t>
            </a:r>
            <a:r>
              <a:rPr lang="fr-BE" sz="1800" dirty="0" err="1" smtClean="0"/>
              <a:t>those</a:t>
            </a:r>
            <a:r>
              <a:rPr lang="fr-BE" sz="1800" dirty="0" smtClean="0"/>
              <a:t> </a:t>
            </a:r>
            <a:r>
              <a:rPr lang="fr-BE" sz="1800" dirty="0" err="1" smtClean="0"/>
              <a:t>that</a:t>
            </a:r>
            <a:r>
              <a:rPr lang="fr-BE" sz="1800" dirty="0" smtClean="0"/>
              <a:t> </a:t>
            </a:r>
            <a:r>
              <a:rPr lang="fr-BE" sz="1800" dirty="0" err="1" smtClean="0"/>
              <a:t>add</a:t>
            </a:r>
            <a:r>
              <a:rPr lang="fr-BE" sz="1800" dirty="0" smtClean="0"/>
              <a:t> up to </a:t>
            </a:r>
            <a:r>
              <a:rPr lang="fr-BE" sz="1800" dirty="0" err="1" smtClean="0"/>
              <a:t>less</a:t>
            </a:r>
            <a:r>
              <a:rPr lang="fr-BE" sz="1800" dirty="0" smtClean="0"/>
              <a:t> </a:t>
            </a:r>
            <a:r>
              <a:rPr lang="fr-BE" sz="1800" dirty="0" err="1" smtClean="0"/>
              <a:t>than</a:t>
            </a:r>
            <a:r>
              <a:rPr lang="fr-BE" sz="1800" dirty="0" smtClean="0"/>
              <a:t> 15 % of </a:t>
            </a:r>
            <a:r>
              <a:rPr lang="fr-BE" sz="1800" dirty="0" err="1" smtClean="0"/>
              <a:t>your</a:t>
            </a:r>
            <a:r>
              <a:rPr lang="fr-BE" sz="1800" dirty="0" smtClean="0"/>
              <a:t> personnel </a:t>
            </a:r>
            <a:r>
              <a:rPr lang="fr-BE" sz="1800" dirty="0" err="1" smtClean="0"/>
              <a:t>costs</a:t>
            </a:r>
            <a:endParaRPr lang="fr-BE" sz="1800" dirty="0" smtClean="0"/>
          </a:p>
          <a:p>
            <a:r>
              <a:rPr lang="fr-BE" sz="1800" dirty="0" smtClean="0"/>
              <a:t>Major </a:t>
            </a:r>
            <a:r>
              <a:rPr lang="fr-BE" sz="1800" dirty="0" err="1" smtClean="0"/>
              <a:t>cost</a:t>
            </a:r>
            <a:r>
              <a:rPr lang="fr-BE" sz="1800" dirty="0" smtClean="0"/>
              <a:t> items = </a:t>
            </a:r>
            <a:r>
              <a:rPr lang="fr-BE" sz="1800" dirty="0" err="1" smtClean="0"/>
              <a:t>starting</a:t>
            </a:r>
            <a:r>
              <a:rPr lang="fr-BE" sz="1800" dirty="0" smtClean="0"/>
              <a:t> </a:t>
            </a:r>
            <a:r>
              <a:rPr lang="fr-BE" sz="1800" dirty="0" err="1" smtClean="0"/>
              <a:t>from</a:t>
            </a:r>
            <a:r>
              <a:rPr lang="fr-BE" sz="1800" dirty="0" smtClean="0"/>
              <a:t> the </a:t>
            </a:r>
            <a:r>
              <a:rPr lang="fr-BE" sz="1800" dirty="0" err="1" smtClean="0"/>
              <a:t>cost</a:t>
            </a:r>
            <a:r>
              <a:rPr lang="fr-BE" sz="1800" dirty="0" smtClean="0"/>
              <a:t> item of </a:t>
            </a:r>
            <a:r>
              <a:rPr lang="fr-BE" sz="1800" dirty="0" err="1" smtClean="0"/>
              <a:t>highest</a:t>
            </a:r>
            <a:r>
              <a:rPr lang="fr-BE" sz="1800" dirty="0" smtClean="0"/>
              <a:t> value in </a:t>
            </a:r>
            <a:r>
              <a:rPr lang="fr-BE" sz="1800" dirty="0" err="1" smtClean="0"/>
              <a:t>terms</a:t>
            </a:r>
            <a:r>
              <a:rPr lang="fr-BE" sz="1800" dirty="0" smtClean="0"/>
              <a:t> of </a:t>
            </a:r>
            <a:r>
              <a:rPr lang="fr-BE" sz="1800" dirty="0" err="1" smtClean="0"/>
              <a:t>cost</a:t>
            </a:r>
            <a:r>
              <a:rPr lang="fr-BE" sz="1800" dirty="0" smtClean="0"/>
              <a:t> </a:t>
            </a:r>
            <a:r>
              <a:rPr lang="fr-BE" sz="1800" dirty="0" err="1" smtClean="0"/>
              <a:t>amount</a:t>
            </a:r>
            <a:endParaRPr lang="fr-BE" sz="18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4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" y="692696"/>
            <a:ext cx="9071074" cy="54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936625"/>
          </a:xfrm>
        </p:spPr>
        <p:txBody>
          <a:bodyPr/>
          <a:lstStyle/>
          <a:p>
            <a:r>
              <a:rPr lang="fr-BE" sz="1600" u="sng" dirty="0" smtClean="0"/>
              <a:t>Use of </a:t>
            </a:r>
            <a:r>
              <a:rPr lang="fr-BE" sz="1600" u="sng" dirty="0" err="1" smtClean="0"/>
              <a:t>resources</a:t>
            </a:r>
            <a:endParaRPr lang="en-GB" sz="1600" u="sng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23627"/>
            <a:ext cx="5184000" cy="225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5567221">
            <a:off x="7701965" y="3493167"/>
            <a:ext cx="132864" cy="1015629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Oval 8"/>
          <p:cNvSpPr/>
          <p:nvPr/>
        </p:nvSpPr>
        <p:spPr>
          <a:xfrm>
            <a:off x="8278841" y="3909936"/>
            <a:ext cx="469623" cy="348478"/>
          </a:xfrm>
          <a:prstGeom prst="ellipse">
            <a:avLst/>
          </a:prstGeom>
          <a:noFill/>
          <a:ln w="19050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1934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936625"/>
          </a:xfrm>
        </p:spPr>
        <p:txBody>
          <a:bodyPr/>
          <a:lstStyle/>
          <a:p>
            <a:r>
              <a:rPr lang="fr-BE" sz="1600" u="sng" dirty="0" smtClean="0"/>
              <a:t>Use of </a:t>
            </a:r>
            <a:r>
              <a:rPr lang="fr-BE" sz="1600" u="sng" dirty="0" err="1" smtClean="0"/>
              <a:t>resources</a:t>
            </a:r>
            <a:endParaRPr lang="en-GB" sz="16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28992" cy="529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95" y="1200572"/>
            <a:ext cx="5292000" cy="428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5567221">
            <a:off x="7692714" y="4290593"/>
            <a:ext cx="99911" cy="1009527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Oval 8"/>
          <p:cNvSpPr/>
          <p:nvPr/>
        </p:nvSpPr>
        <p:spPr>
          <a:xfrm>
            <a:off x="8238549" y="4737598"/>
            <a:ext cx="293891" cy="348478"/>
          </a:xfrm>
          <a:prstGeom prst="ellipse">
            <a:avLst/>
          </a:prstGeom>
          <a:noFill/>
          <a:ln w="19050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6212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Use of </a:t>
            </a:r>
            <a:r>
              <a:rPr lang="fr-BE" dirty="0" err="1" smtClean="0"/>
              <a:t>resources</a:t>
            </a:r>
            <a:r>
              <a:rPr lang="fr-BE" dirty="0" smtClean="0"/>
              <a:t> / </a:t>
            </a:r>
            <a:br>
              <a:rPr lang="fr-BE" dirty="0" smtClean="0"/>
            </a:br>
            <a:r>
              <a:rPr lang="fr-BE" dirty="0" err="1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201740"/>
          </a:xfrm>
        </p:spPr>
        <p:txBody>
          <a:bodyPr/>
          <a:lstStyle/>
          <a:p>
            <a:pPr marL="0" indent="0">
              <a:buNone/>
            </a:pPr>
            <a:r>
              <a:rPr lang="fr-BE" sz="1800" dirty="0" smtClean="0"/>
              <a:t>Personnel </a:t>
            </a:r>
            <a:r>
              <a:rPr lang="fr-BE" sz="1800" dirty="0" err="1" smtClean="0"/>
              <a:t>costs</a:t>
            </a:r>
            <a:r>
              <a:rPr lang="fr-BE" sz="1800" dirty="0" smtClean="0"/>
              <a:t>: € </a:t>
            </a:r>
            <a:r>
              <a:rPr lang="fr-BE" sz="1800" dirty="0" smtClean="0"/>
              <a:t>15,632</a:t>
            </a:r>
            <a:endParaRPr lang="fr-BE" sz="1800" dirty="0" smtClean="0"/>
          </a:p>
          <a:p>
            <a:pPr marL="0" indent="0">
              <a:buNone/>
            </a:pPr>
            <a:r>
              <a:rPr lang="fr-BE" sz="1800" dirty="0" err="1" smtClean="0"/>
              <a:t>Other</a:t>
            </a:r>
            <a:r>
              <a:rPr lang="fr-BE" sz="1800" dirty="0" smtClean="0"/>
              <a:t> direct </a:t>
            </a:r>
            <a:r>
              <a:rPr lang="fr-BE" sz="1800" dirty="0" err="1" smtClean="0"/>
              <a:t>costs</a:t>
            </a:r>
            <a:r>
              <a:rPr lang="fr-BE" sz="1800" dirty="0" smtClean="0"/>
              <a:t>: € </a:t>
            </a:r>
            <a:r>
              <a:rPr lang="fr-BE" sz="1800" dirty="0" smtClean="0"/>
              <a:t>4,627.19</a:t>
            </a:r>
          </a:p>
          <a:p>
            <a:pPr marL="0" indent="0">
              <a:buNone/>
            </a:pPr>
            <a:r>
              <a:rPr lang="fr-BE" sz="1800" dirty="0" smtClean="0"/>
              <a:t>15 % of personnel </a:t>
            </a:r>
            <a:r>
              <a:rPr lang="fr-BE" sz="1800" dirty="0" err="1" smtClean="0"/>
              <a:t>costs</a:t>
            </a:r>
            <a:r>
              <a:rPr lang="fr-BE" sz="1800" dirty="0" smtClean="0"/>
              <a:t>: € 2,344.80 (no </a:t>
            </a:r>
            <a:r>
              <a:rPr lang="fr-BE" sz="1800" dirty="0" err="1" smtClean="0"/>
              <a:t>need</a:t>
            </a:r>
            <a:r>
              <a:rPr lang="fr-BE" sz="1800" dirty="0" smtClean="0"/>
              <a:t> to </a:t>
            </a:r>
            <a:r>
              <a:rPr lang="fr-BE" sz="1800" dirty="0" err="1" smtClean="0"/>
              <a:t>be</a:t>
            </a:r>
            <a:r>
              <a:rPr lang="fr-BE" sz="1800" dirty="0" smtClean="0"/>
              <a:t> </a:t>
            </a:r>
            <a:r>
              <a:rPr lang="fr-BE" sz="1800" dirty="0" err="1" smtClean="0"/>
              <a:t>justified</a:t>
            </a:r>
            <a:r>
              <a:rPr lang="fr-BE" sz="1800" dirty="0" smtClean="0"/>
              <a:t>)</a:t>
            </a:r>
          </a:p>
          <a:p>
            <a:pPr marL="0" indent="0">
              <a:buNone/>
            </a:pPr>
            <a:r>
              <a:rPr lang="fr-BE" sz="1800" dirty="0" err="1" smtClean="0"/>
              <a:t>Amount</a:t>
            </a:r>
            <a:r>
              <a:rPr lang="fr-BE" sz="1800" dirty="0" smtClean="0"/>
              <a:t> to </a:t>
            </a:r>
            <a:r>
              <a:rPr lang="fr-BE" sz="1800" dirty="0" err="1" smtClean="0"/>
              <a:t>be</a:t>
            </a:r>
            <a:r>
              <a:rPr lang="fr-BE" sz="1800" dirty="0" smtClean="0"/>
              <a:t> </a:t>
            </a:r>
            <a:r>
              <a:rPr lang="fr-BE" sz="1800" dirty="0" err="1" smtClean="0"/>
              <a:t>justified</a:t>
            </a:r>
            <a:r>
              <a:rPr lang="fr-BE" sz="1800" dirty="0" smtClean="0"/>
              <a:t>: € 4,627.19-2,344.80</a:t>
            </a:r>
            <a:r>
              <a:rPr lang="fr-BE" sz="1800" dirty="0" smtClean="0"/>
              <a:t> = 2,282.39</a:t>
            </a:r>
          </a:p>
          <a:p>
            <a:pPr marL="0" indent="0">
              <a:buNone/>
            </a:pPr>
            <a:r>
              <a:rPr lang="fr-BE" sz="1800" dirty="0" err="1" smtClean="0"/>
              <a:t>Starting</a:t>
            </a:r>
            <a:r>
              <a:rPr lang="fr-BE" sz="1800" dirty="0" smtClean="0"/>
              <a:t> </a:t>
            </a:r>
            <a:r>
              <a:rPr lang="fr-BE" sz="1800" dirty="0" err="1" smtClean="0"/>
              <a:t>with</a:t>
            </a:r>
            <a:r>
              <a:rPr lang="fr-BE" sz="1800" dirty="0" smtClean="0"/>
              <a:t> the </a:t>
            </a:r>
            <a:r>
              <a:rPr lang="fr-BE" sz="1800" dirty="0" err="1" smtClean="0"/>
              <a:t>highest</a:t>
            </a:r>
            <a:r>
              <a:rPr lang="fr-BE" sz="1800" dirty="0" smtClean="0"/>
              <a:t> </a:t>
            </a:r>
            <a:r>
              <a:rPr lang="fr-BE" sz="1800" dirty="0" err="1" smtClean="0"/>
              <a:t>cost</a:t>
            </a:r>
            <a:r>
              <a:rPr lang="fr-BE" sz="1800" dirty="0" smtClean="0"/>
              <a:t> items</a:t>
            </a:r>
            <a:endParaRPr lang="fr-BE" sz="1800" dirty="0" smtClean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3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Certificate</a:t>
            </a:r>
            <a:r>
              <a:rPr lang="fr-BE" dirty="0" smtClean="0"/>
              <a:t> on Financial </a:t>
            </a:r>
            <a:r>
              <a:rPr lang="fr-BE" dirty="0" err="1" smtClean="0"/>
              <a:t>Statements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For </a:t>
            </a:r>
            <a:r>
              <a:rPr lang="fr-BE" dirty="0" err="1" smtClean="0"/>
              <a:t>each</a:t>
            </a:r>
            <a:r>
              <a:rPr lang="fr-BE" dirty="0" smtClean="0"/>
              <a:t> </a:t>
            </a:r>
            <a:r>
              <a:rPr lang="fr-BE" dirty="0" err="1" smtClean="0"/>
              <a:t>beneficiary</a:t>
            </a:r>
            <a:r>
              <a:rPr lang="fr-BE" dirty="0" smtClean="0"/>
              <a:t>, if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It </a:t>
            </a:r>
            <a:r>
              <a:rPr lang="fr-BE" dirty="0" err="1" smtClean="0"/>
              <a:t>requests</a:t>
            </a:r>
            <a:r>
              <a:rPr lang="fr-BE" dirty="0" smtClean="0"/>
              <a:t> an EU contribution of € 325,000 or more as </a:t>
            </a:r>
            <a:r>
              <a:rPr lang="fr-BE" dirty="0" err="1" smtClean="0"/>
              <a:t>reimbursement</a:t>
            </a:r>
            <a:r>
              <a:rPr lang="fr-BE" dirty="0" smtClean="0"/>
              <a:t> of </a:t>
            </a:r>
            <a:r>
              <a:rPr lang="fr-BE" dirty="0" err="1" smtClean="0"/>
              <a:t>actual</a:t>
            </a:r>
            <a:r>
              <a:rPr lang="fr-BE" dirty="0" smtClean="0"/>
              <a:t> </a:t>
            </a:r>
            <a:r>
              <a:rPr lang="fr-BE" dirty="0" err="1" smtClean="0"/>
              <a:t>costs</a:t>
            </a:r>
            <a:r>
              <a:rPr lang="fr-BE" dirty="0" smtClean="0"/>
              <a:t> 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The maximum EU contribution </a:t>
            </a:r>
            <a:r>
              <a:rPr lang="fr-BE" dirty="0" err="1" smtClean="0"/>
              <a:t>indicated</a:t>
            </a:r>
            <a:r>
              <a:rPr lang="fr-BE" dirty="0" smtClean="0"/>
              <a:t>, for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beneficiary</a:t>
            </a:r>
            <a:r>
              <a:rPr lang="fr-BE" dirty="0" smtClean="0"/>
              <a:t>, in the </a:t>
            </a:r>
            <a:r>
              <a:rPr lang="fr-BE" dirty="0" err="1" smtClean="0"/>
              <a:t>estimated</a:t>
            </a:r>
            <a:r>
              <a:rPr lang="fr-BE" dirty="0" smtClean="0"/>
              <a:t> budget (</a:t>
            </a:r>
            <a:r>
              <a:rPr lang="fr-BE" dirty="0" err="1" smtClean="0"/>
              <a:t>Annex</a:t>
            </a:r>
            <a:r>
              <a:rPr lang="fr-BE" dirty="0" smtClean="0"/>
              <a:t> 2 GA) as </a:t>
            </a:r>
            <a:r>
              <a:rPr lang="fr-BE" dirty="0" err="1" smtClean="0"/>
              <a:t>reimbursement</a:t>
            </a:r>
            <a:r>
              <a:rPr lang="fr-BE" dirty="0" smtClean="0"/>
              <a:t> of </a:t>
            </a:r>
            <a:r>
              <a:rPr lang="fr-BE" dirty="0" err="1" smtClean="0"/>
              <a:t>actual</a:t>
            </a:r>
            <a:r>
              <a:rPr lang="fr-BE" dirty="0" smtClean="0"/>
              <a:t> </a:t>
            </a:r>
            <a:r>
              <a:rPr lang="fr-BE" dirty="0" err="1" smtClean="0"/>
              <a:t>costs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€ 750,000 or more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Template in </a:t>
            </a:r>
            <a:r>
              <a:rPr lang="fr-BE" dirty="0" err="1" smtClean="0"/>
              <a:t>Annex</a:t>
            </a:r>
            <a:r>
              <a:rPr lang="fr-BE" dirty="0" smtClean="0"/>
              <a:t> 5 of GA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9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24945" y="6642000"/>
            <a:ext cx="2823456" cy="332656"/>
          </a:xfrm>
        </p:spPr>
        <p:txBody>
          <a:bodyPr/>
          <a:lstStyle/>
          <a:p>
            <a:pPr>
              <a:defRPr/>
            </a:pPr>
            <a:r>
              <a:rPr lang="en-GB" sz="800" dirty="0" smtClean="0">
                <a:solidFill>
                  <a:schemeClr val="bg1"/>
                </a:solidFill>
              </a:rPr>
              <a:t>DG Justice and Consumers</a:t>
            </a:r>
          </a:p>
          <a:p>
            <a:pPr>
              <a:defRPr/>
            </a:pPr>
            <a:endParaRPr lang="en-GB" sz="800" dirty="0"/>
          </a:p>
        </p:txBody>
      </p: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349157" y="1207139"/>
            <a:ext cx="8710514" cy="5414480"/>
            <a:chOff x="0" y="698"/>
            <a:chExt cx="5544" cy="3368"/>
          </a:xfrm>
        </p:grpSpPr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0" y="698"/>
              <a:ext cx="5544" cy="3368"/>
              <a:chOff x="158" y="352"/>
              <a:chExt cx="5544" cy="3368"/>
            </a:xfrm>
          </p:grpSpPr>
          <p:grpSp>
            <p:nvGrpSpPr>
              <p:cNvPr id="11" name="Group 41"/>
              <p:cNvGrpSpPr>
                <a:grpSpLocks noChangeAspect="1"/>
              </p:cNvGrpSpPr>
              <p:nvPr/>
            </p:nvGrpSpPr>
            <p:grpSpPr bwMode="auto">
              <a:xfrm>
                <a:off x="158" y="352"/>
                <a:ext cx="5544" cy="3368"/>
                <a:chOff x="2655" y="3122"/>
                <a:chExt cx="11088" cy="6736"/>
              </a:xfrm>
            </p:grpSpPr>
            <p:sp>
              <p:nvSpPr>
                <p:cNvPr id="13" name="AutoShape 4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655" y="3234"/>
                  <a:ext cx="11088" cy="6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" name="AutoShape 43"/>
                <p:cNvSpPr>
                  <a:spLocks noChangeArrowheads="1"/>
                </p:cNvSpPr>
                <p:nvPr/>
              </p:nvSpPr>
              <p:spPr bwMode="auto">
                <a:xfrm>
                  <a:off x="6516" y="3122"/>
                  <a:ext cx="3024" cy="6624"/>
                </a:xfrm>
                <a:prstGeom prst="flowChartProcess">
                  <a:avLst/>
                </a:prstGeom>
                <a:solidFill>
                  <a:srgbClr val="0000FF">
                    <a:alpha val="509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800">
                    <a:latin typeface="Verdana" pitchFamily="1" charset="0"/>
                  </a:endParaRPr>
                </a:p>
              </p:txBody>
            </p:sp>
            <p:sp>
              <p:nvSpPr>
                <p:cNvPr id="15" name="AutoShape 44"/>
                <p:cNvSpPr>
                  <a:spLocks noChangeArrowheads="1"/>
                </p:cNvSpPr>
                <p:nvPr/>
              </p:nvSpPr>
              <p:spPr bwMode="auto">
                <a:xfrm>
                  <a:off x="2715" y="5250"/>
                  <a:ext cx="1380" cy="768"/>
                </a:xfrm>
                <a:prstGeom prst="flowChart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400" b="1" dirty="0">
                      <a:solidFill>
                        <a:srgbClr val="333399"/>
                      </a:solidFill>
                    </a:rPr>
                    <a:t>Proposal</a:t>
                  </a:r>
                  <a:endParaRPr lang="en-GB" sz="1800" dirty="0"/>
                </a:p>
              </p:txBody>
            </p:sp>
            <p:sp>
              <p:nvSpPr>
                <p:cNvPr id="16" name="AutoShape 45"/>
                <p:cNvSpPr>
                  <a:spLocks noChangeArrowheads="1"/>
                </p:cNvSpPr>
                <p:nvPr/>
              </p:nvSpPr>
              <p:spPr bwMode="auto">
                <a:xfrm>
                  <a:off x="7376" y="5006"/>
                  <a:ext cx="1705" cy="1428"/>
                </a:xfrm>
                <a:prstGeom prst="flowChart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400" b="1" dirty="0" smtClean="0">
                      <a:solidFill>
                        <a:srgbClr val="333399"/>
                      </a:solidFill>
                    </a:rPr>
                    <a:t>Continuous reporting (incl. progress report)</a:t>
                  </a:r>
                  <a:endParaRPr lang="en-GB" sz="1800" dirty="0"/>
                </a:p>
              </p:txBody>
            </p:sp>
            <p:sp>
              <p:nvSpPr>
                <p:cNvPr id="17" name="AutoShape 46"/>
                <p:cNvSpPr>
                  <a:spLocks noChangeArrowheads="1"/>
                </p:cNvSpPr>
                <p:nvPr/>
              </p:nvSpPr>
              <p:spPr bwMode="auto">
                <a:xfrm>
                  <a:off x="4815" y="5250"/>
                  <a:ext cx="1800" cy="768"/>
                </a:xfrm>
                <a:prstGeom prst="flowChart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400" b="1" dirty="0" smtClean="0">
                      <a:solidFill>
                        <a:srgbClr val="333399"/>
                      </a:solidFill>
                    </a:rPr>
                    <a:t>Grant </a:t>
                  </a:r>
                  <a:r>
                    <a:rPr lang="en-GB" sz="1400" b="1" dirty="0">
                      <a:solidFill>
                        <a:srgbClr val="333399"/>
                      </a:solidFill>
                    </a:rPr>
                    <a:t>Agreement</a:t>
                  </a:r>
                  <a:endParaRPr lang="en-GB" sz="1800" dirty="0"/>
                </a:p>
              </p:txBody>
            </p:sp>
            <p:sp>
              <p:nvSpPr>
                <p:cNvPr id="18" name="AutoShape 47"/>
                <p:cNvSpPr>
                  <a:spLocks noChangeArrowheads="1"/>
                </p:cNvSpPr>
                <p:nvPr/>
              </p:nvSpPr>
              <p:spPr bwMode="auto">
                <a:xfrm>
                  <a:off x="5319" y="7956"/>
                  <a:ext cx="1296" cy="606"/>
                </a:xfrm>
                <a:prstGeom prst="flowChartProcess">
                  <a:avLst/>
                </a:prstGeom>
                <a:solidFill>
                  <a:srgbClr val="FF99CC">
                    <a:alpha val="50195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200" b="1" dirty="0" smtClean="0">
                      <a:solidFill>
                        <a:srgbClr val="333399"/>
                      </a:solidFill>
                    </a:rPr>
                    <a:t>Pre-financing</a:t>
                  </a:r>
                  <a:endParaRPr lang="en-GB" sz="1800" dirty="0"/>
                </a:p>
              </p:txBody>
            </p:sp>
            <p:sp>
              <p:nvSpPr>
                <p:cNvPr id="19" name="AutoShape 48"/>
                <p:cNvSpPr>
                  <a:spLocks noChangeArrowheads="1"/>
                </p:cNvSpPr>
                <p:nvPr/>
              </p:nvSpPr>
              <p:spPr bwMode="auto">
                <a:xfrm>
                  <a:off x="7463" y="6835"/>
                  <a:ext cx="1472" cy="569"/>
                </a:xfrm>
                <a:prstGeom prst="flowChartProcess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200" b="1" dirty="0">
                      <a:solidFill>
                        <a:srgbClr val="333399"/>
                      </a:solidFill>
                    </a:rPr>
                    <a:t>Progress </a:t>
                  </a:r>
                  <a:r>
                    <a:rPr lang="en-GB" sz="1200" b="1" dirty="0" smtClean="0">
                      <a:solidFill>
                        <a:srgbClr val="333399"/>
                      </a:solidFill>
                    </a:rPr>
                    <a:t>evaluation</a:t>
                  </a:r>
                  <a:endParaRPr lang="en-GB" sz="1800" dirty="0"/>
                </a:p>
              </p:txBody>
            </p:sp>
            <p:sp>
              <p:nvSpPr>
                <p:cNvPr id="20" name="AutoShape 49"/>
                <p:cNvSpPr>
                  <a:spLocks noChangeArrowheads="1"/>
                </p:cNvSpPr>
                <p:nvPr/>
              </p:nvSpPr>
              <p:spPr bwMode="auto">
                <a:xfrm>
                  <a:off x="9864" y="5312"/>
                  <a:ext cx="1296" cy="768"/>
                </a:xfrm>
                <a:prstGeom prst="flowChart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400" b="1" dirty="0">
                      <a:solidFill>
                        <a:srgbClr val="333399"/>
                      </a:solidFill>
                    </a:rPr>
                    <a:t>Final </a:t>
                  </a:r>
                  <a:r>
                    <a:rPr lang="en-GB" sz="1400" b="1" dirty="0" smtClean="0">
                      <a:solidFill>
                        <a:srgbClr val="333399"/>
                      </a:solidFill>
                    </a:rPr>
                    <a:t>Report </a:t>
                  </a:r>
                  <a:endParaRPr lang="en-GB" sz="1800" dirty="0"/>
                </a:p>
              </p:txBody>
            </p:sp>
            <p:sp>
              <p:nvSpPr>
                <p:cNvPr id="21" name="AutoShape 50"/>
                <p:cNvSpPr>
                  <a:spLocks noChangeArrowheads="1"/>
                </p:cNvSpPr>
                <p:nvPr/>
              </p:nvSpPr>
              <p:spPr bwMode="auto">
                <a:xfrm>
                  <a:off x="12447" y="5250"/>
                  <a:ext cx="1296" cy="768"/>
                </a:xfrm>
                <a:prstGeom prst="flowChartProcess">
                  <a:avLst/>
                </a:prstGeom>
                <a:solidFill>
                  <a:srgbClr val="99CCFF">
                    <a:alpha val="50195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400" b="1">
                      <a:solidFill>
                        <a:srgbClr val="333399"/>
                      </a:solidFill>
                    </a:rPr>
                    <a:t>AUDIT</a:t>
                  </a:r>
                  <a:endParaRPr lang="en-GB" sz="900"/>
                </a:p>
                <a:p>
                  <a:endParaRPr lang="en-GB" sz="1800"/>
                </a:p>
              </p:txBody>
            </p:sp>
            <p:sp>
              <p:nvSpPr>
                <p:cNvPr id="22" name="AutoShape 51"/>
                <p:cNvSpPr>
                  <a:spLocks noChangeArrowheads="1"/>
                </p:cNvSpPr>
                <p:nvPr/>
              </p:nvSpPr>
              <p:spPr bwMode="auto">
                <a:xfrm>
                  <a:off x="8991" y="3810"/>
                  <a:ext cx="1296" cy="624"/>
                </a:xfrm>
                <a:prstGeom prst="flowChartProcess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GB" sz="1100" b="1" i="1">
                      <a:solidFill>
                        <a:srgbClr val="333399"/>
                      </a:solidFill>
                    </a:rPr>
                    <a:t>End Eligibility</a:t>
                  </a:r>
                  <a:endParaRPr lang="en-GB" sz="1800"/>
                </a:p>
              </p:txBody>
            </p:sp>
            <p:sp>
              <p:nvSpPr>
                <p:cNvPr id="23" name="AutoShape 52"/>
                <p:cNvSpPr>
                  <a:spLocks noChangeArrowheads="1"/>
                </p:cNvSpPr>
                <p:nvPr/>
              </p:nvSpPr>
              <p:spPr bwMode="auto">
                <a:xfrm>
                  <a:off x="5967" y="3810"/>
                  <a:ext cx="1296" cy="624"/>
                </a:xfrm>
                <a:prstGeom prst="flowChartProcess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GB" sz="1100" b="1" i="1" dirty="0">
                      <a:solidFill>
                        <a:srgbClr val="333399"/>
                      </a:solidFill>
                    </a:rPr>
                    <a:t>Start Eligibility</a:t>
                  </a:r>
                  <a:endParaRPr lang="en-GB" sz="1800" dirty="0"/>
                </a:p>
              </p:txBody>
            </p:sp>
            <p:sp>
              <p:nvSpPr>
                <p:cNvPr id="24" name="AutoShape 53"/>
                <p:cNvSpPr>
                  <a:spLocks noChangeArrowheads="1"/>
                </p:cNvSpPr>
                <p:nvPr/>
              </p:nvSpPr>
              <p:spPr bwMode="auto">
                <a:xfrm>
                  <a:off x="10038" y="6882"/>
                  <a:ext cx="1505" cy="768"/>
                </a:xfrm>
                <a:prstGeom prst="flowChartProcess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200" b="1" dirty="0">
                      <a:solidFill>
                        <a:srgbClr val="333399"/>
                      </a:solidFill>
                    </a:rPr>
                    <a:t>Evaluation of Project</a:t>
                  </a:r>
                  <a:endParaRPr lang="en-GB" sz="1800" dirty="0"/>
                </a:p>
              </p:txBody>
            </p:sp>
            <p:sp>
              <p:nvSpPr>
                <p:cNvPr id="25" name="AutoShape 54"/>
                <p:cNvSpPr>
                  <a:spLocks noChangeArrowheads="1"/>
                </p:cNvSpPr>
                <p:nvPr/>
              </p:nvSpPr>
              <p:spPr bwMode="auto">
                <a:xfrm>
                  <a:off x="10431" y="8721"/>
                  <a:ext cx="1296" cy="1025"/>
                </a:xfrm>
                <a:prstGeom prst="flowChartProcess">
                  <a:avLst/>
                </a:prstGeom>
                <a:solidFill>
                  <a:srgbClr val="FF99CC">
                    <a:alpha val="50195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GB" sz="1200" b="1" dirty="0">
                      <a:solidFill>
                        <a:srgbClr val="333399"/>
                      </a:solidFill>
                    </a:rPr>
                    <a:t>Final Payment / Recovery</a:t>
                  </a:r>
                  <a:endParaRPr lang="en-GB" sz="1800" dirty="0"/>
                </a:p>
              </p:txBody>
            </p:sp>
            <p:sp>
              <p:nvSpPr>
                <p:cNvPr id="26" name="AutoShape 55"/>
                <p:cNvSpPr>
                  <a:spLocks noChangeArrowheads="1"/>
                </p:cNvSpPr>
                <p:nvPr/>
              </p:nvSpPr>
              <p:spPr bwMode="auto">
                <a:xfrm>
                  <a:off x="11295" y="3810"/>
                  <a:ext cx="1296" cy="624"/>
                </a:xfrm>
                <a:prstGeom prst="flowChartProcess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GB" sz="1100" b="1" i="1" dirty="0">
                      <a:solidFill>
                        <a:srgbClr val="333399"/>
                      </a:solidFill>
                    </a:rPr>
                    <a:t>Closing of Project</a:t>
                  </a:r>
                  <a:endParaRPr lang="en-GB" sz="1800" dirty="0"/>
                </a:p>
              </p:txBody>
            </p:sp>
            <p:sp>
              <p:nvSpPr>
                <p:cNvPr id="27" name="AutoShape 56"/>
                <p:cNvSpPr>
                  <a:spLocks noChangeArrowheads="1"/>
                </p:cNvSpPr>
                <p:nvPr/>
              </p:nvSpPr>
              <p:spPr bwMode="auto">
                <a:xfrm rot="20286747" flipH="1">
                  <a:off x="4407" y="5798"/>
                  <a:ext cx="265" cy="817"/>
                </a:xfrm>
                <a:prstGeom prst="downArrow">
                  <a:avLst>
                    <a:gd name="adj1" fmla="val 50000"/>
                    <a:gd name="adj2" fmla="val 141667"/>
                  </a:avLst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1800">
                    <a:latin typeface="Verdana" pitchFamily="1" charset="0"/>
                  </a:endParaRPr>
                </a:p>
              </p:txBody>
            </p:sp>
            <p:sp>
              <p:nvSpPr>
                <p:cNvPr id="28" name="AutoShape 57"/>
                <p:cNvSpPr>
                  <a:spLocks noChangeArrowheads="1"/>
                </p:cNvSpPr>
                <p:nvPr/>
              </p:nvSpPr>
              <p:spPr bwMode="auto">
                <a:xfrm rot="19930634">
                  <a:off x="7925" y="6452"/>
                  <a:ext cx="181" cy="395"/>
                </a:xfrm>
                <a:prstGeom prst="downArrow">
                  <a:avLst>
                    <a:gd name="adj1" fmla="val 50000"/>
                    <a:gd name="adj2" fmla="val 55556"/>
                  </a:avLst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1800">
                    <a:latin typeface="Verdana" pitchFamily="1" charset="0"/>
                  </a:endParaRPr>
                </a:p>
              </p:txBody>
            </p:sp>
            <p:cxnSp>
              <p:nvCxnSpPr>
                <p:cNvPr id="29" name="AutoShape 58"/>
                <p:cNvCxnSpPr>
                  <a:cxnSpLocks noChangeShapeType="1"/>
                </p:cNvCxnSpPr>
                <p:nvPr/>
              </p:nvCxnSpPr>
              <p:spPr bwMode="auto">
                <a:xfrm>
                  <a:off x="6615" y="4434"/>
                  <a:ext cx="1" cy="427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AutoShape 59"/>
                <p:cNvCxnSpPr>
                  <a:cxnSpLocks noChangeShapeType="1"/>
                </p:cNvCxnSpPr>
                <p:nvPr/>
              </p:nvCxnSpPr>
              <p:spPr bwMode="auto">
                <a:xfrm>
                  <a:off x="9567" y="4386"/>
                  <a:ext cx="1" cy="499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1" name="AutoShape 60"/>
                <p:cNvSpPr>
                  <a:spLocks noChangeArrowheads="1"/>
                </p:cNvSpPr>
                <p:nvPr/>
              </p:nvSpPr>
              <p:spPr bwMode="auto">
                <a:xfrm rot="-1669366">
                  <a:off x="10431" y="6114"/>
                  <a:ext cx="324" cy="720"/>
                </a:xfrm>
                <a:prstGeom prst="downArrow">
                  <a:avLst>
                    <a:gd name="adj1" fmla="val 50000"/>
                    <a:gd name="adj2" fmla="val 55556"/>
                  </a:avLst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1800">
                    <a:latin typeface="Verdana" pitchFamily="1" charset="0"/>
                  </a:endParaRPr>
                </a:p>
              </p:txBody>
            </p:sp>
            <p:sp>
              <p:nvSpPr>
                <p:cNvPr id="32" name="AutoShape 61"/>
                <p:cNvSpPr>
                  <a:spLocks noChangeArrowheads="1"/>
                </p:cNvSpPr>
                <p:nvPr/>
              </p:nvSpPr>
              <p:spPr bwMode="auto">
                <a:xfrm rot="-1669366">
                  <a:off x="10719" y="7842"/>
                  <a:ext cx="324" cy="720"/>
                </a:xfrm>
                <a:prstGeom prst="downArrow">
                  <a:avLst>
                    <a:gd name="adj1" fmla="val 50000"/>
                    <a:gd name="adj2" fmla="val 55556"/>
                  </a:avLst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1800">
                    <a:latin typeface="Verdana" pitchFamily="1" charset="0"/>
                  </a:endParaRPr>
                </a:p>
              </p:txBody>
            </p:sp>
            <p:cxnSp>
              <p:nvCxnSpPr>
                <p:cNvPr id="33" name="AutoShape 62"/>
                <p:cNvCxnSpPr>
                  <a:cxnSpLocks noChangeShapeType="1"/>
                </p:cNvCxnSpPr>
                <p:nvPr/>
              </p:nvCxnSpPr>
              <p:spPr bwMode="auto">
                <a:xfrm>
                  <a:off x="4095" y="5634"/>
                  <a:ext cx="720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" name="AutoShape 63"/>
                <p:cNvCxnSpPr>
                  <a:cxnSpLocks noChangeShapeType="1"/>
                </p:cNvCxnSpPr>
                <p:nvPr/>
              </p:nvCxnSpPr>
              <p:spPr bwMode="auto">
                <a:xfrm>
                  <a:off x="6435" y="5634"/>
                  <a:ext cx="972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AutoShape 64"/>
                <p:cNvCxnSpPr>
                  <a:cxnSpLocks noChangeShapeType="1"/>
                </p:cNvCxnSpPr>
                <p:nvPr/>
              </p:nvCxnSpPr>
              <p:spPr bwMode="auto">
                <a:xfrm>
                  <a:off x="8935" y="5635"/>
                  <a:ext cx="92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AutoShape 65"/>
                <p:cNvCxnSpPr>
                  <a:cxnSpLocks noChangeShapeType="1"/>
                </p:cNvCxnSpPr>
                <p:nvPr/>
              </p:nvCxnSpPr>
              <p:spPr bwMode="auto">
                <a:xfrm>
                  <a:off x="4095" y="5634"/>
                  <a:ext cx="720" cy="1"/>
                </a:xfrm>
                <a:prstGeom prst="straightConnector1">
                  <a:avLst/>
                </a:prstGeom>
                <a:noFill/>
                <a:ln w="57150">
                  <a:solidFill>
                    <a:srgbClr val="969696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" name="AutoShape 66"/>
                <p:cNvCxnSpPr>
                  <a:cxnSpLocks noChangeShapeType="1"/>
                </p:cNvCxnSpPr>
                <p:nvPr/>
              </p:nvCxnSpPr>
              <p:spPr bwMode="auto">
                <a:xfrm>
                  <a:off x="6435" y="5634"/>
                  <a:ext cx="972" cy="1"/>
                </a:xfrm>
                <a:prstGeom prst="straightConnector1">
                  <a:avLst/>
                </a:prstGeom>
                <a:noFill/>
                <a:ln w="57150">
                  <a:solidFill>
                    <a:srgbClr val="969696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" name="AutoShape 67"/>
                <p:cNvCxnSpPr>
                  <a:cxnSpLocks noChangeShapeType="1"/>
                </p:cNvCxnSpPr>
                <p:nvPr/>
              </p:nvCxnSpPr>
              <p:spPr bwMode="auto">
                <a:xfrm>
                  <a:off x="8991" y="5635"/>
                  <a:ext cx="864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969696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" name="AutoShape 68"/>
                <p:cNvCxnSpPr>
                  <a:cxnSpLocks noChangeShapeType="1"/>
                </p:cNvCxnSpPr>
                <p:nvPr/>
              </p:nvCxnSpPr>
              <p:spPr bwMode="auto">
                <a:xfrm>
                  <a:off x="11871" y="4386"/>
                  <a:ext cx="1" cy="499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0" name="AutoShape 69"/>
                <p:cNvSpPr>
                  <a:spLocks noChangeArrowheads="1"/>
                </p:cNvSpPr>
                <p:nvPr/>
              </p:nvSpPr>
              <p:spPr bwMode="auto">
                <a:xfrm>
                  <a:off x="7551" y="3795"/>
                  <a:ext cx="1384" cy="432"/>
                </a:xfrm>
                <a:prstGeom prst="rightArrow">
                  <a:avLst>
                    <a:gd name="adj1" fmla="val 50000"/>
                    <a:gd name="adj2" fmla="val 80093"/>
                  </a:avLst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1" hangingPunct="1"/>
                  <a:r>
                    <a:rPr lang="en-GB" sz="1200" b="1" dirty="0">
                      <a:solidFill>
                        <a:srgbClr val="333399"/>
                      </a:solidFill>
                    </a:rPr>
                    <a:t> </a:t>
                  </a:r>
                  <a:r>
                    <a:rPr lang="en-GB" sz="1200" b="1" dirty="0" smtClean="0">
                      <a:solidFill>
                        <a:srgbClr val="333399"/>
                      </a:solidFill>
                    </a:rPr>
                    <a:t>Monitoring</a:t>
                  </a:r>
                  <a:endParaRPr lang="en-GB" sz="900" dirty="0"/>
                </a:p>
                <a:p>
                  <a:endParaRPr lang="en-GB" sz="1800" dirty="0"/>
                </a:p>
              </p:txBody>
            </p:sp>
            <p:pic>
              <p:nvPicPr>
                <p:cNvPr id="41" name="Picture 15" descr="up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5" y="4818"/>
                  <a:ext cx="576" cy="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" name="Picture 64" descr="j030411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91" y="6258"/>
                  <a:ext cx="726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72" descr="dosh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5" y="8562"/>
                  <a:ext cx="1008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73" descr="dosh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29" y="8868"/>
                  <a:ext cx="576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5" name="AutoShape 7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1151" y="5634"/>
                  <a:ext cx="1296" cy="1"/>
                </a:xfrm>
                <a:prstGeom prst="straightConnector1">
                  <a:avLst/>
                </a:prstGeom>
                <a:noFill/>
                <a:ln w="31750">
                  <a:solidFill>
                    <a:srgbClr val="EAEAEA"/>
                  </a:solidFill>
                  <a:prstDash val="sysDot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2" name="Text Box 75"/>
              <p:cNvSpPr txBox="1">
                <a:spLocks noChangeArrowheads="1"/>
              </p:cNvSpPr>
              <p:nvPr/>
            </p:nvSpPr>
            <p:spPr bwMode="auto">
              <a:xfrm>
                <a:off x="2138" y="1047"/>
                <a:ext cx="1477" cy="191"/>
              </a:xfrm>
              <a:prstGeom prst="rect">
                <a:avLst/>
              </a:prstGeom>
              <a:noFill/>
              <a:ln w="15875" cap="rnd" algn="ctr">
                <a:solidFill>
                  <a:srgbClr val="00008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fr-BE" sz="1400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+mn-ea"/>
                  </a:rPr>
                  <a:t>A M E N D M E N T S</a:t>
                </a:r>
                <a:endParaRPr lang="en-GB" sz="14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endParaRPr>
              </a:p>
            </p:txBody>
          </p:sp>
        </p:grpSp>
        <p:sp>
          <p:nvSpPr>
            <p:cNvPr id="10" name="Text Box 76"/>
            <p:cNvSpPr txBox="1">
              <a:spLocks noChangeArrowheads="1"/>
            </p:cNvSpPr>
            <p:nvPr/>
          </p:nvSpPr>
          <p:spPr bwMode="auto">
            <a:xfrm>
              <a:off x="2006" y="769"/>
              <a:ext cx="13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BE" sz="1600" b="1" dirty="0">
                  <a:solidFill>
                    <a:srgbClr val="333D99"/>
                  </a:solidFill>
                  <a:latin typeface="Tahoma" pitchFamily="1" charset="0"/>
                </a:rPr>
                <a:t>Project Life Cycle</a:t>
              </a:r>
              <a:endParaRPr lang="en-GB" sz="1600" b="1" dirty="0">
                <a:solidFill>
                  <a:srgbClr val="333D99"/>
                </a:solidFill>
                <a:latin typeface="Tahoma" pitchFamily="1" charset="0"/>
              </a:endParaRPr>
            </a:p>
          </p:txBody>
        </p:sp>
      </p:grpSp>
      <p:sp>
        <p:nvSpPr>
          <p:cNvPr id="48" name="AutoShape 53"/>
          <p:cNvSpPr>
            <a:spLocks noChangeArrowheads="1"/>
          </p:cNvSpPr>
          <p:nvPr/>
        </p:nvSpPr>
        <p:spPr bwMode="auto">
          <a:xfrm>
            <a:off x="212163" y="4010837"/>
            <a:ext cx="1717096" cy="537173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sz="1200" b="1" dirty="0" smtClean="0">
                <a:solidFill>
                  <a:srgbClr val="333399"/>
                </a:solidFill>
              </a:rPr>
              <a:t>GAP </a:t>
            </a:r>
          </a:p>
          <a:p>
            <a:pPr algn="ctr" eaLnBrk="1" hangingPunct="1"/>
            <a:r>
              <a:rPr lang="en-GB" sz="1200" b="1" dirty="0" smtClean="0">
                <a:solidFill>
                  <a:srgbClr val="333399"/>
                </a:solidFill>
              </a:rPr>
              <a:t>(GA preparation)</a:t>
            </a:r>
            <a:endParaRPr lang="en-GB" sz="1800" dirty="0"/>
          </a:p>
        </p:txBody>
      </p:sp>
      <p:sp>
        <p:nvSpPr>
          <p:cNvPr id="47" name="AutoShape 53"/>
          <p:cNvSpPr>
            <a:spLocks noChangeArrowheads="1"/>
          </p:cNvSpPr>
          <p:nvPr/>
        </p:nvSpPr>
        <p:spPr bwMode="auto">
          <a:xfrm>
            <a:off x="2021354" y="4010837"/>
            <a:ext cx="1310772" cy="1074347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sz="1200" b="1" dirty="0" smtClean="0">
                <a:solidFill>
                  <a:srgbClr val="333399"/>
                </a:solidFill>
              </a:rPr>
              <a:t>Electronic signature of the GA and accession forms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0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Periodic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56384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EC </a:t>
            </a:r>
            <a:r>
              <a:rPr lang="fr-BE" dirty="0" err="1" smtClean="0"/>
              <a:t>tasks</a:t>
            </a: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 err="1"/>
              <a:t>A</a:t>
            </a:r>
            <a:r>
              <a:rPr lang="fr-BE" dirty="0" err="1" smtClean="0"/>
              <a:t>ssess</a:t>
            </a:r>
            <a:r>
              <a:rPr lang="fr-BE" dirty="0" smtClean="0"/>
              <a:t> final report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 err="1" smtClean="0"/>
              <a:t>Accept</a:t>
            </a:r>
            <a:r>
              <a:rPr lang="fr-BE" dirty="0" smtClean="0"/>
              <a:t>/</a:t>
            </a:r>
            <a:r>
              <a:rPr lang="fr-BE" dirty="0" err="1" smtClean="0"/>
              <a:t>re</a:t>
            </a:r>
            <a:r>
              <a:rPr lang="fr-BE" dirty="0" smtClean="0"/>
              <a:t>-open or </a:t>
            </a:r>
            <a:r>
              <a:rPr lang="fr-BE" dirty="0" err="1" smtClean="0"/>
              <a:t>reject</a:t>
            </a:r>
            <a:r>
              <a:rPr lang="fr-BE" dirty="0" smtClean="0"/>
              <a:t> </a:t>
            </a:r>
            <a:r>
              <a:rPr lang="fr-BE" dirty="0" err="1" smtClean="0"/>
              <a:t>deliverables</a:t>
            </a:r>
            <a:r>
              <a:rPr lang="fr-BE" dirty="0" smtClean="0"/>
              <a:t> </a:t>
            </a:r>
            <a:r>
              <a:rPr lang="fr-BE" dirty="0" err="1" smtClean="0"/>
              <a:t>which</a:t>
            </a:r>
            <a:r>
              <a:rPr lang="fr-BE" dirty="0" smtClean="0"/>
              <a:t> </a:t>
            </a:r>
            <a:r>
              <a:rPr lang="fr-BE" dirty="0" err="1" smtClean="0"/>
              <a:t>had</a:t>
            </a:r>
            <a:r>
              <a:rPr lang="fr-BE" dirty="0" smtClean="0"/>
              <a:t> not been </a:t>
            </a:r>
            <a:r>
              <a:rPr lang="fr-BE" dirty="0" err="1" smtClean="0"/>
              <a:t>submitted</a:t>
            </a:r>
            <a:r>
              <a:rPr lang="fr-BE" dirty="0" smtClean="0"/>
              <a:t> </a:t>
            </a:r>
            <a:r>
              <a:rPr lang="fr-BE" dirty="0" err="1" smtClean="0"/>
              <a:t>during</a:t>
            </a:r>
            <a:r>
              <a:rPr lang="fr-BE" dirty="0" smtClean="0"/>
              <a:t> </a:t>
            </a:r>
            <a:r>
              <a:rPr lang="fr-BE" dirty="0" err="1" smtClean="0"/>
              <a:t>project</a:t>
            </a:r>
            <a:r>
              <a:rPr lang="fr-BE" dirty="0" smtClean="0"/>
              <a:t> </a:t>
            </a:r>
            <a:r>
              <a:rPr lang="fr-BE" dirty="0" err="1" smtClean="0"/>
              <a:t>lifetime</a:t>
            </a:r>
            <a:endParaRPr lang="fr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May </a:t>
            </a:r>
            <a:r>
              <a:rPr lang="fr-BE" dirty="0" err="1"/>
              <a:t>ask</a:t>
            </a:r>
            <a:r>
              <a:rPr lang="fr-BE" dirty="0"/>
              <a:t> for </a:t>
            </a:r>
            <a:r>
              <a:rPr lang="fr-BE" dirty="0" err="1"/>
              <a:t>additional</a:t>
            </a:r>
            <a:r>
              <a:rPr lang="fr-BE" dirty="0"/>
              <a:t> </a:t>
            </a:r>
            <a:r>
              <a:rPr lang="fr-BE" dirty="0" smtClean="0"/>
              <a:t>information (</a:t>
            </a:r>
            <a:r>
              <a:rPr lang="fr-BE" dirty="0" err="1" smtClean="0"/>
              <a:t>payment</a:t>
            </a:r>
            <a:r>
              <a:rPr lang="fr-BE" dirty="0" smtClean="0"/>
              <a:t> </a:t>
            </a:r>
            <a:r>
              <a:rPr lang="fr-BE" dirty="0" err="1" smtClean="0"/>
              <a:t>delay</a:t>
            </a:r>
            <a:r>
              <a:rPr lang="fr-BE" dirty="0" smtClean="0"/>
              <a:t> </a:t>
            </a:r>
            <a:r>
              <a:rPr lang="fr-BE" dirty="0" err="1" smtClean="0"/>
              <a:t>stopped</a:t>
            </a:r>
            <a:r>
              <a:rPr lang="fr-BE" dirty="0" smtClean="0"/>
              <a:t>)</a:t>
            </a:r>
            <a:endParaRPr lang="fr-BE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 err="1" smtClean="0"/>
              <a:t>Pay</a:t>
            </a:r>
            <a:r>
              <a:rPr lang="fr-BE" dirty="0" smtClean="0"/>
              <a:t> final </a:t>
            </a:r>
            <a:r>
              <a:rPr lang="fr-BE" dirty="0" err="1" smtClean="0"/>
              <a:t>amount</a:t>
            </a:r>
            <a:r>
              <a:rPr lang="fr-BE" dirty="0" smtClean="0"/>
              <a:t> or </a:t>
            </a:r>
            <a:r>
              <a:rPr lang="fr-BE" dirty="0" err="1" smtClean="0"/>
              <a:t>recover</a:t>
            </a:r>
            <a:r>
              <a:rPr lang="fr-BE" dirty="0" smtClean="0"/>
              <a:t> </a:t>
            </a:r>
            <a:r>
              <a:rPr lang="fr-BE" dirty="0" err="1" smtClean="0"/>
              <a:t>pre-financing</a:t>
            </a:r>
            <a:endParaRPr lang="fr-BE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94776"/>
            <a:ext cx="8229600" cy="661630"/>
          </a:xfrm>
        </p:spPr>
        <p:txBody>
          <a:bodyPr/>
          <a:lstStyle/>
          <a:p>
            <a:r>
              <a:rPr lang="fr-BE" dirty="0" err="1" smtClean="0"/>
              <a:t>Templates</a:t>
            </a:r>
            <a:endParaRPr lang="en-GB" sz="28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56406"/>
            <a:ext cx="8229600" cy="4242286"/>
          </a:xfrm>
        </p:spPr>
        <p:txBody>
          <a:bodyPr/>
          <a:lstStyle/>
          <a:p>
            <a:r>
              <a:rPr lang="en-GB" sz="2000" dirty="0" smtClean="0"/>
              <a:t>Participant </a:t>
            </a:r>
            <a:r>
              <a:rPr lang="en-GB" sz="2000" dirty="0"/>
              <a:t>portal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r>
              <a:rPr lang="en-GB" sz="2000" dirty="0"/>
              <a:t> “How to participate” </a:t>
            </a:r>
            <a:r>
              <a:rPr lang="en-GB" sz="2000" dirty="0" smtClean="0">
                <a:sym typeface="Wingdings" panose="05000000000000000000" pitchFamily="2" charset="2"/>
              </a:rPr>
              <a:t></a:t>
            </a:r>
            <a:r>
              <a:rPr lang="en-GB" sz="2000" dirty="0"/>
              <a:t>“reference documents”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r>
              <a:rPr lang="en-GB" sz="2000" dirty="0"/>
              <a:t> “other EU programmes”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r>
              <a:rPr lang="en-GB" sz="2000" dirty="0"/>
              <a:t> "REC</a:t>
            </a:r>
            <a:r>
              <a:rPr lang="en-GB" sz="2000" dirty="0" smtClean="0"/>
              <a:t>"</a:t>
            </a:r>
            <a:endParaRPr lang="en-GB" sz="2000" dirty="0"/>
          </a:p>
          <a:p>
            <a:pPr marL="0" indent="0">
              <a:buNone/>
            </a:pPr>
            <a:r>
              <a:rPr lang="en-GB" sz="1400" dirty="0" smtClean="0">
                <a:hlinkClick r:id="rId2"/>
              </a:rPr>
              <a:t>http://ec.europa.eu/research/participants/portal/desktop/en/funding/</a:t>
            </a:r>
            <a:endParaRPr lang="en-GB" sz="1400" dirty="0"/>
          </a:p>
          <a:p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3277942"/>
            <a:ext cx="3133725" cy="13335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5261793" y="3277942"/>
            <a:ext cx="3590056" cy="279693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1043608" y="5112988"/>
            <a:ext cx="3273860" cy="896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364502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0" dirty="0" smtClean="0">
                <a:solidFill>
                  <a:srgbClr val="0F5494"/>
                </a:solidFill>
              </a:rPr>
              <a:t>1</a:t>
            </a:r>
            <a:endParaRPr lang="en-GB" sz="2400" b="0" dirty="0" err="1" smtClean="0">
              <a:solidFill>
                <a:srgbClr val="0F549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538453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0" dirty="0" smtClean="0">
                <a:solidFill>
                  <a:srgbClr val="0F5494"/>
                </a:solidFill>
              </a:rPr>
              <a:t>2</a:t>
            </a:r>
            <a:endParaRPr lang="en-GB" sz="2400" b="0" dirty="0" err="1" smtClean="0">
              <a:solidFill>
                <a:srgbClr val="0F549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9306" y="3831431"/>
            <a:ext cx="51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0" dirty="0" smtClean="0">
                <a:solidFill>
                  <a:srgbClr val="0F5494"/>
                </a:solidFill>
              </a:rPr>
              <a:t>3</a:t>
            </a:r>
            <a:endParaRPr lang="en-GB" sz="2400" b="0" dirty="0" err="1" smtClean="0">
              <a:solidFill>
                <a:srgbClr val="0F549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84906">
            <a:off x="5836864" y="3077285"/>
            <a:ext cx="324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0" dirty="0" err="1" smtClean="0">
                <a:solidFill>
                  <a:srgbClr val="FF0000"/>
                </a:solidFill>
              </a:rPr>
              <a:t>Some</a:t>
            </a:r>
            <a:r>
              <a:rPr lang="fr-BE" sz="1600" b="0" dirty="0" smtClean="0">
                <a:solidFill>
                  <a:srgbClr val="FF0000"/>
                </a:solidFill>
              </a:rPr>
              <a:t> </a:t>
            </a:r>
            <a:r>
              <a:rPr lang="fr-BE" sz="1600" b="0" dirty="0" err="1">
                <a:solidFill>
                  <a:srgbClr val="FF0000"/>
                </a:solidFill>
              </a:rPr>
              <a:t>t</a:t>
            </a:r>
            <a:r>
              <a:rPr lang="fr-BE" sz="1600" b="0" dirty="0" err="1" smtClean="0">
                <a:solidFill>
                  <a:srgbClr val="FF0000"/>
                </a:solidFill>
              </a:rPr>
              <a:t>emplates</a:t>
            </a:r>
            <a:endParaRPr lang="fr-BE" sz="1600" b="0" dirty="0" smtClean="0">
              <a:solidFill>
                <a:srgbClr val="FF0000"/>
              </a:solidFill>
            </a:endParaRPr>
          </a:p>
          <a:p>
            <a:pPr algn="ctr"/>
            <a:r>
              <a:rPr lang="fr-BE" sz="1600" b="0" dirty="0" smtClean="0">
                <a:solidFill>
                  <a:srgbClr val="FF0000"/>
                </a:solidFill>
              </a:rPr>
              <a:t> </a:t>
            </a:r>
            <a:r>
              <a:rPr lang="fr-BE" sz="1600" b="0" dirty="0" err="1" smtClean="0">
                <a:solidFill>
                  <a:srgbClr val="FF0000"/>
                </a:solidFill>
              </a:rPr>
              <a:t>will</a:t>
            </a:r>
            <a:r>
              <a:rPr lang="fr-BE" sz="1600" b="0" dirty="0" smtClean="0">
                <a:solidFill>
                  <a:srgbClr val="FF0000"/>
                </a:solidFill>
              </a:rPr>
              <a:t> </a:t>
            </a:r>
            <a:r>
              <a:rPr lang="fr-BE" sz="1600" b="0" dirty="0" err="1" smtClean="0">
                <a:solidFill>
                  <a:srgbClr val="FF0000"/>
                </a:solidFill>
              </a:rPr>
              <a:t>be</a:t>
            </a:r>
            <a:r>
              <a:rPr lang="fr-BE" sz="1600" b="0" dirty="0" smtClean="0">
                <a:solidFill>
                  <a:srgbClr val="FF0000"/>
                </a:solidFill>
              </a:rPr>
              <a:t> </a:t>
            </a:r>
            <a:r>
              <a:rPr lang="fr-BE" sz="1600" b="0" dirty="0" err="1" smtClean="0">
                <a:solidFill>
                  <a:srgbClr val="FF0000"/>
                </a:solidFill>
              </a:rPr>
              <a:t>updated</a:t>
            </a:r>
            <a:r>
              <a:rPr lang="fr-BE" sz="1600" b="0" dirty="0" smtClean="0">
                <a:solidFill>
                  <a:srgbClr val="FF0000"/>
                </a:solidFill>
              </a:rPr>
              <a:t> !</a:t>
            </a:r>
            <a:endParaRPr lang="en-GB" sz="1600" b="0" dirty="0" err="1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010506" y="4334940"/>
              <a:ext cx="2583360" cy="1644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8626" y="4323060"/>
                <a:ext cx="2607120" cy="166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32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u="sng" dirty="0" err="1" smtClean="0"/>
              <a:t>Continuous</a:t>
            </a:r>
            <a:r>
              <a:rPr lang="fr-BE" u="sng" dirty="0" smtClean="0"/>
              <a:t> </a:t>
            </a:r>
            <a:r>
              <a:rPr lang="fr-BE" u="sng" dirty="0" err="1" smtClean="0"/>
              <a:t>reporting</a:t>
            </a:r>
            <a:r>
              <a:rPr lang="fr-BE" u="sng" dirty="0" smtClean="0"/>
              <a:t> </a:t>
            </a:r>
            <a:r>
              <a:rPr lang="fr-BE" dirty="0" smtClean="0"/>
              <a:t>=&gt; </a:t>
            </a:r>
            <a:r>
              <a:rPr lang="fr-BE" dirty="0" err="1" smtClean="0"/>
              <a:t>electronic</a:t>
            </a:r>
            <a:r>
              <a:rPr lang="fr-BE" dirty="0" smtClean="0"/>
              <a:t> </a:t>
            </a:r>
            <a:r>
              <a:rPr lang="fr-BE" dirty="0" err="1" smtClean="0"/>
              <a:t>submission</a:t>
            </a:r>
            <a:r>
              <a:rPr lang="fr-BE" dirty="0" smtClean="0"/>
              <a:t> of </a:t>
            </a:r>
            <a:r>
              <a:rPr lang="fr-BE" dirty="0" err="1" smtClean="0"/>
              <a:t>deliverables</a:t>
            </a:r>
            <a:r>
              <a:rPr lang="fr-BE" dirty="0" smtClean="0"/>
              <a:t>, </a:t>
            </a:r>
            <a:r>
              <a:rPr lang="fr-BE" dirty="0" err="1" smtClean="0"/>
              <a:t>activated</a:t>
            </a:r>
            <a:r>
              <a:rPr lang="fr-BE" dirty="0" smtClean="0"/>
              <a:t> at </a:t>
            </a:r>
            <a:r>
              <a:rPr lang="fr-BE" dirty="0" err="1" smtClean="0"/>
              <a:t>project</a:t>
            </a:r>
            <a:r>
              <a:rPr lang="fr-BE" dirty="0"/>
              <a:t> </a:t>
            </a:r>
            <a:r>
              <a:rPr lang="fr-BE" dirty="0" err="1" smtClean="0"/>
              <a:t>start</a:t>
            </a:r>
            <a:r>
              <a:rPr lang="fr-BE" dirty="0" smtClean="0"/>
              <a:t> and </a:t>
            </a:r>
            <a:r>
              <a:rPr lang="fr-BE" dirty="0" err="1" smtClean="0"/>
              <a:t>continuously</a:t>
            </a:r>
            <a:r>
              <a:rPr lang="fr-BE" dirty="0" smtClean="0"/>
              <a:t> open</a:t>
            </a:r>
          </a:p>
          <a:p>
            <a:r>
              <a:rPr lang="fr-BE" dirty="0" err="1"/>
              <a:t>Midterm</a:t>
            </a:r>
            <a:r>
              <a:rPr lang="fr-BE" dirty="0"/>
              <a:t> (or </a:t>
            </a:r>
            <a:r>
              <a:rPr lang="fr-BE" dirty="0" smtClean="0"/>
              <a:t>Progress) </a:t>
            </a:r>
            <a:r>
              <a:rPr lang="fr-BE" dirty="0"/>
              <a:t>Report </a:t>
            </a:r>
            <a:r>
              <a:rPr lang="fr-BE" b="1" dirty="0" err="1" smtClean="0"/>
              <a:t>is</a:t>
            </a:r>
            <a:r>
              <a:rPr lang="fr-BE" b="1" dirty="0" smtClean="0"/>
              <a:t> a </a:t>
            </a:r>
            <a:r>
              <a:rPr lang="fr-BE" b="1" dirty="0" err="1" smtClean="0"/>
              <a:t>deliverable</a:t>
            </a:r>
            <a:r>
              <a:rPr lang="fr-BE" b="1" dirty="0" smtClean="0"/>
              <a:t> </a:t>
            </a:r>
            <a:r>
              <a:rPr lang="fr-BE" dirty="0" smtClean="0"/>
              <a:t>if </a:t>
            </a:r>
            <a:r>
              <a:rPr lang="fr-BE" dirty="0" err="1"/>
              <a:t>project</a:t>
            </a:r>
            <a:r>
              <a:rPr lang="fr-BE" dirty="0"/>
              <a:t> </a:t>
            </a:r>
            <a:r>
              <a:rPr lang="fr-BE" dirty="0" err="1"/>
              <a:t>lifetime</a:t>
            </a:r>
            <a:r>
              <a:rPr lang="fr-BE" dirty="0"/>
              <a:t> at least 24 </a:t>
            </a:r>
            <a:r>
              <a:rPr lang="fr-BE" dirty="0" err="1"/>
              <a:t>months</a:t>
            </a:r>
            <a:r>
              <a:rPr lang="fr-BE" dirty="0"/>
              <a:t> (</a:t>
            </a:r>
            <a:r>
              <a:rPr lang="fr-BE" dirty="0" smtClean="0"/>
              <a:t>halfterm+30 </a:t>
            </a:r>
            <a:r>
              <a:rPr lang="fr-BE" dirty="0" err="1"/>
              <a:t>days</a:t>
            </a:r>
            <a:r>
              <a:rPr lang="fr-BE" dirty="0" smtClean="0"/>
              <a:t>)</a:t>
            </a:r>
            <a:endParaRPr lang="en-GB" dirty="0"/>
          </a:p>
          <a:p>
            <a:r>
              <a:rPr lang="fr-BE" u="sng" dirty="0" err="1" smtClean="0"/>
              <a:t>Periodic</a:t>
            </a:r>
            <a:r>
              <a:rPr lang="fr-BE" u="sng" dirty="0" smtClean="0"/>
              <a:t> </a:t>
            </a:r>
            <a:r>
              <a:rPr lang="fr-BE" u="sng" dirty="0" err="1" smtClean="0"/>
              <a:t>reporting</a:t>
            </a:r>
            <a:r>
              <a:rPr lang="fr-BE" u="sng" dirty="0" smtClean="0"/>
              <a:t> </a:t>
            </a:r>
            <a:r>
              <a:rPr lang="fr-BE" dirty="0" smtClean="0"/>
              <a:t>=&gt; in </a:t>
            </a:r>
            <a:r>
              <a:rPr lang="fr-BE" dirty="0" err="1" smtClean="0"/>
              <a:t>most</a:t>
            </a:r>
            <a:r>
              <a:rPr lang="fr-BE" dirty="0" smtClean="0"/>
              <a:t> cases Final </a:t>
            </a:r>
            <a:r>
              <a:rPr lang="fr-BE" dirty="0" err="1" smtClean="0"/>
              <a:t>Reporting</a:t>
            </a:r>
            <a:r>
              <a:rPr lang="fr-BE" dirty="0" smtClean="0"/>
              <a:t> as </a:t>
            </a:r>
            <a:r>
              <a:rPr lang="fr-BE" dirty="0" err="1" smtClean="0"/>
              <a:t>there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only</a:t>
            </a:r>
            <a:r>
              <a:rPr lang="fr-BE" dirty="0" smtClean="0"/>
              <a:t> one </a:t>
            </a:r>
            <a:r>
              <a:rPr lang="fr-BE" dirty="0" err="1" smtClean="0"/>
              <a:t>reporting</a:t>
            </a:r>
            <a:r>
              <a:rPr lang="fr-BE" dirty="0" smtClean="0"/>
              <a:t> </a:t>
            </a:r>
            <a:r>
              <a:rPr lang="fr-BE" dirty="0" err="1" smtClean="0"/>
              <a:t>period</a:t>
            </a:r>
            <a:r>
              <a:rPr lang="fr-BE" dirty="0" smtClean="0"/>
              <a:t> </a:t>
            </a:r>
            <a:r>
              <a:rPr lang="fr-BE" dirty="0" err="1" smtClean="0"/>
              <a:t>except</a:t>
            </a:r>
            <a:r>
              <a:rPr lang="fr-BE" dirty="0" smtClean="0"/>
              <a:t> if </a:t>
            </a:r>
            <a:r>
              <a:rPr lang="fr-BE" dirty="0" err="1" smtClean="0"/>
              <a:t>there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an </a:t>
            </a:r>
            <a:r>
              <a:rPr lang="fr-BE" dirty="0" err="1" smtClean="0"/>
              <a:t>Interim</a:t>
            </a:r>
            <a:r>
              <a:rPr lang="fr-BE" dirty="0" smtClean="0"/>
              <a:t> </a:t>
            </a:r>
            <a:r>
              <a:rPr lang="fr-BE" dirty="0" err="1" smtClean="0"/>
              <a:t>Payment</a:t>
            </a:r>
            <a:endParaRPr lang="fr-B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6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7" y="1820471"/>
            <a:ext cx="8240713" cy="832235"/>
          </a:xfrm>
        </p:spPr>
        <p:txBody>
          <a:bodyPr/>
          <a:lstStyle/>
          <a:p>
            <a:pPr algn="ctr"/>
            <a:r>
              <a:rPr lang="en-GB" alt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Flowchart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528392"/>
          </a:xfrm>
        </p:spPr>
        <p:txBody>
          <a:bodyPr/>
          <a:lstStyle/>
          <a:p>
            <a:pPr marL="0" indent="0">
              <a:buNone/>
            </a:pPr>
            <a:endParaRPr lang="en-GB" altLang="en-US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Candara" panose="020E0502030303020204" pitchFamily="34" charset="0"/>
              </a:rPr>
              <a:t>      </a:t>
            </a:r>
          </a:p>
          <a:p>
            <a:pPr marL="0" indent="0">
              <a:buNone/>
            </a:pPr>
            <a:r>
              <a:rPr lang="fr-BE" dirty="0">
                <a:latin typeface="Candara" panose="020E0502030303020204" pitchFamily="34" charset="0"/>
              </a:rPr>
              <a:t> </a:t>
            </a:r>
            <a:r>
              <a:rPr lang="fr-BE" dirty="0" smtClean="0">
                <a:latin typeface="Candara" panose="020E0502030303020204" pitchFamily="34" charset="0"/>
              </a:rPr>
              <a:t>                                       One </a:t>
            </a:r>
            <a:r>
              <a:rPr lang="fr-BE" dirty="0" err="1" smtClean="0">
                <a:latin typeface="Candara" panose="020E0502030303020204" pitchFamily="34" charset="0"/>
              </a:rPr>
              <a:t>reporting</a:t>
            </a:r>
            <a:r>
              <a:rPr lang="fr-BE" dirty="0" smtClean="0">
                <a:latin typeface="Candara" panose="020E0502030303020204" pitchFamily="34" charset="0"/>
              </a:rPr>
              <a:t> </a:t>
            </a:r>
            <a:r>
              <a:rPr lang="fr-BE" dirty="0" err="1" smtClean="0">
                <a:latin typeface="Candara" panose="020E0502030303020204" pitchFamily="34" charset="0"/>
              </a:rPr>
              <a:t>period</a:t>
            </a:r>
            <a:r>
              <a:rPr lang="fr-BE" dirty="0" smtClean="0">
                <a:latin typeface="Candara" panose="020E0502030303020204" pitchFamily="34" charset="0"/>
              </a:rPr>
              <a:t> </a:t>
            </a:r>
            <a:endParaRPr lang="en-GB" dirty="0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59743" y="3284984"/>
            <a:ext cx="8327057" cy="2915150"/>
            <a:chOff x="127930" y="3299393"/>
            <a:chExt cx="8902708" cy="2837006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127930" y="3299393"/>
              <a:ext cx="8419963" cy="2837006"/>
              <a:chOff x="127930" y="3299393"/>
              <a:chExt cx="8419963" cy="2837006"/>
            </a:xfrm>
          </p:grpSpPr>
          <p:sp>
            <p:nvSpPr>
              <p:cNvPr id="11" name="TextBox 7"/>
              <p:cNvSpPr txBox="1">
                <a:spLocks noChangeArrowheads="1"/>
              </p:cNvSpPr>
              <p:nvPr/>
            </p:nvSpPr>
            <p:spPr bwMode="auto">
              <a:xfrm>
                <a:off x="127930" y="5305201"/>
                <a:ext cx="1111277" cy="83119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b="0" i="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Project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b="0" i="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starts</a:t>
                </a:r>
              </a:p>
            </p:txBody>
          </p:sp>
          <p:sp>
            <p:nvSpPr>
              <p:cNvPr id="12" name="TextBox 12"/>
              <p:cNvSpPr txBox="1">
                <a:spLocks noChangeArrowheads="1"/>
              </p:cNvSpPr>
              <p:nvPr/>
            </p:nvSpPr>
            <p:spPr bwMode="auto">
              <a:xfrm>
                <a:off x="7373925" y="5272657"/>
                <a:ext cx="1111277" cy="83119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b="0" i="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Project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b="0" i="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ends</a:t>
                </a:r>
              </a:p>
            </p:txBody>
          </p:sp>
          <p:sp>
            <p:nvSpPr>
              <p:cNvPr id="13" name="Right Arrow 59"/>
              <p:cNvSpPr>
                <a:spLocks noChangeArrowheads="1"/>
              </p:cNvSpPr>
              <p:nvPr/>
            </p:nvSpPr>
            <p:spPr bwMode="auto">
              <a:xfrm>
                <a:off x="672306" y="3499182"/>
                <a:ext cx="7200900" cy="180975"/>
              </a:xfrm>
              <a:prstGeom prst="rightArrow">
                <a:avLst>
                  <a:gd name="adj1" fmla="val 50000"/>
                  <a:gd name="adj2" fmla="val 49737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7600" i="0">
                  <a:solidFill>
                    <a:srgbClr val="FFD624"/>
                  </a:solidFill>
                </a:endParaRPr>
              </a:p>
            </p:txBody>
          </p: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8268493" y="4693220"/>
                <a:ext cx="84138" cy="273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7600" i="0">
                  <a:solidFill>
                    <a:srgbClr val="FFD624"/>
                  </a:solidFill>
                </a:endParaRPr>
              </a:p>
            </p:txBody>
          </p:sp>
          <p:sp>
            <p:nvSpPr>
              <p:cNvPr id="15" name="Rectangle 24"/>
              <p:cNvSpPr>
                <a:spLocks noChangeArrowheads="1"/>
              </p:cNvSpPr>
              <p:nvPr/>
            </p:nvSpPr>
            <p:spPr bwMode="auto">
              <a:xfrm>
                <a:off x="8463756" y="4693220"/>
                <a:ext cx="84137" cy="273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7600" i="0">
                  <a:solidFill>
                    <a:srgbClr val="FFD624"/>
                  </a:solidFill>
                </a:endParaRPr>
              </a:p>
            </p:txBody>
          </p:sp>
          <p:sp>
            <p:nvSpPr>
              <p:cNvPr id="16" name="Rectangle 25"/>
              <p:cNvSpPr>
                <a:spLocks noChangeArrowheads="1"/>
              </p:cNvSpPr>
              <p:nvPr/>
            </p:nvSpPr>
            <p:spPr bwMode="auto">
              <a:xfrm>
                <a:off x="8074818" y="4693220"/>
                <a:ext cx="84138" cy="273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7600" i="0">
                  <a:solidFill>
                    <a:srgbClr val="FFD624"/>
                  </a:solidFill>
                </a:endParaRPr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7887493" y="4693220"/>
                <a:ext cx="84138" cy="273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175" eaLnBrk="0" hangingPunct="0">
                  <a:spcBef>
                    <a:spcPct val="20000"/>
                  </a:spcBef>
                  <a:buClr>
                    <a:schemeClr val="bg1"/>
                  </a:buClr>
                  <a:buChar char="•"/>
                  <a:defRPr sz="2400" i="1">
                    <a:solidFill>
                      <a:srgbClr val="0F549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2000" b="1">
                    <a:solidFill>
                      <a:srgbClr val="0F549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rgbClr val="0F549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7600" i="0">
                  <a:solidFill>
                    <a:srgbClr val="FFD624"/>
                  </a:solidFill>
                </a:endParaRPr>
              </a:p>
            </p:txBody>
          </p:sp>
          <p:grpSp>
            <p:nvGrpSpPr>
              <p:cNvPr id="18" name="Group 3"/>
              <p:cNvGrpSpPr>
                <a:grpSpLocks/>
              </p:cNvGrpSpPr>
              <p:nvPr/>
            </p:nvGrpSpPr>
            <p:grpSpPr bwMode="auto">
              <a:xfrm>
                <a:off x="683568" y="3299393"/>
                <a:ext cx="7191782" cy="1928812"/>
                <a:chOff x="683568" y="3299393"/>
                <a:chExt cx="7191782" cy="1928812"/>
              </a:xfrm>
            </p:grpSpPr>
            <p:cxnSp>
              <p:nvCxnSpPr>
                <p:cNvPr id="19" name="Straight Connector 9"/>
                <p:cNvCxnSpPr>
                  <a:cxnSpLocks noChangeShapeType="1"/>
                </p:cNvCxnSpPr>
                <p:nvPr/>
              </p:nvCxnSpPr>
              <p:spPr bwMode="auto">
                <a:xfrm>
                  <a:off x="683568" y="3299393"/>
                  <a:ext cx="0" cy="1928812"/>
                </a:xfrm>
                <a:prstGeom prst="line">
                  <a:avLst/>
                </a:prstGeom>
                <a:noFill/>
                <a:ln w="57150" algn="ctr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Straight Connector 9"/>
                <p:cNvCxnSpPr>
                  <a:cxnSpLocks noChangeShapeType="1"/>
                </p:cNvCxnSpPr>
                <p:nvPr/>
              </p:nvCxnSpPr>
              <p:spPr bwMode="auto">
                <a:xfrm>
                  <a:off x="7875350" y="3299393"/>
                  <a:ext cx="0" cy="1928812"/>
                </a:xfrm>
                <a:prstGeom prst="line">
                  <a:avLst/>
                </a:prstGeom>
                <a:noFill/>
                <a:ln w="57150" algn="ctr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" name="Right Arrow 8" title="consortium"/>
            <p:cNvSpPr/>
            <p:nvPr/>
          </p:nvSpPr>
          <p:spPr bwMode="auto">
            <a:xfrm>
              <a:off x="686172" y="3688425"/>
              <a:ext cx="8344465" cy="803469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175" algn="ctr">
                <a:defRPr/>
              </a:pPr>
              <a:r>
                <a:rPr lang="en-US" sz="2400" b="0" dirty="0">
                  <a:solidFill>
                    <a:srgbClr val="0F5494"/>
                  </a:solidFill>
                  <a:latin typeface="Candara" panose="020E0502030303020204" pitchFamily="34" charset="0"/>
                </a:rPr>
                <a:t>   </a:t>
              </a:r>
              <a:r>
                <a:rPr lang="en-US" sz="2400" b="0" dirty="0" smtClean="0">
                  <a:solidFill>
                    <a:srgbClr val="0F5494"/>
                  </a:solidFill>
                  <a:latin typeface="Candara" panose="020E0502030303020204" pitchFamily="34" charset="0"/>
                </a:rPr>
                <a:t>Continuous </a:t>
              </a:r>
              <a:r>
                <a:rPr lang="en-US" sz="2400" b="0" dirty="0">
                  <a:solidFill>
                    <a:srgbClr val="0F5494"/>
                  </a:solidFill>
                  <a:latin typeface="Candara" panose="020E0502030303020204" pitchFamily="34" charset="0"/>
                </a:rPr>
                <a:t>Reporting </a:t>
              </a:r>
              <a:r>
                <a:rPr lang="en-GB" sz="2400" b="0" dirty="0">
                  <a:solidFill>
                    <a:srgbClr val="0F5494"/>
                  </a:solidFill>
                  <a:latin typeface="Candara" panose="020E0502030303020204" pitchFamily="34" charset="0"/>
                </a:rPr>
                <a:t>Module</a:t>
              </a:r>
            </a:p>
          </p:txBody>
        </p:sp>
        <p:sp>
          <p:nvSpPr>
            <p:cNvPr id="10" name="Right Arrow 9" title="consortium"/>
            <p:cNvSpPr/>
            <p:nvPr/>
          </p:nvSpPr>
          <p:spPr bwMode="auto">
            <a:xfrm>
              <a:off x="7843108" y="4263239"/>
              <a:ext cx="1187530" cy="803469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175" algn="ctr">
                <a:defRPr/>
              </a:pPr>
              <a:r>
                <a:rPr lang="en-US" sz="2400" b="0" dirty="0">
                  <a:solidFill>
                    <a:srgbClr val="0F5494"/>
                  </a:solidFill>
                  <a:latin typeface="Candara" panose="020E0502030303020204" pitchFamily="34" charset="0"/>
                </a:rPr>
                <a:t>Fin</a:t>
              </a:r>
              <a:r>
                <a:rPr lang="en-GB" sz="2400" b="0" dirty="0">
                  <a:solidFill>
                    <a:srgbClr val="0F5494"/>
                  </a:solidFill>
                  <a:latin typeface="Candara" panose="020E0502030303020204" pitchFamily="34" charset="0"/>
                </a:rPr>
                <a:t>al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19872" y="4555741"/>
            <a:ext cx="2095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0" dirty="0" err="1" smtClean="0">
              <a:solidFill>
                <a:srgbClr val="0F5494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567707" y="4398274"/>
            <a:ext cx="2156421" cy="728814"/>
          </a:xfrm>
          <a:prstGeom prst="rightArrow">
            <a:avLst/>
          </a:prstGeom>
          <a:solidFill>
            <a:srgbClr val="FFC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1800" b="0" dirty="0" err="1" smtClean="0">
                <a:solidFill>
                  <a:schemeClr val="bg1"/>
                </a:solidFill>
              </a:rPr>
              <a:t>Midterm</a:t>
            </a:r>
            <a:r>
              <a:rPr lang="fr-BE" sz="1800" b="0" dirty="0" smtClean="0">
                <a:solidFill>
                  <a:schemeClr val="bg1"/>
                </a:solidFill>
              </a:rPr>
              <a:t> Report</a:t>
            </a:r>
            <a:endParaRPr lang="en-GB" sz="1800" b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00808"/>
            <a:ext cx="8229600" cy="792088"/>
          </a:xfrm>
        </p:spPr>
        <p:txBody>
          <a:bodyPr/>
          <a:lstStyle/>
          <a:p>
            <a:pPr algn="ctr"/>
            <a:r>
              <a:rPr lang="fr-BE" sz="2400" dirty="0"/>
              <a:t>How </a:t>
            </a:r>
            <a:r>
              <a:rPr lang="fr-BE" sz="2400" dirty="0" smtClean="0"/>
              <a:t>to </a:t>
            </a:r>
            <a:r>
              <a:rPr lang="fr-BE" sz="2400" dirty="0" err="1" smtClean="0"/>
              <a:t>submit</a:t>
            </a:r>
            <a:r>
              <a:rPr lang="fr-BE" sz="2400" dirty="0" smtClean="0"/>
              <a:t> </a:t>
            </a:r>
            <a:r>
              <a:rPr lang="fr-BE" sz="2400" dirty="0" err="1" smtClean="0"/>
              <a:t>deliverables</a:t>
            </a:r>
            <a:r>
              <a:rPr lang="fr-BE" sz="2400" dirty="0" smtClean="0"/>
              <a:t> ?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5131"/>
            <a:ext cx="8229600" cy="3833561"/>
          </a:xfrm>
        </p:spPr>
        <p:txBody>
          <a:bodyPr/>
          <a:lstStyle/>
          <a:p>
            <a:r>
              <a:rPr lang="fr-BE" dirty="0" err="1" smtClean="0"/>
              <a:t>Electronic</a:t>
            </a:r>
            <a:r>
              <a:rPr lang="fr-BE" dirty="0" smtClean="0"/>
              <a:t> </a:t>
            </a:r>
            <a:r>
              <a:rPr lang="fr-BE" dirty="0" err="1"/>
              <a:t>submission</a:t>
            </a:r>
            <a:r>
              <a:rPr lang="fr-BE" dirty="0"/>
              <a:t> </a:t>
            </a:r>
            <a:r>
              <a:rPr lang="fr-BE" dirty="0" err="1" smtClean="0"/>
              <a:t>through</a:t>
            </a:r>
            <a:r>
              <a:rPr lang="fr-BE" dirty="0" smtClean="0"/>
              <a:t> the Portal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Zip </a:t>
            </a:r>
            <a:r>
              <a:rPr lang="en-GB" dirty="0" smtClean="0"/>
              <a:t>or pdf file </a:t>
            </a:r>
            <a:r>
              <a:rPr lang="en-GB" dirty="0"/>
              <a:t>containing all documents related </a:t>
            </a:r>
            <a:r>
              <a:rPr lang="en-GB" dirty="0" smtClean="0"/>
              <a:t>to </a:t>
            </a:r>
            <a:r>
              <a:rPr lang="en-GB" dirty="0"/>
              <a:t>this specific deliverable as only one file per deliverable can be </a:t>
            </a:r>
            <a:r>
              <a:rPr lang="en-GB" dirty="0" smtClean="0"/>
              <a:t>uploaded</a:t>
            </a:r>
          </a:p>
          <a:p>
            <a:endParaRPr lang="en-GB" dirty="0" smtClean="0"/>
          </a:p>
          <a:p>
            <a:r>
              <a:rPr lang="fr-BE" dirty="0" smtClean="0"/>
              <a:t>The </a:t>
            </a:r>
            <a:r>
              <a:rPr lang="fr-BE" dirty="0" err="1" smtClean="0"/>
              <a:t>midterm</a:t>
            </a:r>
            <a:r>
              <a:rPr lang="fr-BE" dirty="0" smtClean="0"/>
              <a:t> report </a:t>
            </a:r>
            <a:r>
              <a:rPr lang="fr-BE" dirty="0" err="1" smtClean="0"/>
              <a:t>template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available</a:t>
            </a:r>
            <a:r>
              <a:rPr lang="fr-BE" dirty="0" smtClean="0"/>
              <a:t> at the Reference documents page </a:t>
            </a:r>
            <a:r>
              <a:rPr lang="fr-BE" sz="1800" dirty="0" smtClean="0"/>
              <a:t>(« Standard Progress Report Template ») </a:t>
            </a:r>
          </a:p>
          <a:p>
            <a:pPr marL="0" indent="0" algn="ctr">
              <a:buNone/>
            </a:pPr>
            <a:r>
              <a:rPr lang="fr-BE" sz="1800" dirty="0">
                <a:hlinkClick r:id="rId2"/>
              </a:rPr>
              <a:t>http://</a:t>
            </a:r>
            <a:r>
              <a:rPr lang="fr-BE" sz="1800" dirty="0" smtClean="0">
                <a:hlinkClick r:id="rId2"/>
              </a:rPr>
              <a:t>ec.europa.eu/research/participants/portal/desktop/en/funding/reference_docs.html</a:t>
            </a:r>
            <a:endParaRPr lang="fr-BE" sz="1800" dirty="0" smtClean="0"/>
          </a:p>
          <a:p>
            <a:pPr marL="0" indent="0" algn="ctr">
              <a:buNone/>
            </a:pPr>
            <a:r>
              <a:rPr lang="fr-BE" dirty="0" smtClean="0"/>
              <a:t>   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8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0" y="930393"/>
            <a:ext cx="7762875" cy="580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591154" y="2348880"/>
            <a:ext cx="1028518" cy="288032"/>
          </a:xfrm>
          <a:prstGeom prst="round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51520" y="450912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7F69-DCCF-430B-9838-308D324FDB21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0" y="3711935"/>
            <a:ext cx="2054761" cy="208276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Oval 2"/>
          <p:cNvSpPr/>
          <p:nvPr/>
        </p:nvSpPr>
        <p:spPr bwMode="auto">
          <a:xfrm>
            <a:off x="946301" y="3545488"/>
            <a:ext cx="366069" cy="33289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894600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i="1" dirty="0">
                <a:solidFill>
                  <a:srgbClr val="0070C0"/>
                </a:solidFill>
                <a:latin typeface="Candara" panose="020E0502030303020204" pitchFamily="34" charset="0"/>
              </a:rPr>
              <a:t>Go to “My Projects” </a:t>
            </a:r>
            <a:r>
              <a:rPr lang="en-GB" altLang="en-US" sz="16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section</a:t>
            </a:r>
            <a:r>
              <a:rPr lang="en-GB" altLang="en-US" sz="1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. </a:t>
            </a:r>
          </a:p>
          <a:p>
            <a:r>
              <a:rPr lang="en-GB" altLang="en-US" sz="1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Then click </a:t>
            </a:r>
            <a:r>
              <a:rPr lang="en-GB" altLang="en-US" sz="1600" i="1" dirty="0">
                <a:solidFill>
                  <a:srgbClr val="0070C0"/>
                </a:solidFill>
                <a:latin typeface="Candara" panose="020E0502030303020204" pitchFamily="34" charset="0"/>
              </a:rPr>
              <a:t>on </a:t>
            </a:r>
            <a:r>
              <a:rPr lang="en-GB" altLang="en-US" sz="1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MP </a:t>
            </a:r>
          </a:p>
          <a:p>
            <a:r>
              <a:rPr lang="en-GB" altLang="en-US" sz="1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icon  to reach Participant Portal Grants Management</a:t>
            </a:r>
          </a:p>
          <a:p>
            <a:r>
              <a:rPr lang="en-GB" altLang="en-US" sz="1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Services.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978338"/>
            <a:ext cx="5511053" cy="4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683063"/>
            <a:ext cx="551105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7654" y="5996268"/>
            <a:ext cx="5982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XXXXXX</a:t>
            </a:r>
            <a:endParaRPr lang="en-GB" sz="7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7659089" y="5916114"/>
            <a:ext cx="432049" cy="360362"/>
          </a:xfrm>
          <a:prstGeom prst="round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3240" y="6002960"/>
            <a:ext cx="52931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XXXXX</a:t>
            </a:r>
            <a:endParaRPr lang="en-GB" sz="7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10" y="5342965"/>
            <a:ext cx="1506631" cy="33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9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C4BD-6503-41FF-A955-D90948041952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231611"/>
            <a:ext cx="7390296" cy="524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558883" y="2448930"/>
            <a:ext cx="1800200" cy="64457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7864" y="3233187"/>
            <a:ext cx="2552302" cy="30777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3166CF"/>
                </a:solidFill>
                <a:latin typeface="Candara" panose="020E0502030303020204" pitchFamily="34" charset="0"/>
              </a:rPr>
              <a:t>Continuous Reporting Module </a:t>
            </a:r>
            <a:endParaRPr lang="en-GB" sz="1400" dirty="0">
              <a:solidFill>
                <a:srgbClr val="3166CF"/>
              </a:solidFill>
              <a:latin typeface="Candara" panose="020E0502030303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213411" y="2913529"/>
            <a:ext cx="896523" cy="52891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458345" y="2605894"/>
            <a:ext cx="48282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strike="dblStrike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XXXXXX</a:t>
            </a:r>
            <a:endParaRPr lang="en-GB" sz="500" strike="dblStrike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2900" y="2605894"/>
            <a:ext cx="5325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strike="dblStrike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XXXXXXX</a:t>
            </a:r>
            <a:endParaRPr lang="en-GB" sz="500" strike="dblStrike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0018" y="4192643"/>
            <a:ext cx="48282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XXXXXX</a:t>
            </a:r>
            <a:endParaRPr lang="en-GB" sz="500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4573" y="4192643"/>
            <a:ext cx="5325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strike="dblStrike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XXXXXXX</a:t>
            </a:r>
            <a:endParaRPr lang="en-GB" sz="500" strike="dblStrike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67" y="2055999"/>
            <a:ext cx="628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22605" y="3209952"/>
            <a:ext cx="48282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strike="dblStrik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XXXXXX</a:t>
            </a:r>
            <a:endParaRPr lang="en-GB" sz="500" strike="dblStrike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13640" y="3549097"/>
            <a:ext cx="48282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strike="dblStrik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XXXXXX</a:t>
            </a:r>
            <a:endParaRPr lang="en-GB" sz="500" strike="dblStrike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6745" y="4778772"/>
            <a:ext cx="7184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strike="dblStrike" dirty="0" smtClean="0">
                <a:solidFill>
                  <a:schemeClr val="bg1"/>
                </a:solidFill>
                <a:effectLst>
                  <a:outerShdw blurRad="101600" dist="38100" algn="l" rotWithShape="0">
                    <a:prstClr val="black">
                      <a:alpha val="40000"/>
                    </a:prstClr>
                  </a:outerShdw>
                </a:effectLst>
              </a:rPr>
              <a:t>XXXXXXXXX</a:t>
            </a:r>
            <a:endParaRPr lang="en-GB" sz="600" strike="dblStrike" dirty="0">
              <a:solidFill>
                <a:schemeClr val="bg1"/>
              </a:solidFill>
              <a:effectLst>
                <a:outerShdw blurRad="1016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7405" y="4447079"/>
            <a:ext cx="5998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strike="dblStrike" dirty="0" smtClean="0">
                <a:solidFill>
                  <a:schemeClr val="bg1"/>
                </a:solidFill>
                <a:effectLst>
                  <a:outerShdw blurRad="101600" dist="38100" algn="l" rotWithShape="0">
                    <a:prstClr val="black">
                      <a:alpha val="40000"/>
                    </a:prstClr>
                  </a:outerShdw>
                </a:effectLst>
              </a:rPr>
              <a:t>XXXXXXX</a:t>
            </a:r>
            <a:endParaRPr lang="en-GB" sz="600" strike="dblStrike" dirty="0">
              <a:solidFill>
                <a:schemeClr val="bg1"/>
              </a:solidFill>
              <a:effectLst>
                <a:outerShdw blurRad="1016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5103" y="4665507"/>
            <a:ext cx="5998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strike="dblStrike" dirty="0" smtClean="0">
                <a:solidFill>
                  <a:schemeClr val="bg1"/>
                </a:solidFill>
                <a:effectLst>
                  <a:outerShdw blurRad="101600" dist="38100" algn="l" rotWithShape="0">
                    <a:prstClr val="black">
                      <a:alpha val="40000"/>
                    </a:prstClr>
                  </a:outerShdw>
                </a:effectLst>
              </a:rPr>
              <a:t>XXXXXXX</a:t>
            </a:r>
            <a:endParaRPr lang="en-GB" sz="600" strike="dblStrike" dirty="0">
              <a:solidFill>
                <a:schemeClr val="bg1"/>
              </a:solidFill>
              <a:effectLst>
                <a:outerShdw blurRad="1016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18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21"/>
          <a:stretch/>
        </p:blipFill>
        <p:spPr bwMode="auto">
          <a:xfrm>
            <a:off x="256696" y="1772816"/>
            <a:ext cx="8829675" cy="105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99" y="2808357"/>
            <a:ext cx="1228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900" y="3670216"/>
            <a:ext cx="8834851" cy="1200329"/>
          </a:xfrm>
          <a:prstGeom prst="rect">
            <a:avLst/>
          </a:prstGeom>
          <a:solidFill>
            <a:schemeClr val="bg1"/>
          </a:solidFill>
          <a:ln>
            <a:solidFill>
              <a:srgbClr val="3166C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The 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status of the deliverable 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is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 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'Pending' 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when a deliverable hasn't been uploaded 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yet.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When 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the status is displayed with a red background 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(            ) 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this means that the estimated delivery 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date (due date) </a:t>
            </a:r>
            <a:r>
              <a:rPr lang="en-GB" sz="1800" i="1" dirty="0">
                <a:solidFill>
                  <a:srgbClr val="0070C0"/>
                </a:solidFill>
                <a:latin typeface="Candara" panose="020E0502030303020204" pitchFamily="34" charset="0"/>
              </a:rPr>
              <a:t>has </a:t>
            </a: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passed.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Delivery dates can only be changed via an amendment.</a:t>
            </a:r>
            <a:endParaRPr lang="en-GB" sz="1800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02" y="4052828"/>
            <a:ext cx="567097" cy="19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37126"/>
            <a:ext cx="2133600" cy="476250"/>
          </a:xfrm>
        </p:spPr>
        <p:txBody>
          <a:bodyPr/>
          <a:lstStyle/>
          <a:p>
            <a:fld id="{98CEC4BD-6503-41FF-A955-D90948041952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12" name="Oval 11"/>
          <p:cNvSpPr/>
          <p:nvPr/>
        </p:nvSpPr>
        <p:spPr bwMode="auto">
          <a:xfrm>
            <a:off x="5420417" y="2014032"/>
            <a:ext cx="2592288" cy="122413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1617</TotalTime>
  <Words>1269</Words>
  <Application>Microsoft Office PowerPoint</Application>
  <PresentationFormat>On-screen Show (4:3)</PresentationFormat>
  <Paragraphs>272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ＭＳ Ｐゴシック</vt:lpstr>
      <vt:lpstr>Arial</vt:lpstr>
      <vt:lpstr>Calibri</vt:lpstr>
      <vt:lpstr>Candara</vt:lpstr>
      <vt:lpstr>Tahoma</vt:lpstr>
      <vt:lpstr>Verdana</vt:lpstr>
      <vt:lpstr>Wingdings</vt:lpstr>
      <vt:lpstr>Wingdings 3</vt:lpstr>
      <vt:lpstr>Default Design</vt:lpstr>
      <vt:lpstr>DG Justice and Consumers</vt:lpstr>
      <vt:lpstr>AGENDA</vt:lpstr>
      <vt:lpstr>PowerPoint Presentation</vt:lpstr>
      <vt:lpstr>REPORTING</vt:lpstr>
      <vt:lpstr>Flowchart</vt:lpstr>
      <vt:lpstr>How to submit deliverables ? </vt:lpstr>
      <vt:lpstr>PowerPoint Presentation</vt:lpstr>
      <vt:lpstr>PowerPoint Presentation</vt:lpstr>
      <vt:lpstr>PowerPoint Presentation</vt:lpstr>
      <vt:lpstr>PowerPoint Presentation</vt:lpstr>
      <vt:lpstr>EC tasks</vt:lpstr>
      <vt:lpstr>Beneficiaries’ tasks</vt:lpstr>
      <vt:lpstr>PowerPoint Presentation</vt:lpstr>
      <vt:lpstr> Periodic (Final) Reporting   Art. 15 + 16 GA </vt:lpstr>
      <vt:lpstr>Periodic Reporting</vt:lpstr>
      <vt:lpstr>PowerPoint Presentation</vt:lpstr>
      <vt:lpstr>Periodic Reporting</vt:lpstr>
      <vt:lpstr>PowerPoint Presentation</vt:lpstr>
      <vt:lpstr>Periodic Reporting</vt:lpstr>
      <vt:lpstr>Periodic Reporting / Financial Report</vt:lpstr>
      <vt:lpstr>Periodic Reporting</vt:lpstr>
      <vt:lpstr>PowerPoint Presentation</vt:lpstr>
      <vt:lpstr>Financial Statement /  Use of resources</vt:lpstr>
      <vt:lpstr>Use of resources</vt:lpstr>
      <vt:lpstr>Use of resources</vt:lpstr>
      <vt:lpstr>Use of resources</vt:lpstr>
      <vt:lpstr>Use of resources</vt:lpstr>
      <vt:lpstr>Use of resources /  Example</vt:lpstr>
      <vt:lpstr>Certificate on Financial Statements</vt:lpstr>
      <vt:lpstr>Periodic reporting</vt:lpstr>
      <vt:lpstr>Templates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 Anda-Otilia (JUST)</dc:creator>
  <cp:lastModifiedBy>RACK Brunhilde (JUST)</cp:lastModifiedBy>
  <cp:revision>397</cp:revision>
  <cp:lastPrinted>2018-09-25T08:23:56Z</cp:lastPrinted>
  <dcterms:created xsi:type="dcterms:W3CDTF">2011-10-28T10:25:18Z</dcterms:created>
  <dcterms:modified xsi:type="dcterms:W3CDTF">2018-09-25T10:25:13Z</dcterms:modified>
</cp:coreProperties>
</file>