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5"/>
  </p:notesMasterIdLst>
  <p:sldIdLst>
    <p:sldId id="256" r:id="rId2"/>
    <p:sldId id="257" r:id="rId3"/>
    <p:sldId id="512" r:id="rId4"/>
    <p:sldId id="522" r:id="rId5"/>
    <p:sldId id="259" r:id="rId6"/>
    <p:sldId id="329" r:id="rId7"/>
    <p:sldId id="330" r:id="rId8"/>
    <p:sldId id="332" r:id="rId9"/>
    <p:sldId id="279" r:id="rId10"/>
    <p:sldId id="524" r:id="rId11"/>
    <p:sldId id="516" r:id="rId12"/>
    <p:sldId id="523" r:id="rId13"/>
    <p:sldId id="334" r:id="rId14"/>
    <p:sldId id="335" r:id="rId15"/>
    <p:sldId id="336" r:id="rId16"/>
    <p:sldId id="337" r:id="rId17"/>
    <p:sldId id="338" r:id="rId18"/>
    <p:sldId id="498" r:id="rId19"/>
    <p:sldId id="499" r:id="rId20"/>
    <p:sldId id="525" r:id="rId21"/>
    <p:sldId id="517" r:id="rId22"/>
    <p:sldId id="513" r:id="rId23"/>
    <p:sldId id="280" r:id="rId24"/>
    <p:sldId id="294" r:id="rId25"/>
    <p:sldId id="281" r:id="rId26"/>
    <p:sldId id="295" r:id="rId27"/>
    <p:sldId id="526" r:id="rId28"/>
    <p:sldId id="518" r:id="rId29"/>
    <p:sldId id="527" r:id="rId30"/>
    <p:sldId id="258" r:id="rId31"/>
    <p:sldId id="316" r:id="rId32"/>
    <p:sldId id="261" r:id="rId33"/>
    <p:sldId id="298" r:id="rId34"/>
    <p:sldId id="494" r:id="rId35"/>
    <p:sldId id="495" r:id="rId36"/>
    <p:sldId id="497" r:id="rId37"/>
    <p:sldId id="528" r:id="rId38"/>
    <p:sldId id="519" r:id="rId39"/>
    <p:sldId id="514" r:id="rId40"/>
    <p:sldId id="413" r:id="rId41"/>
    <p:sldId id="414" r:id="rId42"/>
    <p:sldId id="415" r:id="rId43"/>
    <p:sldId id="476" r:id="rId44"/>
    <p:sldId id="507" r:id="rId45"/>
    <p:sldId id="470" r:id="rId46"/>
    <p:sldId id="471" r:id="rId47"/>
    <p:sldId id="301" r:id="rId48"/>
    <p:sldId id="419" r:id="rId49"/>
    <p:sldId id="529" r:id="rId50"/>
    <p:sldId id="521" r:id="rId51"/>
    <p:sldId id="422" r:id="rId52"/>
    <p:sldId id="423" r:id="rId53"/>
    <p:sldId id="307" r:id="rId54"/>
    <p:sldId id="473" r:id="rId55"/>
    <p:sldId id="530" r:id="rId56"/>
    <p:sldId id="520" r:id="rId57"/>
    <p:sldId id="515" r:id="rId58"/>
    <p:sldId id="260" r:id="rId59"/>
    <p:sldId id="532" r:id="rId60"/>
    <p:sldId id="500" r:id="rId61"/>
    <p:sldId id="502" r:id="rId62"/>
    <p:sldId id="503" r:id="rId63"/>
    <p:sldId id="531"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0" autoAdjust="0"/>
    <p:restoredTop sz="72022" autoAdjust="0"/>
  </p:normalViewPr>
  <p:slideViewPr>
    <p:cSldViewPr snapToGrid="0" snapToObjects="1">
      <p:cViewPr varScale="1">
        <p:scale>
          <a:sx n="73" d="100"/>
          <a:sy n="73" d="100"/>
        </p:scale>
        <p:origin x="14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B3E00D2-29EA-9144-8CCF-3B6EDECFA90A}" type="doc">
      <dgm:prSet loTypeId="urn:microsoft.com/office/officeart/2005/8/layout/matrix1" loCatId="" qsTypeId="urn:microsoft.com/office/officeart/2005/8/quickstyle/simple1" qsCatId="simple" csTypeId="urn:microsoft.com/office/officeart/2005/8/colors/accent0_3" csCatId="mainScheme" phldr="1"/>
      <dgm:spPr/>
      <dgm:t>
        <a:bodyPr/>
        <a:lstStyle/>
        <a:p>
          <a:endParaRPr lang="en-US"/>
        </a:p>
      </dgm:t>
    </dgm:pt>
    <dgm:pt modelId="{164A5A7F-FBF9-9F46-9CC9-5367493118AF}">
      <dgm:prSet phldrT="[Text]" custT="1"/>
      <dgm:spPr/>
      <dgm:t>
        <a:bodyPr/>
        <a:lstStyle/>
        <a:p>
          <a:r>
            <a:rPr lang="en-US" sz="1800" b="1" dirty="0">
              <a:solidFill>
                <a:schemeClr val="bg1"/>
              </a:solidFill>
            </a:rPr>
            <a:t>GDPR</a:t>
          </a:r>
        </a:p>
        <a:p>
          <a:r>
            <a:rPr lang="en-US" sz="1800" b="1" dirty="0">
              <a:solidFill>
                <a:schemeClr val="bg1"/>
              </a:solidFill>
            </a:rPr>
            <a:t>novelties</a:t>
          </a:r>
        </a:p>
      </dgm:t>
    </dgm:pt>
    <dgm:pt modelId="{343B6B09-1680-7142-8B24-FD89F013B052}" type="parTrans" cxnId="{E02B8E63-7864-374A-89B2-34703C3C1881}">
      <dgm:prSet/>
      <dgm:spPr/>
      <dgm:t>
        <a:bodyPr/>
        <a:lstStyle/>
        <a:p>
          <a:endParaRPr lang="en-US"/>
        </a:p>
      </dgm:t>
    </dgm:pt>
    <dgm:pt modelId="{F34BD89B-D68A-1E49-8914-A401B780C9E2}" type="sibTrans" cxnId="{E02B8E63-7864-374A-89B2-34703C3C1881}">
      <dgm:prSet/>
      <dgm:spPr/>
      <dgm:t>
        <a:bodyPr/>
        <a:lstStyle/>
        <a:p>
          <a:endParaRPr lang="en-US"/>
        </a:p>
      </dgm:t>
    </dgm:pt>
    <dgm:pt modelId="{A56A3E30-6B0A-054A-8E78-DB56936D833B}">
      <dgm:prSet phldrT="[Text]"/>
      <dgm:spPr/>
      <dgm:t>
        <a:bodyPr/>
        <a:lstStyle/>
        <a:p>
          <a:r>
            <a:rPr lang="en-US" b="1" dirty="0"/>
            <a:t>risk-based approach</a:t>
          </a:r>
          <a:endParaRPr lang="en-US" dirty="0"/>
        </a:p>
      </dgm:t>
    </dgm:pt>
    <dgm:pt modelId="{669379E8-D99B-7C46-8F2D-B4226AF606F8}" type="parTrans" cxnId="{7DA2ACF2-3075-3944-8B0F-28671155B6B7}">
      <dgm:prSet/>
      <dgm:spPr/>
      <dgm:t>
        <a:bodyPr/>
        <a:lstStyle/>
        <a:p>
          <a:endParaRPr lang="en-US"/>
        </a:p>
      </dgm:t>
    </dgm:pt>
    <dgm:pt modelId="{5E07942E-E6E1-7E46-99F5-DE541C6087C9}" type="sibTrans" cxnId="{7DA2ACF2-3075-3944-8B0F-28671155B6B7}">
      <dgm:prSet/>
      <dgm:spPr/>
      <dgm:t>
        <a:bodyPr/>
        <a:lstStyle/>
        <a:p>
          <a:endParaRPr lang="en-US"/>
        </a:p>
      </dgm:t>
    </dgm:pt>
    <dgm:pt modelId="{E45E50EB-BAF6-EE49-8CE1-CA1F6C867A6E}">
      <dgm:prSet phldrT="[Text]"/>
      <dgm:spPr/>
      <dgm:t>
        <a:bodyPr/>
        <a:lstStyle/>
        <a:p>
          <a:r>
            <a:rPr lang="en-US" b="1" dirty="0"/>
            <a:t>generally</a:t>
          </a:r>
        </a:p>
      </dgm:t>
    </dgm:pt>
    <dgm:pt modelId="{2FB48154-DE3F-3640-AAFE-A7993E2F79F0}" type="parTrans" cxnId="{CB61F1E8-FF53-4248-881B-D1C7A91B7F7E}">
      <dgm:prSet/>
      <dgm:spPr/>
      <dgm:t>
        <a:bodyPr/>
        <a:lstStyle/>
        <a:p>
          <a:endParaRPr lang="en-US"/>
        </a:p>
      </dgm:t>
    </dgm:pt>
    <dgm:pt modelId="{D121D23F-62F9-5C4A-BABA-5D957F4D9C19}" type="sibTrans" cxnId="{CB61F1E8-FF53-4248-881B-D1C7A91B7F7E}">
      <dgm:prSet/>
      <dgm:spPr/>
      <dgm:t>
        <a:bodyPr/>
        <a:lstStyle/>
        <a:p>
          <a:endParaRPr lang="en-US"/>
        </a:p>
      </dgm:t>
    </dgm:pt>
    <dgm:pt modelId="{650B3A2A-94FA-9942-82C1-5AB3E69BB95F}">
      <dgm:prSet phldrT="[Text]"/>
      <dgm:spPr/>
      <dgm:t>
        <a:bodyPr/>
        <a:lstStyle/>
        <a:p>
          <a:r>
            <a:rPr lang="en-US" b="1" dirty="0"/>
            <a:t>obligations</a:t>
          </a:r>
        </a:p>
      </dgm:t>
    </dgm:pt>
    <dgm:pt modelId="{8F0DBF62-D36A-1441-A5C8-F584005454BD}" type="parTrans" cxnId="{54369B63-44D1-7D47-8146-53AA91318C23}">
      <dgm:prSet/>
      <dgm:spPr/>
      <dgm:t>
        <a:bodyPr/>
        <a:lstStyle/>
        <a:p>
          <a:endParaRPr lang="en-US"/>
        </a:p>
      </dgm:t>
    </dgm:pt>
    <dgm:pt modelId="{5DF63DA1-845A-E444-A19E-A251DE22367A}" type="sibTrans" cxnId="{54369B63-44D1-7D47-8146-53AA91318C23}">
      <dgm:prSet/>
      <dgm:spPr/>
      <dgm:t>
        <a:bodyPr/>
        <a:lstStyle/>
        <a:p>
          <a:endParaRPr lang="en-US"/>
        </a:p>
      </dgm:t>
    </dgm:pt>
    <dgm:pt modelId="{A9EAE315-D4DD-E44E-B753-6C301F1067BD}">
      <dgm:prSet phldrT="[Text]"/>
      <dgm:spPr/>
      <dgm:t>
        <a:bodyPr/>
        <a:lstStyle/>
        <a:p>
          <a:pPr marL="142875" indent="-133350">
            <a:tabLst/>
          </a:pPr>
          <a:r>
            <a:rPr lang="en-US" i="1" dirty="0"/>
            <a:t>no risk</a:t>
          </a:r>
        </a:p>
      </dgm:t>
    </dgm:pt>
    <dgm:pt modelId="{93B0EA3F-1125-CF46-B15C-0089BEAA98CD}" type="parTrans" cxnId="{F2DF14AF-72F8-7D4B-A2C5-FCD00C2F3D3C}">
      <dgm:prSet/>
      <dgm:spPr/>
      <dgm:t>
        <a:bodyPr/>
        <a:lstStyle/>
        <a:p>
          <a:endParaRPr lang="en-US"/>
        </a:p>
      </dgm:t>
    </dgm:pt>
    <dgm:pt modelId="{8B637036-ABD3-A248-906E-D528513765FA}" type="sibTrans" cxnId="{F2DF14AF-72F8-7D4B-A2C5-FCD00C2F3D3C}">
      <dgm:prSet/>
      <dgm:spPr/>
      <dgm:t>
        <a:bodyPr/>
        <a:lstStyle/>
        <a:p>
          <a:endParaRPr lang="en-US"/>
        </a:p>
      </dgm:t>
    </dgm:pt>
    <dgm:pt modelId="{A54D94CF-83A1-8444-AB5E-D1FB92364C2E}">
      <dgm:prSet phldrT="[Text]"/>
      <dgm:spPr/>
      <dgm:t>
        <a:bodyPr/>
        <a:lstStyle/>
        <a:p>
          <a:pPr marL="142875" indent="-133350">
            <a:tabLst/>
          </a:pPr>
          <a:r>
            <a:rPr lang="en-US" dirty="0"/>
            <a:t>risk</a:t>
          </a:r>
        </a:p>
      </dgm:t>
    </dgm:pt>
    <dgm:pt modelId="{B26C37B7-BDB8-E849-9045-AAC0FBBB974B}" type="parTrans" cxnId="{82001EC1-D76D-6842-AD75-97C6AB76DE44}">
      <dgm:prSet/>
      <dgm:spPr/>
      <dgm:t>
        <a:bodyPr/>
        <a:lstStyle/>
        <a:p>
          <a:endParaRPr lang="en-US"/>
        </a:p>
      </dgm:t>
    </dgm:pt>
    <dgm:pt modelId="{6B664309-A0FD-3942-85D8-85C05E327B8D}" type="sibTrans" cxnId="{82001EC1-D76D-6842-AD75-97C6AB76DE44}">
      <dgm:prSet/>
      <dgm:spPr/>
      <dgm:t>
        <a:bodyPr/>
        <a:lstStyle/>
        <a:p>
          <a:endParaRPr lang="en-US"/>
        </a:p>
      </dgm:t>
    </dgm:pt>
    <dgm:pt modelId="{D929AEB3-CB08-1C48-81AE-8D36529B9D15}">
      <dgm:prSet phldrT="[Text]"/>
      <dgm:spPr/>
      <dgm:t>
        <a:bodyPr/>
        <a:lstStyle/>
        <a:p>
          <a:pPr marL="142875" indent="-133350">
            <a:tabLst/>
          </a:pPr>
          <a:r>
            <a:rPr lang="en-US" dirty="0"/>
            <a:t>high risk</a:t>
          </a:r>
        </a:p>
      </dgm:t>
    </dgm:pt>
    <dgm:pt modelId="{BD5E199A-F244-804B-B3A1-B8345F743E07}" type="parTrans" cxnId="{423C0980-E9D7-154A-A744-E298433368A9}">
      <dgm:prSet/>
      <dgm:spPr/>
      <dgm:t>
        <a:bodyPr/>
        <a:lstStyle/>
        <a:p>
          <a:endParaRPr lang="en-US"/>
        </a:p>
      </dgm:t>
    </dgm:pt>
    <dgm:pt modelId="{6FEAC427-ABA3-5F40-9D23-9214BEF8CAC0}" type="sibTrans" cxnId="{423C0980-E9D7-154A-A744-E298433368A9}">
      <dgm:prSet/>
      <dgm:spPr/>
      <dgm:t>
        <a:bodyPr/>
        <a:lstStyle/>
        <a:p>
          <a:endParaRPr lang="en-US"/>
        </a:p>
      </dgm:t>
    </dgm:pt>
    <dgm:pt modelId="{C5C44F8C-0CDC-F349-B51E-DE646324A346}">
      <dgm:prSet phldrT="[Text]"/>
      <dgm:spPr/>
      <dgm:t>
        <a:bodyPr/>
        <a:lstStyle/>
        <a:p>
          <a:pPr marL="142875" indent="-133350">
            <a:tabLst/>
          </a:pPr>
          <a:r>
            <a:rPr lang="en-US" dirty="0"/>
            <a:t>residual risk</a:t>
          </a:r>
        </a:p>
      </dgm:t>
    </dgm:pt>
    <dgm:pt modelId="{5D7C19B5-C90E-F541-AA9C-21FFB96D96C2}" type="parTrans" cxnId="{8BBE9DEB-238E-034A-8E8B-3776975BCDA7}">
      <dgm:prSet/>
      <dgm:spPr/>
      <dgm:t>
        <a:bodyPr/>
        <a:lstStyle/>
        <a:p>
          <a:endParaRPr lang="en-US"/>
        </a:p>
      </dgm:t>
    </dgm:pt>
    <dgm:pt modelId="{6E110D3D-8DD1-534C-8A64-F548B175F282}" type="sibTrans" cxnId="{8BBE9DEB-238E-034A-8E8B-3776975BCDA7}">
      <dgm:prSet/>
      <dgm:spPr/>
      <dgm:t>
        <a:bodyPr/>
        <a:lstStyle/>
        <a:p>
          <a:endParaRPr lang="en-US"/>
        </a:p>
      </dgm:t>
    </dgm:pt>
    <dgm:pt modelId="{3B228DB9-556D-9247-B2B8-A912DCED0CC6}">
      <dgm:prSet phldrT="[Text]"/>
      <dgm:spPr/>
      <dgm:t>
        <a:bodyPr/>
        <a:lstStyle/>
        <a:p>
          <a:pPr marL="142875" indent="-133350">
            <a:tabLst/>
          </a:pPr>
          <a:r>
            <a:rPr lang="en-US" dirty="0"/>
            <a:t>data protection officer (DPO)</a:t>
          </a:r>
        </a:p>
      </dgm:t>
    </dgm:pt>
    <dgm:pt modelId="{05B2CF8C-1E0D-CD40-9BCA-54CB8CB55F34}" type="parTrans" cxnId="{F258A208-7608-4A4B-8E36-A277CCE83C96}">
      <dgm:prSet/>
      <dgm:spPr/>
      <dgm:t>
        <a:bodyPr/>
        <a:lstStyle/>
        <a:p>
          <a:endParaRPr lang="en-US"/>
        </a:p>
      </dgm:t>
    </dgm:pt>
    <dgm:pt modelId="{764F52E5-AD42-694C-9FC7-318630BD7432}" type="sibTrans" cxnId="{F258A208-7608-4A4B-8E36-A277CCE83C96}">
      <dgm:prSet/>
      <dgm:spPr/>
      <dgm:t>
        <a:bodyPr/>
        <a:lstStyle/>
        <a:p>
          <a:endParaRPr lang="en-US"/>
        </a:p>
      </dgm:t>
    </dgm:pt>
    <dgm:pt modelId="{76389EAF-8D5D-ED47-8AD1-C92488FE0EA9}">
      <dgm:prSet phldrT="[Text]"/>
      <dgm:spPr/>
      <dgm:t>
        <a:bodyPr/>
        <a:lstStyle/>
        <a:p>
          <a:pPr marL="142875" indent="-133350">
            <a:tabLst/>
          </a:pPr>
          <a:r>
            <a:rPr lang="en-US" dirty="0"/>
            <a:t>data protection impact assessment (DPIA)</a:t>
          </a:r>
        </a:p>
      </dgm:t>
    </dgm:pt>
    <dgm:pt modelId="{92CB42E4-9385-AF44-AD07-4293A79BFA53}" type="parTrans" cxnId="{EF971377-404F-214A-8EA0-55AA9247D829}">
      <dgm:prSet/>
      <dgm:spPr/>
      <dgm:t>
        <a:bodyPr/>
        <a:lstStyle/>
        <a:p>
          <a:endParaRPr lang="en-US"/>
        </a:p>
      </dgm:t>
    </dgm:pt>
    <dgm:pt modelId="{23E82773-7B05-6A4F-9A35-BE4892FE0881}" type="sibTrans" cxnId="{EF971377-404F-214A-8EA0-55AA9247D829}">
      <dgm:prSet/>
      <dgm:spPr/>
      <dgm:t>
        <a:bodyPr/>
        <a:lstStyle/>
        <a:p>
          <a:endParaRPr lang="en-US"/>
        </a:p>
      </dgm:t>
    </dgm:pt>
    <dgm:pt modelId="{32C2872A-28C6-264D-B3DE-617AC20D1BD6}">
      <dgm:prSet phldrT="[Text]"/>
      <dgm:spPr/>
      <dgm:t>
        <a:bodyPr/>
        <a:lstStyle/>
        <a:p>
          <a:pPr marL="142875" indent="-133350">
            <a:tabLst/>
          </a:pPr>
          <a:r>
            <a:rPr lang="en-US" dirty="0"/>
            <a:t>data protection by design (</a:t>
          </a:r>
          <a:r>
            <a:rPr lang="en-US" dirty="0" err="1"/>
            <a:t>DPbD</a:t>
          </a:r>
          <a:r>
            <a:rPr lang="en-US" dirty="0"/>
            <a:t>)</a:t>
          </a:r>
        </a:p>
      </dgm:t>
    </dgm:pt>
    <dgm:pt modelId="{2DD01E70-4CE0-4745-8F5E-0A8F89AA5755}" type="parTrans" cxnId="{F51CF3DB-FD13-1C45-8133-A15167590E84}">
      <dgm:prSet/>
      <dgm:spPr/>
      <dgm:t>
        <a:bodyPr/>
        <a:lstStyle/>
        <a:p>
          <a:endParaRPr lang="en-US"/>
        </a:p>
      </dgm:t>
    </dgm:pt>
    <dgm:pt modelId="{118F681D-8967-AC45-BF02-3B36757B4D87}" type="sibTrans" cxnId="{F51CF3DB-FD13-1C45-8133-A15167590E84}">
      <dgm:prSet/>
      <dgm:spPr/>
      <dgm:t>
        <a:bodyPr/>
        <a:lstStyle/>
        <a:p>
          <a:endParaRPr lang="en-US"/>
        </a:p>
      </dgm:t>
    </dgm:pt>
    <dgm:pt modelId="{9A15C09B-F3A9-F446-B1A5-887399EF815B}">
      <dgm:prSet phldrT="[Text]"/>
      <dgm:spPr/>
      <dgm:t>
        <a:bodyPr/>
        <a:lstStyle/>
        <a:p>
          <a:r>
            <a:rPr lang="en-US" b="1" dirty="0"/>
            <a:t>new rights</a:t>
          </a:r>
        </a:p>
      </dgm:t>
    </dgm:pt>
    <dgm:pt modelId="{B2D2F3FE-D40C-E84E-9538-CD00CF55CDCA}" type="parTrans" cxnId="{187259C8-00C4-144D-AD67-1F4743DB27C1}">
      <dgm:prSet/>
      <dgm:spPr/>
      <dgm:t>
        <a:bodyPr/>
        <a:lstStyle/>
        <a:p>
          <a:endParaRPr lang="en-US"/>
        </a:p>
      </dgm:t>
    </dgm:pt>
    <dgm:pt modelId="{0BCBCF8A-0427-9942-9590-50CD169004D4}" type="sibTrans" cxnId="{187259C8-00C4-144D-AD67-1F4743DB27C1}">
      <dgm:prSet/>
      <dgm:spPr/>
      <dgm:t>
        <a:bodyPr/>
        <a:lstStyle/>
        <a:p>
          <a:endParaRPr lang="en-US"/>
        </a:p>
      </dgm:t>
    </dgm:pt>
    <dgm:pt modelId="{53E78C37-2D2F-D84D-9528-C22310DE1E00}">
      <dgm:prSet phldrT="[Text]"/>
      <dgm:spPr/>
      <dgm:t>
        <a:bodyPr/>
        <a:lstStyle/>
        <a:p>
          <a:pPr marL="142875" indent="-133350">
            <a:tabLst/>
          </a:pPr>
          <a:r>
            <a:rPr lang="en-US" dirty="0"/>
            <a:t>a regulation (=direct applicability)</a:t>
          </a:r>
        </a:p>
      </dgm:t>
    </dgm:pt>
    <dgm:pt modelId="{425D4BF4-05C9-6444-9A89-6C8697296B46}" type="parTrans" cxnId="{278B5F54-F265-F649-94A8-170155B382FF}">
      <dgm:prSet/>
      <dgm:spPr/>
      <dgm:t>
        <a:bodyPr/>
        <a:lstStyle/>
        <a:p>
          <a:endParaRPr lang="en-US"/>
        </a:p>
      </dgm:t>
    </dgm:pt>
    <dgm:pt modelId="{01619B90-909A-094A-BD46-62DBE46AAC8A}" type="sibTrans" cxnId="{278B5F54-F265-F649-94A8-170155B382FF}">
      <dgm:prSet/>
      <dgm:spPr/>
      <dgm:t>
        <a:bodyPr/>
        <a:lstStyle/>
        <a:p>
          <a:endParaRPr lang="en-US"/>
        </a:p>
      </dgm:t>
    </dgm:pt>
    <dgm:pt modelId="{2ABA1EDC-55C5-E242-BA90-BD72D2260A51}">
      <dgm:prSet phldrT="[Text]"/>
      <dgm:spPr/>
      <dgm:t>
        <a:bodyPr/>
        <a:lstStyle/>
        <a:p>
          <a:pPr marL="142875" indent="-133350">
            <a:tabLst/>
          </a:pPr>
          <a:r>
            <a:rPr lang="en-US" dirty="0"/>
            <a:t>principle of accountability</a:t>
          </a:r>
        </a:p>
      </dgm:t>
    </dgm:pt>
    <dgm:pt modelId="{B812B9E8-C3E3-814D-9D31-B856825509E2}" type="parTrans" cxnId="{6B46800A-3ACD-8949-A68A-5BF8ECE19FFB}">
      <dgm:prSet/>
      <dgm:spPr/>
      <dgm:t>
        <a:bodyPr/>
        <a:lstStyle/>
        <a:p>
          <a:endParaRPr lang="en-US"/>
        </a:p>
      </dgm:t>
    </dgm:pt>
    <dgm:pt modelId="{167037F3-A430-5D40-B461-BD586FF0BD88}" type="sibTrans" cxnId="{6B46800A-3ACD-8949-A68A-5BF8ECE19FFB}">
      <dgm:prSet/>
      <dgm:spPr/>
      <dgm:t>
        <a:bodyPr/>
        <a:lstStyle/>
        <a:p>
          <a:endParaRPr lang="en-US"/>
        </a:p>
      </dgm:t>
    </dgm:pt>
    <dgm:pt modelId="{729231AF-2CB0-764C-81E2-D5CAE720AC3A}">
      <dgm:prSet phldrT="[Text]"/>
      <dgm:spPr/>
      <dgm:t>
        <a:bodyPr/>
        <a:lstStyle/>
        <a:p>
          <a:pPr marL="142875" indent="-133350">
            <a:tabLst/>
          </a:pPr>
          <a:r>
            <a:rPr lang="en-US" dirty="0"/>
            <a:t>data protection by default</a:t>
          </a:r>
        </a:p>
      </dgm:t>
    </dgm:pt>
    <dgm:pt modelId="{0DDCB162-0C12-304C-9F49-0CD07A65D68C}" type="parTrans" cxnId="{9E6939D0-7A21-1F44-A1E6-5EC79B9415AC}">
      <dgm:prSet/>
      <dgm:spPr/>
      <dgm:t>
        <a:bodyPr/>
        <a:lstStyle/>
        <a:p>
          <a:endParaRPr lang="en-US"/>
        </a:p>
      </dgm:t>
    </dgm:pt>
    <dgm:pt modelId="{59F20B70-A2A2-4843-8057-D75D1016E8F4}" type="sibTrans" cxnId="{9E6939D0-7A21-1F44-A1E6-5EC79B9415AC}">
      <dgm:prSet/>
      <dgm:spPr/>
      <dgm:t>
        <a:bodyPr/>
        <a:lstStyle/>
        <a:p>
          <a:endParaRPr lang="en-US"/>
        </a:p>
      </dgm:t>
    </dgm:pt>
    <dgm:pt modelId="{D0A34EA2-2219-8D4C-80F7-A4F4E2E11CE0}">
      <dgm:prSet phldrT="[Text]"/>
      <dgm:spPr/>
      <dgm:t>
        <a:bodyPr/>
        <a:lstStyle/>
        <a:p>
          <a:pPr marL="142875" indent="-142875">
            <a:tabLst/>
          </a:pPr>
          <a:r>
            <a:rPr lang="en-US" dirty="0"/>
            <a:t>'right to be forgotten'</a:t>
          </a:r>
        </a:p>
      </dgm:t>
    </dgm:pt>
    <dgm:pt modelId="{DA3EF389-98C2-644E-A230-94F459EF51E8}" type="parTrans" cxnId="{D2C03D9E-B4FC-5440-9F2F-30DFDADD7E85}">
      <dgm:prSet/>
      <dgm:spPr/>
      <dgm:t>
        <a:bodyPr/>
        <a:lstStyle/>
        <a:p>
          <a:endParaRPr lang="en-US"/>
        </a:p>
      </dgm:t>
    </dgm:pt>
    <dgm:pt modelId="{1EA80129-44F0-6F4E-86B5-8CF162EC4640}" type="sibTrans" cxnId="{D2C03D9E-B4FC-5440-9F2F-30DFDADD7E85}">
      <dgm:prSet/>
      <dgm:spPr/>
      <dgm:t>
        <a:bodyPr/>
        <a:lstStyle/>
        <a:p>
          <a:endParaRPr lang="en-US"/>
        </a:p>
      </dgm:t>
    </dgm:pt>
    <dgm:pt modelId="{29F7B27E-8FD2-0845-A959-D799BC7F2040}">
      <dgm:prSet phldrT="[Text]"/>
      <dgm:spPr/>
      <dgm:t>
        <a:bodyPr/>
        <a:lstStyle/>
        <a:p>
          <a:pPr marL="142875" indent="-142875">
            <a:tabLst/>
          </a:pPr>
          <a:r>
            <a:rPr lang="en-US" dirty="0"/>
            <a:t>data portability</a:t>
          </a:r>
        </a:p>
      </dgm:t>
    </dgm:pt>
    <dgm:pt modelId="{BD71529B-E8F4-0F45-9AEF-577727018B18}" type="parTrans" cxnId="{D7878184-AE70-B746-9532-DA4A12CA5645}">
      <dgm:prSet/>
      <dgm:spPr/>
      <dgm:t>
        <a:bodyPr/>
        <a:lstStyle/>
        <a:p>
          <a:endParaRPr lang="en-US"/>
        </a:p>
      </dgm:t>
    </dgm:pt>
    <dgm:pt modelId="{DEB73247-176B-E349-8089-E430451E1DCF}" type="sibTrans" cxnId="{D7878184-AE70-B746-9532-DA4A12CA5645}">
      <dgm:prSet/>
      <dgm:spPr/>
      <dgm:t>
        <a:bodyPr/>
        <a:lstStyle/>
        <a:p>
          <a:endParaRPr lang="en-US"/>
        </a:p>
      </dgm:t>
    </dgm:pt>
    <dgm:pt modelId="{143A6E41-304C-534E-988F-0A2ED675812F}">
      <dgm:prSet phldrT="[Text]"/>
      <dgm:spPr/>
      <dgm:t>
        <a:bodyPr/>
        <a:lstStyle/>
        <a:p>
          <a:pPr marL="142875" indent="-133350">
            <a:tabLst/>
          </a:pPr>
          <a:r>
            <a:rPr lang="en-US" dirty="0"/>
            <a:t>fines</a:t>
          </a:r>
        </a:p>
      </dgm:t>
    </dgm:pt>
    <dgm:pt modelId="{739C5A13-2248-124A-8CBC-A3BCA1CC2BAE}" type="parTrans" cxnId="{254BF345-42B0-3744-A349-8F8FA41CF4A4}">
      <dgm:prSet/>
      <dgm:spPr/>
      <dgm:t>
        <a:bodyPr/>
        <a:lstStyle/>
        <a:p>
          <a:endParaRPr lang="en-US"/>
        </a:p>
      </dgm:t>
    </dgm:pt>
    <dgm:pt modelId="{5F71E45D-F2B5-ED4D-AC33-28C28EF84504}" type="sibTrans" cxnId="{254BF345-42B0-3744-A349-8F8FA41CF4A4}">
      <dgm:prSet/>
      <dgm:spPr/>
      <dgm:t>
        <a:bodyPr/>
        <a:lstStyle/>
        <a:p>
          <a:endParaRPr lang="en-US"/>
        </a:p>
      </dgm:t>
    </dgm:pt>
    <dgm:pt modelId="{36EDED38-21C9-7640-9B11-282D0C58FC19}">
      <dgm:prSet phldrT="[Text]"/>
      <dgm:spPr/>
      <dgm:t>
        <a:bodyPr/>
        <a:lstStyle/>
        <a:p>
          <a:pPr marL="142875" indent="-133350">
            <a:tabLst/>
          </a:pPr>
          <a:r>
            <a:rPr lang="en-US" dirty="0"/>
            <a:t>data breach notification </a:t>
          </a:r>
        </a:p>
      </dgm:t>
    </dgm:pt>
    <dgm:pt modelId="{02433021-23A3-B944-B154-B74B1B4E8B32}" type="parTrans" cxnId="{2BC85CA7-E9B1-EA41-9FF9-AB8E04219DE3}">
      <dgm:prSet/>
      <dgm:spPr/>
      <dgm:t>
        <a:bodyPr/>
        <a:lstStyle/>
        <a:p>
          <a:endParaRPr lang="en-US"/>
        </a:p>
      </dgm:t>
    </dgm:pt>
    <dgm:pt modelId="{5B7CAF5B-5B45-B041-8FF5-7AECF986098A}" type="sibTrans" cxnId="{2BC85CA7-E9B1-EA41-9FF9-AB8E04219DE3}">
      <dgm:prSet/>
      <dgm:spPr/>
      <dgm:t>
        <a:bodyPr/>
        <a:lstStyle/>
        <a:p>
          <a:endParaRPr lang="en-US"/>
        </a:p>
      </dgm:t>
    </dgm:pt>
    <dgm:pt modelId="{CFC6219D-7FD2-4D42-9463-3CA882BF02A1}">
      <dgm:prSet phldrT="[Text]"/>
      <dgm:spPr/>
      <dgm:t>
        <a:bodyPr/>
        <a:lstStyle/>
        <a:p>
          <a:pPr marL="142875" indent="-133350">
            <a:tabLst/>
          </a:pPr>
          <a:r>
            <a:rPr lang="mr-IN" dirty="0"/>
            <a:t>…</a:t>
          </a:r>
          <a:endParaRPr lang="en-US" dirty="0"/>
        </a:p>
      </dgm:t>
    </dgm:pt>
    <dgm:pt modelId="{5C869C12-FBBE-0C46-B746-510DFA8DE33E}" type="parTrans" cxnId="{3C8D2777-B4FB-1541-94D1-3C22A4DD9FBE}">
      <dgm:prSet/>
      <dgm:spPr/>
      <dgm:t>
        <a:bodyPr/>
        <a:lstStyle/>
        <a:p>
          <a:endParaRPr lang="en-US"/>
        </a:p>
      </dgm:t>
    </dgm:pt>
    <dgm:pt modelId="{133A2075-E351-F54D-AF56-23E907741FC8}" type="sibTrans" cxnId="{3C8D2777-B4FB-1541-94D1-3C22A4DD9FBE}">
      <dgm:prSet/>
      <dgm:spPr/>
      <dgm:t>
        <a:bodyPr/>
        <a:lstStyle/>
        <a:p>
          <a:endParaRPr lang="en-US"/>
        </a:p>
      </dgm:t>
    </dgm:pt>
    <dgm:pt modelId="{529C2B7F-7CF2-864B-8F18-B7E72A7F4315}">
      <dgm:prSet phldrT="[Text]"/>
      <dgm:spPr/>
      <dgm:t>
        <a:bodyPr/>
        <a:lstStyle/>
        <a:p>
          <a:pPr marL="142875" indent="-133350">
            <a:tabLst/>
          </a:pPr>
          <a:r>
            <a:rPr lang="en-US" dirty="0"/>
            <a:t>reduction of the red tape</a:t>
          </a:r>
        </a:p>
      </dgm:t>
    </dgm:pt>
    <dgm:pt modelId="{2FA5832D-E978-4A41-AB55-E2D24BCCECED}" type="parTrans" cxnId="{899EA55D-5F03-474C-9294-86CD686A928A}">
      <dgm:prSet/>
      <dgm:spPr/>
      <dgm:t>
        <a:bodyPr/>
        <a:lstStyle/>
        <a:p>
          <a:endParaRPr lang="en-US"/>
        </a:p>
      </dgm:t>
    </dgm:pt>
    <dgm:pt modelId="{438495BE-99DB-9B49-9DA9-A97C19F5A188}" type="sibTrans" cxnId="{899EA55D-5F03-474C-9294-86CD686A928A}">
      <dgm:prSet/>
      <dgm:spPr/>
      <dgm:t>
        <a:bodyPr/>
        <a:lstStyle/>
        <a:p>
          <a:endParaRPr lang="en-US"/>
        </a:p>
      </dgm:t>
    </dgm:pt>
    <dgm:pt modelId="{06833890-768B-A34E-B37E-4CA53494342B}" type="pres">
      <dgm:prSet presAssocID="{7B3E00D2-29EA-9144-8CCF-3B6EDECFA90A}" presName="diagram" presStyleCnt="0">
        <dgm:presLayoutVars>
          <dgm:chMax val="1"/>
          <dgm:dir/>
          <dgm:animLvl val="ctr"/>
          <dgm:resizeHandles val="exact"/>
        </dgm:presLayoutVars>
      </dgm:prSet>
      <dgm:spPr/>
    </dgm:pt>
    <dgm:pt modelId="{82F9B804-7F49-B644-8A00-67FFCAA178AA}" type="pres">
      <dgm:prSet presAssocID="{7B3E00D2-29EA-9144-8CCF-3B6EDECFA90A}" presName="matrix" presStyleCnt="0"/>
      <dgm:spPr/>
    </dgm:pt>
    <dgm:pt modelId="{26E2EAA9-342B-FE43-BEE6-363D3BB82117}" type="pres">
      <dgm:prSet presAssocID="{7B3E00D2-29EA-9144-8CCF-3B6EDECFA90A}" presName="tile1" presStyleLbl="node1" presStyleIdx="0" presStyleCnt="4"/>
      <dgm:spPr/>
    </dgm:pt>
    <dgm:pt modelId="{B6127180-9C02-6349-90B8-40FBEDDE7FC4}" type="pres">
      <dgm:prSet presAssocID="{7B3E00D2-29EA-9144-8CCF-3B6EDECFA90A}" presName="tile1text" presStyleLbl="node1" presStyleIdx="0" presStyleCnt="4">
        <dgm:presLayoutVars>
          <dgm:chMax val="0"/>
          <dgm:chPref val="0"/>
          <dgm:bulletEnabled val="1"/>
        </dgm:presLayoutVars>
      </dgm:prSet>
      <dgm:spPr/>
    </dgm:pt>
    <dgm:pt modelId="{295C612F-C0E0-7E4D-90AC-F3A3C0D4FF5F}" type="pres">
      <dgm:prSet presAssocID="{7B3E00D2-29EA-9144-8CCF-3B6EDECFA90A}" presName="tile2" presStyleLbl="node1" presStyleIdx="1" presStyleCnt="4"/>
      <dgm:spPr/>
    </dgm:pt>
    <dgm:pt modelId="{20C651D2-6052-9144-AD71-E0C3CF9F0247}" type="pres">
      <dgm:prSet presAssocID="{7B3E00D2-29EA-9144-8CCF-3B6EDECFA90A}" presName="tile2text" presStyleLbl="node1" presStyleIdx="1" presStyleCnt="4">
        <dgm:presLayoutVars>
          <dgm:chMax val="0"/>
          <dgm:chPref val="0"/>
          <dgm:bulletEnabled val="1"/>
        </dgm:presLayoutVars>
      </dgm:prSet>
      <dgm:spPr/>
    </dgm:pt>
    <dgm:pt modelId="{BEA112C4-26DA-294C-9B8A-F3541C8AED55}" type="pres">
      <dgm:prSet presAssocID="{7B3E00D2-29EA-9144-8CCF-3B6EDECFA90A}" presName="tile3" presStyleLbl="node1" presStyleIdx="2" presStyleCnt="4"/>
      <dgm:spPr/>
    </dgm:pt>
    <dgm:pt modelId="{2449FD26-B900-994D-85B8-154CDA90927D}" type="pres">
      <dgm:prSet presAssocID="{7B3E00D2-29EA-9144-8CCF-3B6EDECFA90A}" presName="tile3text" presStyleLbl="node1" presStyleIdx="2" presStyleCnt="4">
        <dgm:presLayoutVars>
          <dgm:chMax val="0"/>
          <dgm:chPref val="0"/>
          <dgm:bulletEnabled val="1"/>
        </dgm:presLayoutVars>
      </dgm:prSet>
      <dgm:spPr/>
    </dgm:pt>
    <dgm:pt modelId="{CADDAA9C-409E-B54F-9752-F96C4BFA7FA5}" type="pres">
      <dgm:prSet presAssocID="{7B3E00D2-29EA-9144-8CCF-3B6EDECFA90A}" presName="tile4" presStyleLbl="node1" presStyleIdx="3" presStyleCnt="4"/>
      <dgm:spPr/>
    </dgm:pt>
    <dgm:pt modelId="{423A6209-384A-1840-A51B-AE74DF2C6A2B}" type="pres">
      <dgm:prSet presAssocID="{7B3E00D2-29EA-9144-8CCF-3B6EDECFA90A}" presName="tile4text" presStyleLbl="node1" presStyleIdx="3" presStyleCnt="4">
        <dgm:presLayoutVars>
          <dgm:chMax val="0"/>
          <dgm:chPref val="0"/>
          <dgm:bulletEnabled val="1"/>
        </dgm:presLayoutVars>
      </dgm:prSet>
      <dgm:spPr/>
    </dgm:pt>
    <dgm:pt modelId="{40DDA581-2D4F-474C-B729-0EBCE3C8ADF7}" type="pres">
      <dgm:prSet presAssocID="{7B3E00D2-29EA-9144-8CCF-3B6EDECFA90A}" presName="centerTile" presStyleLbl="fgShp" presStyleIdx="0" presStyleCnt="1">
        <dgm:presLayoutVars>
          <dgm:chMax val="0"/>
          <dgm:chPref val="0"/>
        </dgm:presLayoutVars>
      </dgm:prSet>
      <dgm:spPr/>
    </dgm:pt>
  </dgm:ptLst>
  <dgm:cxnLst>
    <dgm:cxn modelId="{F258A208-7608-4A4B-8E36-A277CCE83C96}" srcId="{650B3A2A-94FA-9942-82C1-5AB3E69BB95F}" destId="{3B228DB9-556D-9247-B2B8-A912DCED0CC6}" srcOrd="0" destOrd="0" parTransId="{05B2CF8C-1E0D-CD40-9BCA-54CB8CB55F34}" sibTransId="{764F52E5-AD42-694C-9FC7-318630BD7432}"/>
    <dgm:cxn modelId="{6B46800A-3ACD-8949-A68A-5BF8ECE19FFB}" srcId="{E45E50EB-BAF6-EE49-8CE1-CA1F6C867A6E}" destId="{2ABA1EDC-55C5-E242-BA90-BD72D2260A51}" srcOrd="1" destOrd="0" parTransId="{B812B9E8-C3E3-814D-9D31-B856825509E2}" sibTransId="{167037F3-A430-5D40-B461-BD586FF0BD88}"/>
    <dgm:cxn modelId="{489F4D0F-E148-9448-A240-05FB14C963E4}" type="presOf" srcId="{A54D94CF-83A1-8444-AB5E-D1FB92364C2E}" destId="{295C612F-C0E0-7E4D-90AC-F3A3C0D4FF5F}" srcOrd="0" destOrd="2" presId="urn:microsoft.com/office/officeart/2005/8/layout/matrix1"/>
    <dgm:cxn modelId="{42E8BC12-F1D9-F041-B61E-B4269C8E708B}" type="presOf" srcId="{A9EAE315-D4DD-E44E-B753-6C301F1067BD}" destId="{295C612F-C0E0-7E4D-90AC-F3A3C0D4FF5F}" srcOrd="0" destOrd="1" presId="urn:microsoft.com/office/officeart/2005/8/layout/matrix1"/>
    <dgm:cxn modelId="{36249D1D-AE62-4A41-9645-161679BCC069}" type="presOf" srcId="{729231AF-2CB0-764C-81E2-D5CAE720AC3A}" destId="{2449FD26-B900-994D-85B8-154CDA90927D}" srcOrd="1" destOrd="4" presId="urn:microsoft.com/office/officeart/2005/8/layout/matrix1"/>
    <dgm:cxn modelId="{3613E524-4071-164D-979B-1A1265835724}" type="presOf" srcId="{36EDED38-21C9-7640-9B11-282D0C58FC19}" destId="{BEA112C4-26DA-294C-9B8A-F3541C8AED55}" srcOrd="0" destOrd="5" presId="urn:microsoft.com/office/officeart/2005/8/layout/matrix1"/>
    <dgm:cxn modelId="{E74B9C25-49B4-8945-9504-D38EC62A15D9}" type="presOf" srcId="{650B3A2A-94FA-9942-82C1-5AB3E69BB95F}" destId="{2449FD26-B900-994D-85B8-154CDA90927D}" srcOrd="1" destOrd="0" presId="urn:microsoft.com/office/officeart/2005/8/layout/matrix1"/>
    <dgm:cxn modelId="{32AD2F29-8340-684E-B72F-5C39BB021A66}" type="presOf" srcId="{CFC6219D-7FD2-4D42-9463-3CA882BF02A1}" destId="{2449FD26-B900-994D-85B8-154CDA90927D}" srcOrd="1" destOrd="6" presId="urn:microsoft.com/office/officeart/2005/8/layout/matrix1"/>
    <dgm:cxn modelId="{8C3B232D-9716-B745-8CBD-68F6E35AB1A3}" type="presOf" srcId="{CFC6219D-7FD2-4D42-9463-3CA882BF02A1}" destId="{BEA112C4-26DA-294C-9B8A-F3541C8AED55}" srcOrd="0" destOrd="6" presId="urn:microsoft.com/office/officeart/2005/8/layout/matrix1"/>
    <dgm:cxn modelId="{BEEF312F-48C2-FC49-BB70-59CEFAE4D344}" type="presOf" srcId="{2ABA1EDC-55C5-E242-BA90-BD72D2260A51}" destId="{B6127180-9C02-6349-90B8-40FBEDDE7FC4}" srcOrd="1" destOrd="2" presId="urn:microsoft.com/office/officeart/2005/8/layout/matrix1"/>
    <dgm:cxn modelId="{DD461B35-B3B8-4545-9261-B360BF970FB2}" type="presOf" srcId="{D929AEB3-CB08-1C48-81AE-8D36529B9D15}" destId="{295C612F-C0E0-7E4D-90AC-F3A3C0D4FF5F}" srcOrd="0" destOrd="3" presId="urn:microsoft.com/office/officeart/2005/8/layout/matrix1"/>
    <dgm:cxn modelId="{0C3C3635-91CC-0C47-8DE4-BAFD1A55A5B0}" type="presOf" srcId="{32C2872A-28C6-264D-B3DE-617AC20D1BD6}" destId="{BEA112C4-26DA-294C-9B8A-F3541C8AED55}" srcOrd="0" destOrd="3" presId="urn:microsoft.com/office/officeart/2005/8/layout/matrix1"/>
    <dgm:cxn modelId="{70B0B538-D51A-2A42-8BFA-09B667204B10}" type="presOf" srcId="{32C2872A-28C6-264D-B3DE-617AC20D1BD6}" destId="{2449FD26-B900-994D-85B8-154CDA90927D}" srcOrd="1" destOrd="3" presId="urn:microsoft.com/office/officeart/2005/8/layout/matrix1"/>
    <dgm:cxn modelId="{0DD7BB3C-17D0-8640-83D4-A2F7C7DE1D29}" type="presOf" srcId="{529C2B7F-7CF2-864B-8F18-B7E72A7F4315}" destId="{B6127180-9C02-6349-90B8-40FBEDDE7FC4}" srcOrd="1" destOrd="3" presId="urn:microsoft.com/office/officeart/2005/8/layout/matrix1"/>
    <dgm:cxn modelId="{FE50EE3C-B228-9B48-BEC2-2E9C9E8B84C5}" type="presOf" srcId="{729231AF-2CB0-764C-81E2-D5CAE720AC3A}" destId="{BEA112C4-26DA-294C-9B8A-F3541C8AED55}" srcOrd="0" destOrd="4" presId="urn:microsoft.com/office/officeart/2005/8/layout/matrix1"/>
    <dgm:cxn modelId="{254BF345-42B0-3744-A349-8F8FA41CF4A4}" srcId="{E45E50EB-BAF6-EE49-8CE1-CA1F6C867A6E}" destId="{143A6E41-304C-534E-988F-0A2ED675812F}" srcOrd="3" destOrd="0" parTransId="{739C5A13-2248-124A-8CBC-A3BCA1CC2BAE}" sibTransId="{5F71E45D-F2B5-ED4D-AC33-28C28EF84504}"/>
    <dgm:cxn modelId="{A998234D-561E-F54A-B841-D9985ABD9EB6}" type="presOf" srcId="{9A15C09B-F3A9-F446-B1A5-887399EF815B}" destId="{CADDAA9C-409E-B54F-9752-F96C4BFA7FA5}" srcOrd="0" destOrd="0" presId="urn:microsoft.com/office/officeart/2005/8/layout/matrix1"/>
    <dgm:cxn modelId="{AB4E454F-571B-0B48-A810-6A139C4B6DFE}" type="presOf" srcId="{29F7B27E-8FD2-0845-A959-D799BC7F2040}" destId="{423A6209-384A-1840-A51B-AE74DF2C6A2B}" srcOrd="1" destOrd="2" presId="urn:microsoft.com/office/officeart/2005/8/layout/matrix1"/>
    <dgm:cxn modelId="{3EE6AF4F-2C88-FE44-B398-BEE66BC8D9B4}" type="presOf" srcId="{53E78C37-2D2F-D84D-9528-C22310DE1E00}" destId="{B6127180-9C02-6349-90B8-40FBEDDE7FC4}" srcOrd="1" destOrd="1" presId="urn:microsoft.com/office/officeart/2005/8/layout/matrix1"/>
    <dgm:cxn modelId="{BBD89F51-330A-BF47-8798-6CE430FABB01}" type="presOf" srcId="{A54D94CF-83A1-8444-AB5E-D1FB92364C2E}" destId="{20C651D2-6052-9144-AD71-E0C3CF9F0247}" srcOrd="1" destOrd="2" presId="urn:microsoft.com/office/officeart/2005/8/layout/matrix1"/>
    <dgm:cxn modelId="{955B2A54-70D5-6F4D-8AB1-F06BC51B4F19}" type="presOf" srcId="{143A6E41-304C-534E-988F-0A2ED675812F}" destId="{26E2EAA9-342B-FE43-BEE6-363D3BB82117}" srcOrd="0" destOrd="4" presId="urn:microsoft.com/office/officeart/2005/8/layout/matrix1"/>
    <dgm:cxn modelId="{278B5F54-F265-F649-94A8-170155B382FF}" srcId="{E45E50EB-BAF6-EE49-8CE1-CA1F6C867A6E}" destId="{53E78C37-2D2F-D84D-9528-C22310DE1E00}" srcOrd="0" destOrd="0" parTransId="{425D4BF4-05C9-6444-9A89-6C8697296B46}" sibTransId="{01619B90-909A-094A-BD46-62DBE46AAC8A}"/>
    <dgm:cxn modelId="{899EA55D-5F03-474C-9294-86CD686A928A}" srcId="{E45E50EB-BAF6-EE49-8CE1-CA1F6C867A6E}" destId="{529C2B7F-7CF2-864B-8F18-B7E72A7F4315}" srcOrd="2" destOrd="0" parTransId="{2FA5832D-E978-4A41-AB55-E2D24BCCECED}" sibTransId="{438495BE-99DB-9B49-9DA9-A97C19F5A188}"/>
    <dgm:cxn modelId="{7A1F205E-06A3-0346-9FA6-A3C177F6BC20}" type="presOf" srcId="{76389EAF-8D5D-ED47-8AD1-C92488FE0EA9}" destId="{BEA112C4-26DA-294C-9B8A-F3541C8AED55}" srcOrd="0" destOrd="2" presId="urn:microsoft.com/office/officeart/2005/8/layout/matrix1"/>
    <dgm:cxn modelId="{E02B8E63-7864-374A-89B2-34703C3C1881}" srcId="{7B3E00D2-29EA-9144-8CCF-3B6EDECFA90A}" destId="{164A5A7F-FBF9-9F46-9CC9-5367493118AF}" srcOrd="0" destOrd="0" parTransId="{343B6B09-1680-7142-8B24-FD89F013B052}" sibTransId="{F34BD89B-D68A-1E49-8914-A401B780C9E2}"/>
    <dgm:cxn modelId="{54369B63-44D1-7D47-8146-53AA91318C23}" srcId="{164A5A7F-FBF9-9F46-9CC9-5367493118AF}" destId="{650B3A2A-94FA-9942-82C1-5AB3E69BB95F}" srcOrd="2" destOrd="0" parTransId="{8F0DBF62-D36A-1441-A5C8-F584005454BD}" sibTransId="{5DF63DA1-845A-E444-A19E-A251DE22367A}"/>
    <dgm:cxn modelId="{AB097664-41B5-0142-89A6-695EBE6A8E87}" type="presOf" srcId="{9A15C09B-F3A9-F446-B1A5-887399EF815B}" destId="{423A6209-384A-1840-A51B-AE74DF2C6A2B}" srcOrd="1" destOrd="0" presId="urn:microsoft.com/office/officeart/2005/8/layout/matrix1"/>
    <dgm:cxn modelId="{FB209A67-8479-7D4E-B87F-072CBFE5715E}" type="presOf" srcId="{D0A34EA2-2219-8D4C-80F7-A4F4E2E11CE0}" destId="{423A6209-384A-1840-A51B-AE74DF2C6A2B}" srcOrd="1" destOrd="1" presId="urn:microsoft.com/office/officeart/2005/8/layout/matrix1"/>
    <dgm:cxn modelId="{97DC9E70-B80F-AE43-A1E3-60B3E6090433}" type="presOf" srcId="{C5C44F8C-0CDC-F349-B51E-DE646324A346}" destId="{295C612F-C0E0-7E4D-90AC-F3A3C0D4FF5F}" srcOrd="0" destOrd="4" presId="urn:microsoft.com/office/officeart/2005/8/layout/matrix1"/>
    <dgm:cxn modelId="{EF971377-404F-214A-8EA0-55AA9247D829}" srcId="{650B3A2A-94FA-9942-82C1-5AB3E69BB95F}" destId="{76389EAF-8D5D-ED47-8AD1-C92488FE0EA9}" srcOrd="1" destOrd="0" parTransId="{92CB42E4-9385-AF44-AD07-4293A79BFA53}" sibTransId="{23E82773-7B05-6A4F-9A35-BE4892FE0881}"/>
    <dgm:cxn modelId="{3C8D2777-B4FB-1541-94D1-3C22A4DD9FBE}" srcId="{650B3A2A-94FA-9942-82C1-5AB3E69BB95F}" destId="{CFC6219D-7FD2-4D42-9463-3CA882BF02A1}" srcOrd="5" destOrd="0" parTransId="{5C869C12-FBBE-0C46-B746-510DFA8DE33E}" sibTransId="{133A2075-E351-F54D-AF56-23E907741FC8}"/>
    <dgm:cxn modelId="{423C0980-E9D7-154A-A744-E298433368A9}" srcId="{A56A3E30-6B0A-054A-8E78-DB56936D833B}" destId="{D929AEB3-CB08-1C48-81AE-8D36529B9D15}" srcOrd="2" destOrd="0" parTransId="{BD5E199A-F244-804B-B3A1-B8345F743E07}" sibTransId="{6FEAC427-ABA3-5F40-9D23-9214BEF8CAC0}"/>
    <dgm:cxn modelId="{51103C82-4F9F-6547-868D-1638B45BB57D}" type="presOf" srcId="{3B228DB9-556D-9247-B2B8-A912DCED0CC6}" destId="{2449FD26-B900-994D-85B8-154CDA90927D}" srcOrd="1" destOrd="1" presId="urn:microsoft.com/office/officeart/2005/8/layout/matrix1"/>
    <dgm:cxn modelId="{87959D82-27ED-C043-9777-A8F86375F80A}" type="presOf" srcId="{36EDED38-21C9-7640-9B11-282D0C58FC19}" destId="{2449FD26-B900-994D-85B8-154CDA90927D}" srcOrd="1" destOrd="5" presId="urn:microsoft.com/office/officeart/2005/8/layout/matrix1"/>
    <dgm:cxn modelId="{D7878184-AE70-B746-9532-DA4A12CA5645}" srcId="{9A15C09B-F3A9-F446-B1A5-887399EF815B}" destId="{29F7B27E-8FD2-0845-A959-D799BC7F2040}" srcOrd="1" destOrd="0" parTransId="{BD71529B-E8F4-0F45-9AEF-577727018B18}" sibTransId="{DEB73247-176B-E349-8089-E430451E1DCF}"/>
    <dgm:cxn modelId="{51933288-A4B0-0842-82F9-13CAF0E1BED3}" type="presOf" srcId="{164A5A7F-FBF9-9F46-9CC9-5367493118AF}" destId="{40DDA581-2D4F-474C-B729-0EBCE3C8ADF7}" srcOrd="0" destOrd="0" presId="urn:microsoft.com/office/officeart/2005/8/layout/matrix1"/>
    <dgm:cxn modelId="{AF27C58D-DCE3-8645-B07A-5F8C5E1E83C3}" type="presOf" srcId="{A9EAE315-D4DD-E44E-B753-6C301F1067BD}" destId="{20C651D2-6052-9144-AD71-E0C3CF9F0247}" srcOrd="1" destOrd="1" presId="urn:microsoft.com/office/officeart/2005/8/layout/matrix1"/>
    <dgm:cxn modelId="{F4ABFD92-C005-634F-BB11-A774A15D5D1B}" type="presOf" srcId="{C5C44F8C-0CDC-F349-B51E-DE646324A346}" destId="{20C651D2-6052-9144-AD71-E0C3CF9F0247}" srcOrd="1" destOrd="4" presId="urn:microsoft.com/office/officeart/2005/8/layout/matrix1"/>
    <dgm:cxn modelId="{D2C03D9E-B4FC-5440-9F2F-30DFDADD7E85}" srcId="{9A15C09B-F3A9-F446-B1A5-887399EF815B}" destId="{D0A34EA2-2219-8D4C-80F7-A4F4E2E11CE0}" srcOrd="0" destOrd="0" parTransId="{DA3EF389-98C2-644E-A230-94F459EF51E8}" sibTransId="{1EA80129-44F0-6F4E-86B5-8CF162EC4640}"/>
    <dgm:cxn modelId="{7CF3EEA0-C2AB-1A47-BA3B-0D1F312EC1A2}" type="presOf" srcId="{E45E50EB-BAF6-EE49-8CE1-CA1F6C867A6E}" destId="{26E2EAA9-342B-FE43-BEE6-363D3BB82117}" srcOrd="0" destOrd="0" presId="urn:microsoft.com/office/officeart/2005/8/layout/matrix1"/>
    <dgm:cxn modelId="{C1FA46A2-1112-CA46-BC26-4CED5464AA9E}" type="presOf" srcId="{E45E50EB-BAF6-EE49-8CE1-CA1F6C867A6E}" destId="{B6127180-9C02-6349-90B8-40FBEDDE7FC4}" srcOrd="1" destOrd="0" presId="urn:microsoft.com/office/officeart/2005/8/layout/matrix1"/>
    <dgm:cxn modelId="{2BC85CA7-E9B1-EA41-9FF9-AB8E04219DE3}" srcId="{650B3A2A-94FA-9942-82C1-5AB3E69BB95F}" destId="{36EDED38-21C9-7640-9B11-282D0C58FC19}" srcOrd="4" destOrd="0" parTransId="{02433021-23A3-B944-B154-B74B1B4E8B32}" sibTransId="{5B7CAF5B-5B45-B041-8FF5-7AECF986098A}"/>
    <dgm:cxn modelId="{767150AA-718A-0A4A-A5B3-BE3F2EEBCEEB}" type="presOf" srcId="{53E78C37-2D2F-D84D-9528-C22310DE1E00}" destId="{26E2EAA9-342B-FE43-BEE6-363D3BB82117}" srcOrd="0" destOrd="1" presId="urn:microsoft.com/office/officeart/2005/8/layout/matrix1"/>
    <dgm:cxn modelId="{F2DF14AF-72F8-7D4B-A2C5-FCD00C2F3D3C}" srcId="{A56A3E30-6B0A-054A-8E78-DB56936D833B}" destId="{A9EAE315-D4DD-E44E-B753-6C301F1067BD}" srcOrd="0" destOrd="0" parTransId="{93B0EA3F-1125-CF46-B15C-0089BEAA98CD}" sibTransId="{8B637036-ABD3-A248-906E-D528513765FA}"/>
    <dgm:cxn modelId="{23386AAF-2CE9-AB40-9E3A-749181760A5B}" type="presOf" srcId="{143A6E41-304C-534E-988F-0A2ED675812F}" destId="{B6127180-9C02-6349-90B8-40FBEDDE7FC4}" srcOrd="1" destOrd="4" presId="urn:microsoft.com/office/officeart/2005/8/layout/matrix1"/>
    <dgm:cxn modelId="{C0BD44B1-E09E-E848-A3D3-E070FB5348D4}" type="presOf" srcId="{29F7B27E-8FD2-0845-A959-D799BC7F2040}" destId="{CADDAA9C-409E-B54F-9752-F96C4BFA7FA5}" srcOrd="0" destOrd="2" presId="urn:microsoft.com/office/officeart/2005/8/layout/matrix1"/>
    <dgm:cxn modelId="{7191A7B7-ED03-1D4C-9398-34CED2EF3F56}" type="presOf" srcId="{A56A3E30-6B0A-054A-8E78-DB56936D833B}" destId="{20C651D2-6052-9144-AD71-E0C3CF9F0247}" srcOrd="1" destOrd="0" presId="urn:microsoft.com/office/officeart/2005/8/layout/matrix1"/>
    <dgm:cxn modelId="{7C49DBB9-D684-1F43-B041-BC4EBE3910CE}" type="presOf" srcId="{D0A34EA2-2219-8D4C-80F7-A4F4E2E11CE0}" destId="{CADDAA9C-409E-B54F-9752-F96C4BFA7FA5}" srcOrd="0" destOrd="1" presId="urn:microsoft.com/office/officeart/2005/8/layout/matrix1"/>
    <dgm:cxn modelId="{9C9285BA-7141-E94D-90C8-A486AA7D3C5E}" type="presOf" srcId="{A56A3E30-6B0A-054A-8E78-DB56936D833B}" destId="{295C612F-C0E0-7E4D-90AC-F3A3C0D4FF5F}" srcOrd="0" destOrd="0" presId="urn:microsoft.com/office/officeart/2005/8/layout/matrix1"/>
    <dgm:cxn modelId="{82001EC1-D76D-6842-AD75-97C6AB76DE44}" srcId="{A56A3E30-6B0A-054A-8E78-DB56936D833B}" destId="{A54D94CF-83A1-8444-AB5E-D1FB92364C2E}" srcOrd="1" destOrd="0" parTransId="{B26C37B7-BDB8-E849-9045-AAC0FBBB974B}" sibTransId="{6B664309-A0FD-3942-85D8-85C05E327B8D}"/>
    <dgm:cxn modelId="{187259C8-00C4-144D-AD67-1F4743DB27C1}" srcId="{164A5A7F-FBF9-9F46-9CC9-5367493118AF}" destId="{9A15C09B-F3A9-F446-B1A5-887399EF815B}" srcOrd="3" destOrd="0" parTransId="{B2D2F3FE-D40C-E84E-9538-CD00CF55CDCA}" sibTransId="{0BCBCF8A-0427-9942-9590-50CD169004D4}"/>
    <dgm:cxn modelId="{9E6939D0-7A21-1F44-A1E6-5EC79B9415AC}" srcId="{650B3A2A-94FA-9942-82C1-5AB3E69BB95F}" destId="{729231AF-2CB0-764C-81E2-D5CAE720AC3A}" srcOrd="3" destOrd="0" parTransId="{0DDCB162-0C12-304C-9F49-0CD07A65D68C}" sibTransId="{59F20B70-A2A2-4843-8057-D75D1016E8F4}"/>
    <dgm:cxn modelId="{C90DD4D8-7E76-3D45-B2EB-15177BFB0B05}" type="presOf" srcId="{D929AEB3-CB08-1C48-81AE-8D36529B9D15}" destId="{20C651D2-6052-9144-AD71-E0C3CF9F0247}" srcOrd="1" destOrd="3" presId="urn:microsoft.com/office/officeart/2005/8/layout/matrix1"/>
    <dgm:cxn modelId="{F51CF3DB-FD13-1C45-8133-A15167590E84}" srcId="{650B3A2A-94FA-9942-82C1-5AB3E69BB95F}" destId="{32C2872A-28C6-264D-B3DE-617AC20D1BD6}" srcOrd="2" destOrd="0" parTransId="{2DD01E70-4CE0-4745-8F5E-0A8F89AA5755}" sibTransId="{118F681D-8967-AC45-BF02-3B36757B4D87}"/>
    <dgm:cxn modelId="{047E2ADE-F9EE-3A4A-9C88-1874CD132D7F}" type="presOf" srcId="{2ABA1EDC-55C5-E242-BA90-BD72D2260A51}" destId="{26E2EAA9-342B-FE43-BEE6-363D3BB82117}" srcOrd="0" destOrd="2" presId="urn:microsoft.com/office/officeart/2005/8/layout/matrix1"/>
    <dgm:cxn modelId="{CB61F1E8-FF53-4248-881B-D1C7A91B7F7E}" srcId="{164A5A7F-FBF9-9F46-9CC9-5367493118AF}" destId="{E45E50EB-BAF6-EE49-8CE1-CA1F6C867A6E}" srcOrd="0" destOrd="0" parTransId="{2FB48154-DE3F-3640-AAFE-A7993E2F79F0}" sibTransId="{D121D23F-62F9-5C4A-BABA-5D957F4D9C19}"/>
    <dgm:cxn modelId="{357E23E9-5DAF-8244-865C-2582750647EA}" type="presOf" srcId="{7B3E00D2-29EA-9144-8CCF-3B6EDECFA90A}" destId="{06833890-768B-A34E-B37E-4CA53494342B}" srcOrd="0" destOrd="0" presId="urn:microsoft.com/office/officeart/2005/8/layout/matrix1"/>
    <dgm:cxn modelId="{8BBE9DEB-238E-034A-8E8B-3776975BCDA7}" srcId="{A56A3E30-6B0A-054A-8E78-DB56936D833B}" destId="{C5C44F8C-0CDC-F349-B51E-DE646324A346}" srcOrd="3" destOrd="0" parTransId="{5D7C19B5-C90E-F541-AA9C-21FFB96D96C2}" sibTransId="{6E110D3D-8DD1-534C-8A64-F548B175F282}"/>
    <dgm:cxn modelId="{035A83F0-A79F-DC4E-9F63-B79F1E2DBEE6}" type="presOf" srcId="{76389EAF-8D5D-ED47-8AD1-C92488FE0EA9}" destId="{2449FD26-B900-994D-85B8-154CDA90927D}" srcOrd="1" destOrd="2" presId="urn:microsoft.com/office/officeart/2005/8/layout/matrix1"/>
    <dgm:cxn modelId="{7DA2ACF2-3075-3944-8B0F-28671155B6B7}" srcId="{164A5A7F-FBF9-9F46-9CC9-5367493118AF}" destId="{A56A3E30-6B0A-054A-8E78-DB56936D833B}" srcOrd="1" destOrd="0" parTransId="{669379E8-D99B-7C46-8F2D-B4226AF606F8}" sibTransId="{5E07942E-E6E1-7E46-99F5-DE541C6087C9}"/>
    <dgm:cxn modelId="{4799BBF4-23EC-9148-BDEE-4663BE22D9FA}" type="presOf" srcId="{529C2B7F-7CF2-864B-8F18-B7E72A7F4315}" destId="{26E2EAA9-342B-FE43-BEE6-363D3BB82117}" srcOrd="0" destOrd="3" presId="urn:microsoft.com/office/officeart/2005/8/layout/matrix1"/>
    <dgm:cxn modelId="{E7AF14FC-81E1-0942-B04D-3EBE3D5990FD}" type="presOf" srcId="{3B228DB9-556D-9247-B2B8-A912DCED0CC6}" destId="{BEA112C4-26DA-294C-9B8A-F3541C8AED55}" srcOrd="0" destOrd="1" presId="urn:microsoft.com/office/officeart/2005/8/layout/matrix1"/>
    <dgm:cxn modelId="{E96F22FC-F94F-F048-A7A6-4C12E9E6821A}" type="presOf" srcId="{650B3A2A-94FA-9942-82C1-5AB3E69BB95F}" destId="{BEA112C4-26DA-294C-9B8A-F3541C8AED55}" srcOrd="0" destOrd="0" presId="urn:microsoft.com/office/officeart/2005/8/layout/matrix1"/>
    <dgm:cxn modelId="{ED04B456-AB77-5647-AAA0-61D134567532}" type="presParOf" srcId="{06833890-768B-A34E-B37E-4CA53494342B}" destId="{82F9B804-7F49-B644-8A00-67FFCAA178AA}" srcOrd="0" destOrd="0" presId="urn:microsoft.com/office/officeart/2005/8/layout/matrix1"/>
    <dgm:cxn modelId="{4310E5BA-1295-294F-AD5F-F22B7DEA1367}" type="presParOf" srcId="{82F9B804-7F49-B644-8A00-67FFCAA178AA}" destId="{26E2EAA9-342B-FE43-BEE6-363D3BB82117}" srcOrd="0" destOrd="0" presId="urn:microsoft.com/office/officeart/2005/8/layout/matrix1"/>
    <dgm:cxn modelId="{E9C5933F-242C-8543-AFBB-9875C40D355B}" type="presParOf" srcId="{82F9B804-7F49-B644-8A00-67FFCAA178AA}" destId="{B6127180-9C02-6349-90B8-40FBEDDE7FC4}" srcOrd="1" destOrd="0" presId="urn:microsoft.com/office/officeart/2005/8/layout/matrix1"/>
    <dgm:cxn modelId="{3F93D158-FAC1-AE4D-994E-EA5A6F1D87F1}" type="presParOf" srcId="{82F9B804-7F49-B644-8A00-67FFCAA178AA}" destId="{295C612F-C0E0-7E4D-90AC-F3A3C0D4FF5F}" srcOrd="2" destOrd="0" presId="urn:microsoft.com/office/officeart/2005/8/layout/matrix1"/>
    <dgm:cxn modelId="{1537020F-1D28-084C-ADA7-7415F83B554C}" type="presParOf" srcId="{82F9B804-7F49-B644-8A00-67FFCAA178AA}" destId="{20C651D2-6052-9144-AD71-E0C3CF9F0247}" srcOrd="3" destOrd="0" presId="urn:microsoft.com/office/officeart/2005/8/layout/matrix1"/>
    <dgm:cxn modelId="{4DD7351B-C322-3042-909D-4889C2FB33A0}" type="presParOf" srcId="{82F9B804-7F49-B644-8A00-67FFCAA178AA}" destId="{BEA112C4-26DA-294C-9B8A-F3541C8AED55}" srcOrd="4" destOrd="0" presId="urn:microsoft.com/office/officeart/2005/8/layout/matrix1"/>
    <dgm:cxn modelId="{85A38736-F9A0-5E46-BF61-1B577A9C62DD}" type="presParOf" srcId="{82F9B804-7F49-B644-8A00-67FFCAA178AA}" destId="{2449FD26-B900-994D-85B8-154CDA90927D}" srcOrd="5" destOrd="0" presId="urn:microsoft.com/office/officeart/2005/8/layout/matrix1"/>
    <dgm:cxn modelId="{5EC8DF38-556B-8C4F-BF22-5EA0A3E0D115}" type="presParOf" srcId="{82F9B804-7F49-B644-8A00-67FFCAA178AA}" destId="{CADDAA9C-409E-B54F-9752-F96C4BFA7FA5}" srcOrd="6" destOrd="0" presId="urn:microsoft.com/office/officeart/2005/8/layout/matrix1"/>
    <dgm:cxn modelId="{44013290-318E-AD42-94F0-00DE103CE158}" type="presParOf" srcId="{82F9B804-7F49-B644-8A00-67FFCAA178AA}" destId="{423A6209-384A-1840-A51B-AE74DF2C6A2B}" srcOrd="7" destOrd="0" presId="urn:microsoft.com/office/officeart/2005/8/layout/matrix1"/>
    <dgm:cxn modelId="{9DD65456-B942-214B-8787-60F91308DF98}" type="presParOf" srcId="{06833890-768B-A34E-B37E-4CA53494342B}" destId="{40DDA581-2D4F-474C-B729-0EBCE3C8ADF7}"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080CF9-4B69-4A8B-B53B-6155C6B9F026}" type="doc">
      <dgm:prSet loTypeId="urn:microsoft.com/office/officeart/2005/8/layout/hList1" loCatId="list" qsTypeId="urn:microsoft.com/office/officeart/2005/8/quickstyle/simple1" qsCatId="simple" csTypeId="urn:microsoft.com/office/officeart/2005/8/colors/accent0_3" csCatId="mainScheme" phldr="1"/>
      <dgm:spPr/>
      <dgm:t>
        <a:bodyPr/>
        <a:lstStyle/>
        <a:p>
          <a:endParaRPr lang="hu-HU"/>
        </a:p>
      </dgm:t>
    </dgm:pt>
    <dgm:pt modelId="{57D560EC-057B-4AB5-B260-720035AA70A4}">
      <dgm:prSet>
        <dgm:style>
          <a:lnRef idx="1">
            <a:schemeClr val="accent1"/>
          </a:lnRef>
          <a:fillRef idx="2">
            <a:schemeClr val="accent1"/>
          </a:fillRef>
          <a:effectRef idx="1">
            <a:schemeClr val="accent1"/>
          </a:effectRef>
          <a:fontRef idx="minor">
            <a:schemeClr val="dk1"/>
          </a:fontRef>
        </dgm:style>
      </dgm:prSet>
      <dgm:spPr/>
      <dgm:t>
        <a:bodyPr/>
        <a:lstStyle/>
        <a:p>
          <a:pPr rtl="0"/>
          <a:r>
            <a:rPr lang="hu-HU" dirty="0" err="1"/>
            <a:t>Territorial</a:t>
          </a:r>
          <a:r>
            <a:rPr lang="hu-HU" dirty="0"/>
            <a:t> </a:t>
          </a:r>
          <a:r>
            <a:rPr lang="hu-HU" dirty="0" err="1"/>
            <a:t>scope</a:t>
          </a:r>
          <a:endParaRPr lang="hu-HU" dirty="0"/>
        </a:p>
      </dgm:t>
    </dgm:pt>
    <dgm:pt modelId="{CBF50663-0808-475E-8E42-A4A0BBC39DB5}" type="parTrans" cxnId="{59AB2737-E5F9-4DFB-BE06-5E8B55A09554}">
      <dgm:prSet/>
      <dgm:spPr/>
      <dgm:t>
        <a:bodyPr/>
        <a:lstStyle/>
        <a:p>
          <a:endParaRPr lang="hu-HU"/>
        </a:p>
      </dgm:t>
    </dgm:pt>
    <dgm:pt modelId="{EEDEB190-4459-4F68-A5D3-592E66BC7DB4}" type="sibTrans" cxnId="{59AB2737-E5F9-4DFB-BE06-5E8B55A09554}">
      <dgm:prSet/>
      <dgm:spPr/>
      <dgm:t>
        <a:bodyPr/>
        <a:lstStyle/>
        <a:p>
          <a:endParaRPr lang="hu-HU"/>
        </a:p>
      </dgm:t>
    </dgm:pt>
    <dgm:pt modelId="{360B9807-D9E0-478E-85D9-8B57DEDF6CC6}">
      <dgm:prSet/>
      <dgm:spPr>
        <a:noFill/>
      </dgm:spPr>
      <dgm:t>
        <a:bodyPr/>
        <a:lstStyle/>
        <a:p>
          <a:pPr rtl="0"/>
          <a:r>
            <a:rPr lang="hu-HU" b="0" i="0" dirty="0"/>
            <a:t>Establishment of a </a:t>
          </a:r>
          <a:r>
            <a:rPr lang="hu-HU" b="0" i="0" dirty="0" err="1"/>
            <a:t>controller</a:t>
          </a:r>
          <a:r>
            <a:rPr lang="hu-HU" b="0" i="0" dirty="0"/>
            <a:t> </a:t>
          </a:r>
          <a:r>
            <a:rPr lang="hu-HU" b="0" i="0" dirty="0" err="1"/>
            <a:t>or</a:t>
          </a:r>
          <a:r>
            <a:rPr lang="hu-HU" b="0" i="0" dirty="0"/>
            <a:t> a </a:t>
          </a:r>
          <a:r>
            <a:rPr lang="hu-HU" b="0" i="0" dirty="0" err="1"/>
            <a:t>processor</a:t>
          </a:r>
          <a:r>
            <a:rPr lang="hu-HU" b="0" i="0" dirty="0"/>
            <a:t> in the Union, </a:t>
          </a:r>
          <a:r>
            <a:rPr lang="hu-HU" b="0" i="0" dirty="0" err="1"/>
            <a:t>regardless</a:t>
          </a:r>
          <a:r>
            <a:rPr lang="hu-HU" b="0" i="0" dirty="0"/>
            <a:t> of </a:t>
          </a:r>
          <a:r>
            <a:rPr lang="hu-HU" b="0" i="0" dirty="0" err="1"/>
            <a:t>whether</a:t>
          </a:r>
          <a:r>
            <a:rPr lang="hu-HU" b="0" i="0" dirty="0"/>
            <a:t> the </a:t>
          </a:r>
          <a:r>
            <a:rPr lang="hu-HU" b="0" i="0" dirty="0" err="1"/>
            <a:t>processing</a:t>
          </a:r>
          <a:r>
            <a:rPr lang="hu-HU" b="0" i="0" dirty="0"/>
            <a:t> </a:t>
          </a:r>
          <a:r>
            <a:rPr lang="hu-HU" b="0" i="0" dirty="0" err="1"/>
            <a:t>takes</a:t>
          </a:r>
          <a:r>
            <a:rPr lang="hu-HU" b="0" i="0" dirty="0"/>
            <a:t> </a:t>
          </a:r>
          <a:r>
            <a:rPr lang="hu-HU" b="0" i="0" dirty="0" err="1"/>
            <a:t>place</a:t>
          </a:r>
          <a:r>
            <a:rPr lang="hu-HU" b="0" i="0" dirty="0"/>
            <a:t> in the Union </a:t>
          </a:r>
          <a:r>
            <a:rPr lang="hu-HU" b="0" i="0" dirty="0" err="1"/>
            <a:t>or</a:t>
          </a:r>
          <a:r>
            <a:rPr lang="hu-HU" b="0" i="0" dirty="0"/>
            <a:t> </a:t>
          </a:r>
          <a:r>
            <a:rPr lang="hu-HU" b="0" i="0" dirty="0" err="1"/>
            <a:t>not</a:t>
          </a:r>
          <a:endParaRPr lang="hu-HU" dirty="0"/>
        </a:p>
      </dgm:t>
    </dgm:pt>
    <dgm:pt modelId="{D20D07D2-58E5-4284-9281-0EA6B98917CF}" type="parTrans" cxnId="{DA1363E5-B9F1-4A0E-A359-04ACD9ACFDAD}">
      <dgm:prSet/>
      <dgm:spPr/>
      <dgm:t>
        <a:bodyPr/>
        <a:lstStyle/>
        <a:p>
          <a:endParaRPr lang="hu-HU"/>
        </a:p>
      </dgm:t>
    </dgm:pt>
    <dgm:pt modelId="{8E8116E6-B4CF-4145-99F1-0CB9A84B65F7}" type="sibTrans" cxnId="{DA1363E5-B9F1-4A0E-A359-04ACD9ACFDAD}">
      <dgm:prSet/>
      <dgm:spPr/>
      <dgm:t>
        <a:bodyPr/>
        <a:lstStyle/>
        <a:p>
          <a:endParaRPr lang="hu-HU"/>
        </a:p>
      </dgm:t>
    </dgm:pt>
    <dgm:pt modelId="{0B3EDE19-F92D-408F-94BA-925CF055E121}">
      <dgm:prSet>
        <dgm:style>
          <a:lnRef idx="1">
            <a:schemeClr val="accent2"/>
          </a:lnRef>
          <a:fillRef idx="2">
            <a:schemeClr val="accent2"/>
          </a:fillRef>
          <a:effectRef idx="1">
            <a:schemeClr val="accent2"/>
          </a:effectRef>
          <a:fontRef idx="minor">
            <a:schemeClr val="dk1"/>
          </a:fontRef>
        </dgm:style>
      </dgm:prSet>
      <dgm:spPr/>
      <dgm:t>
        <a:bodyPr/>
        <a:lstStyle/>
        <a:p>
          <a:pPr rtl="0"/>
          <a:r>
            <a:rPr lang="hu-HU" dirty="0" err="1"/>
            <a:t>Material</a:t>
          </a:r>
          <a:r>
            <a:rPr lang="hu-HU" dirty="0"/>
            <a:t> </a:t>
          </a:r>
          <a:r>
            <a:rPr lang="hu-HU" dirty="0" err="1"/>
            <a:t>scope</a:t>
          </a:r>
          <a:endParaRPr lang="hu-HU" dirty="0"/>
        </a:p>
      </dgm:t>
    </dgm:pt>
    <dgm:pt modelId="{680C913D-3CDF-4530-90A1-C6EEAA30F907}" type="parTrans" cxnId="{06BF5651-AC70-4BF5-BD2E-138E0D343585}">
      <dgm:prSet/>
      <dgm:spPr/>
      <dgm:t>
        <a:bodyPr/>
        <a:lstStyle/>
        <a:p>
          <a:endParaRPr lang="hu-HU"/>
        </a:p>
      </dgm:t>
    </dgm:pt>
    <dgm:pt modelId="{AB380EE7-97EA-4579-BD98-9E20CDF41E12}" type="sibTrans" cxnId="{06BF5651-AC70-4BF5-BD2E-138E0D343585}">
      <dgm:prSet/>
      <dgm:spPr/>
      <dgm:t>
        <a:bodyPr/>
        <a:lstStyle/>
        <a:p>
          <a:endParaRPr lang="hu-HU"/>
        </a:p>
      </dgm:t>
    </dgm:pt>
    <dgm:pt modelId="{DE814C21-B54A-4CE6-840D-B50DDFF8BE9E}">
      <dgm:prSet/>
      <dgm:spPr>
        <a:noFill/>
      </dgm:spPr>
      <dgm:t>
        <a:bodyPr/>
        <a:lstStyle/>
        <a:p>
          <a:pPr rtl="0"/>
          <a:r>
            <a:rPr lang="hu-HU" b="0" i="0" dirty="0" err="1"/>
            <a:t>Processing</a:t>
          </a:r>
          <a:r>
            <a:rPr lang="hu-HU" b="0" i="0" dirty="0"/>
            <a:t> of </a:t>
          </a:r>
          <a:r>
            <a:rPr lang="hu-HU" b="0" i="0" dirty="0" err="1"/>
            <a:t>personal</a:t>
          </a:r>
          <a:r>
            <a:rPr lang="hu-HU" b="0" i="0" dirty="0"/>
            <a:t> </a:t>
          </a:r>
          <a:r>
            <a:rPr lang="hu-HU" b="0" i="0" dirty="0" err="1"/>
            <a:t>data</a:t>
          </a:r>
          <a:r>
            <a:rPr lang="hu-HU" b="0" i="0" dirty="0"/>
            <a:t> </a:t>
          </a:r>
          <a:r>
            <a:rPr lang="hu-HU" b="0" i="0" dirty="0" err="1"/>
            <a:t>wholly</a:t>
          </a:r>
          <a:r>
            <a:rPr lang="hu-HU" b="0" i="0" dirty="0"/>
            <a:t> </a:t>
          </a:r>
          <a:r>
            <a:rPr lang="hu-HU" b="0" i="0" dirty="0" err="1"/>
            <a:t>or</a:t>
          </a:r>
          <a:r>
            <a:rPr lang="hu-HU" b="0" i="0" dirty="0"/>
            <a:t> </a:t>
          </a:r>
          <a:r>
            <a:rPr lang="hu-HU" b="0" i="0" dirty="0" err="1"/>
            <a:t>partly</a:t>
          </a:r>
          <a:r>
            <a:rPr lang="hu-HU" b="0" i="0" dirty="0"/>
            <a:t> </a:t>
          </a:r>
          <a:r>
            <a:rPr lang="hu-HU" b="0" i="0" dirty="0" err="1"/>
            <a:t>by</a:t>
          </a:r>
          <a:r>
            <a:rPr lang="hu-HU" b="0" i="0" dirty="0"/>
            <a:t> </a:t>
          </a:r>
          <a:r>
            <a:rPr lang="hu-HU" b="0" i="0" dirty="0" err="1"/>
            <a:t>automated</a:t>
          </a:r>
          <a:r>
            <a:rPr lang="hu-HU" b="0" i="0" dirty="0"/>
            <a:t> </a:t>
          </a:r>
          <a:r>
            <a:rPr lang="hu-HU" b="0" i="0" dirty="0" err="1"/>
            <a:t>means</a:t>
          </a:r>
          <a:endParaRPr lang="hu-HU" dirty="0"/>
        </a:p>
      </dgm:t>
    </dgm:pt>
    <dgm:pt modelId="{C097DAF6-4DC1-406C-A3CD-CB618FA71A88}" type="parTrans" cxnId="{81462C8A-746F-487C-9696-A23161D206AA}">
      <dgm:prSet/>
      <dgm:spPr/>
      <dgm:t>
        <a:bodyPr/>
        <a:lstStyle/>
        <a:p>
          <a:endParaRPr lang="hu-HU"/>
        </a:p>
      </dgm:t>
    </dgm:pt>
    <dgm:pt modelId="{4AD61A4B-D5A8-41A5-9B06-D8457118D7D6}" type="sibTrans" cxnId="{81462C8A-746F-487C-9696-A23161D206AA}">
      <dgm:prSet/>
      <dgm:spPr/>
      <dgm:t>
        <a:bodyPr/>
        <a:lstStyle/>
        <a:p>
          <a:endParaRPr lang="hu-HU"/>
        </a:p>
      </dgm:t>
    </dgm:pt>
    <dgm:pt modelId="{74E51269-8E45-40A0-8C2B-ACC047278181}">
      <dgm:prSet>
        <dgm:style>
          <a:lnRef idx="1">
            <a:schemeClr val="accent3"/>
          </a:lnRef>
          <a:fillRef idx="2">
            <a:schemeClr val="accent3"/>
          </a:fillRef>
          <a:effectRef idx="1">
            <a:schemeClr val="accent3"/>
          </a:effectRef>
          <a:fontRef idx="minor">
            <a:schemeClr val="dk1"/>
          </a:fontRef>
        </dgm:style>
      </dgm:prSet>
      <dgm:spPr/>
      <dgm:t>
        <a:bodyPr/>
        <a:lstStyle/>
        <a:p>
          <a:pPr rtl="0"/>
          <a:r>
            <a:rPr lang="hu-HU" dirty="0" err="1"/>
            <a:t>Exceptions</a:t>
          </a:r>
          <a:endParaRPr lang="hu-HU" dirty="0"/>
        </a:p>
      </dgm:t>
    </dgm:pt>
    <dgm:pt modelId="{A581D5F8-D0EF-4663-B6ED-39293C4699E9}" type="parTrans" cxnId="{162BADBD-07BF-4680-A5D8-EE920100D8EB}">
      <dgm:prSet/>
      <dgm:spPr/>
      <dgm:t>
        <a:bodyPr/>
        <a:lstStyle/>
        <a:p>
          <a:endParaRPr lang="hu-HU"/>
        </a:p>
      </dgm:t>
    </dgm:pt>
    <dgm:pt modelId="{F1371432-6D92-4F18-89E0-738150AEA46A}" type="sibTrans" cxnId="{162BADBD-07BF-4680-A5D8-EE920100D8EB}">
      <dgm:prSet/>
      <dgm:spPr/>
      <dgm:t>
        <a:bodyPr/>
        <a:lstStyle/>
        <a:p>
          <a:endParaRPr lang="hu-HU"/>
        </a:p>
      </dgm:t>
    </dgm:pt>
    <dgm:pt modelId="{6E898D39-9219-4F98-92D5-84EF11753ACD}">
      <dgm:prSet/>
      <dgm:spPr>
        <a:noFill/>
      </dgm:spPr>
      <dgm:t>
        <a:bodyPr/>
        <a:lstStyle/>
        <a:p>
          <a:pPr rtl="0"/>
          <a:r>
            <a:rPr lang="hu-HU" b="0" i="0" dirty="0" err="1"/>
            <a:t>Processing</a:t>
          </a:r>
          <a:r>
            <a:rPr lang="hu-HU" b="0" i="0" dirty="0"/>
            <a:t> of </a:t>
          </a:r>
          <a:r>
            <a:rPr lang="hu-HU" b="0" i="0" dirty="0" err="1"/>
            <a:t>personal</a:t>
          </a:r>
          <a:r>
            <a:rPr lang="hu-HU" b="0" i="0" dirty="0"/>
            <a:t> </a:t>
          </a:r>
          <a:r>
            <a:rPr lang="hu-HU" b="0" i="0" dirty="0" err="1"/>
            <a:t>data</a:t>
          </a:r>
          <a:r>
            <a:rPr lang="hu-HU" b="0" i="0" dirty="0"/>
            <a:t>:</a:t>
          </a:r>
          <a:endParaRPr lang="hu-HU" dirty="0"/>
        </a:p>
      </dgm:t>
    </dgm:pt>
    <dgm:pt modelId="{8AE46428-2E1B-4D98-AE85-C8CB9853B93B}" type="parTrans" cxnId="{411671AC-D300-4FE5-9F62-65303FF160BB}">
      <dgm:prSet/>
      <dgm:spPr/>
      <dgm:t>
        <a:bodyPr/>
        <a:lstStyle/>
        <a:p>
          <a:endParaRPr lang="hu-HU"/>
        </a:p>
      </dgm:t>
    </dgm:pt>
    <dgm:pt modelId="{52263595-89F5-4B66-8735-530D7BDA88EB}" type="sibTrans" cxnId="{411671AC-D300-4FE5-9F62-65303FF160BB}">
      <dgm:prSet/>
      <dgm:spPr/>
      <dgm:t>
        <a:bodyPr/>
        <a:lstStyle/>
        <a:p>
          <a:endParaRPr lang="hu-HU"/>
        </a:p>
      </dgm:t>
    </dgm:pt>
    <dgm:pt modelId="{168BA43B-3E70-4092-9F6E-E4A5217FBE96}">
      <dgm:prSet/>
      <dgm:spPr>
        <a:noFill/>
      </dgm:spPr>
      <dgm:t>
        <a:bodyPr/>
        <a:lstStyle/>
        <a:p>
          <a:pPr rtl="0"/>
          <a:r>
            <a:rPr lang="hu-HU" dirty="0" err="1"/>
            <a:t>by</a:t>
          </a:r>
          <a:r>
            <a:rPr lang="hu-HU" dirty="0"/>
            <a:t> </a:t>
          </a:r>
          <a:r>
            <a:rPr lang="hu-HU" dirty="0" err="1"/>
            <a:t>Member</a:t>
          </a:r>
          <a:r>
            <a:rPr lang="hu-HU" dirty="0"/>
            <a:t> </a:t>
          </a:r>
          <a:r>
            <a:rPr lang="hu-HU" dirty="0" err="1"/>
            <a:t>States</a:t>
          </a:r>
          <a:r>
            <a:rPr lang="hu-HU" dirty="0"/>
            <a:t> </a:t>
          </a:r>
          <a:r>
            <a:rPr lang="hu-HU" dirty="0" err="1"/>
            <a:t>when</a:t>
          </a:r>
          <a:r>
            <a:rPr lang="hu-HU" dirty="0"/>
            <a:t> </a:t>
          </a:r>
          <a:r>
            <a:rPr lang="hu-HU" dirty="0" err="1"/>
            <a:t>carrying</a:t>
          </a:r>
          <a:r>
            <a:rPr lang="hu-HU" dirty="0"/>
            <a:t> out </a:t>
          </a:r>
          <a:r>
            <a:rPr lang="hu-HU" dirty="0" err="1"/>
            <a:t>activities</a:t>
          </a:r>
          <a:r>
            <a:rPr lang="hu-HU" dirty="0"/>
            <a:t> </a:t>
          </a:r>
          <a:r>
            <a:rPr lang="hu-HU" dirty="0" err="1"/>
            <a:t>which</a:t>
          </a:r>
          <a:r>
            <a:rPr lang="hu-HU" dirty="0"/>
            <a:t> </a:t>
          </a:r>
          <a:r>
            <a:rPr lang="hu-HU" dirty="0" err="1"/>
            <a:t>fall</a:t>
          </a:r>
          <a:r>
            <a:rPr lang="hu-HU" dirty="0"/>
            <a:t> </a:t>
          </a:r>
          <a:r>
            <a:rPr lang="hu-HU" dirty="0" err="1"/>
            <a:t>within</a:t>
          </a:r>
          <a:r>
            <a:rPr lang="hu-HU" dirty="0"/>
            <a:t> the </a:t>
          </a:r>
          <a:r>
            <a:rPr lang="hu-HU" dirty="0" err="1"/>
            <a:t>scope</a:t>
          </a:r>
          <a:r>
            <a:rPr lang="hu-HU" dirty="0"/>
            <a:t> of the </a:t>
          </a:r>
          <a:r>
            <a:rPr lang="hu-HU" dirty="0" err="1"/>
            <a:t>Union’s</a:t>
          </a:r>
          <a:r>
            <a:rPr lang="hu-HU" dirty="0"/>
            <a:t> </a:t>
          </a:r>
          <a:r>
            <a:rPr lang="hu-HU" dirty="0" err="1"/>
            <a:t>external</a:t>
          </a:r>
          <a:r>
            <a:rPr lang="hu-HU" dirty="0"/>
            <a:t> </a:t>
          </a:r>
          <a:r>
            <a:rPr lang="hu-HU" dirty="0" err="1"/>
            <a:t>action</a:t>
          </a:r>
          <a:r>
            <a:rPr lang="hu-HU" dirty="0"/>
            <a:t> </a:t>
          </a:r>
          <a:r>
            <a:rPr lang="hu-HU" dirty="0" err="1"/>
            <a:t>on</a:t>
          </a:r>
          <a:r>
            <a:rPr lang="hu-HU" dirty="0"/>
            <a:t> the </a:t>
          </a:r>
          <a:r>
            <a:rPr lang="hu-HU" dirty="0" err="1"/>
            <a:t>common</a:t>
          </a:r>
          <a:r>
            <a:rPr lang="hu-HU" dirty="0"/>
            <a:t> </a:t>
          </a:r>
          <a:r>
            <a:rPr lang="hu-HU" dirty="0" err="1"/>
            <a:t>foreign</a:t>
          </a:r>
          <a:r>
            <a:rPr lang="hu-HU" dirty="0"/>
            <a:t> and </a:t>
          </a:r>
          <a:r>
            <a:rPr lang="hu-HU" dirty="0" err="1"/>
            <a:t>security</a:t>
          </a:r>
          <a:r>
            <a:rPr lang="hu-HU" dirty="0"/>
            <a:t> policy</a:t>
          </a:r>
        </a:p>
      </dgm:t>
    </dgm:pt>
    <dgm:pt modelId="{E905925E-3812-4A50-8E2C-97F8E225D28B}" type="sibTrans" cxnId="{AD5AC9AC-ECAF-4EB3-9C94-83FA1FC6BAAF}">
      <dgm:prSet/>
      <dgm:spPr/>
      <dgm:t>
        <a:bodyPr/>
        <a:lstStyle/>
        <a:p>
          <a:endParaRPr lang="hu-HU"/>
        </a:p>
      </dgm:t>
    </dgm:pt>
    <dgm:pt modelId="{6AFDD853-2D32-417E-8DCB-DCE609F7ADE3}" type="parTrans" cxnId="{AD5AC9AC-ECAF-4EB3-9C94-83FA1FC6BAAF}">
      <dgm:prSet/>
      <dgm:spPr/>
      <dgm:t>
        <a:bodyPr/>
        <a:lstStyle/>
        <a:p>
          <a:endParaRPr lang="hu-HU"/>
        </a:p>
      </dgm:t>
    </dgm:pt>
    <dgm:pt modelId="{777F8F4F-8C73-47AA-8124-16322F7FFEAE}">
      <dgm:prSet/>
      <dgm:spPr>
        <a:noFill/>
      </dgm:spPr>
      <dgm:t>
        <a:bodyPr/>
        <a:lstStyle/>
        <a:p>
          <a:pPr rtl="0"/>
          <a:r>
            <a:rPr lang="hu-HU" b="0" i="0" dirty="0" err="1"/>
            <a:t>Processing</a:t>
          </a:r>
          <a:r>
            <a:rPr lang="hu-HU" b="0" i="0" dirty="0"/>
            <a:t> </a:t>
          </a:r>
          <a:r>
            <a:rPr lang="hu-HU" b="0" i="0" dirty="0" err="1"/>
            <a:t>other</a:t>
          </a:r>
          <a:r>
            <a:rPr lang="hu-HU" b="0" i="0" dirty="0"/>
            <a:t> </a:t>
          </a:r>
          <a:r>
            <a:rPr lang="hu-HU" b="0" i="0" dirty="0" err="1"/>
            <a:t>than</a:t>
          </a:r>
          <a:r>
            <a:rPr lang="hu-HU" b="0" i="0" dirty="0"/>
            <a:t> </a:t>
          </a:r>
          <a:r>
            <a:rPr lang="hu-HU" b="0" i="0" dirty="0" err="1"/>
            <a:t>by</a:t>
          </a:r>
          <a:r>
            <a:rPr lang="hu-HU" b="0" i="0" dirty="0"/>
            <a:t> </a:t>
          </a:r>
          <a:r>
            <a:rPr lang="hu-HU" b="0" i="0" dirty="0" err="1"/>
            <a:t>automated</a:t>
          </a:r>
          <a:r>
            <a:rPr lang="hu-HU" b="0" i="0" dirty="0"/>
            <a:t> </a:t>
          </a:r>
          <a:r>
            <a:rPr lang="hu-HU" b="0" i="0" dirty="0" err="1"/>
            <a:t>means</a:t>
          </a:r>
          <a:r>
            <a:rPr lang="hu-HU" b="0" i="0" dirty="0"/>
            <a:t> of </a:t>
          </a:r>
          <a:r>
            <a:rPr lang="hu-HU" b="0" i="0" dirty="0" err="1"/>
            <a:t>personal</a:t>
          </a:r>
          <a:r>
            <a:rPr lang="hu-HU" b="0" i="0" dirty="0"/>
            <a:t> </a:t>
          </a:r>
          <a:r>
            <a:rPr lang="hu-HU" b="0" i="0" dirty="0" err="1"/>
            <a:t>data</a:t>
          </a:r>
          <a:r>
            <a:rPr lang="hu-HU" b="0" i="0" dirty="0"/>
            <a:t> </a:t>
          </a:r>
          <a:r>
            <a:rPr lang="hu-HU" b="0" i="0" dirty="0" err="1"/>
            <a:t>which</a:t>
          </a:r>
          <a:r>
            <a:rPr lang="hu-HU" b="0" i="0" dirty="0"/>
            <a:t> </a:t>
          </a:r>
          <a:r>
            <a:rPr lang="hu-HU" b="0" i="0" dirty="0" err="1"/>
            <a:t>form</a:t>
          </a:r>
          <a:r>
            <a:rPr lang="hu-HU" b="0" i="0" dirty="0"/>
            <a:t> part of a </a:t>
          </a:r>
          <a:r>
            <a:rPr lang="hu-HU" b="0" i="0" dirty="0" err="1"/>
            <a:t>filing</a:t>
          </a:r>
          <a:r>
            <a:rPr lang="hu-HU" b="0" i="0" dirty="0"/>
            <a:t> </a:t>
          </a:r>
          <a:r>
            <a:rPr lang="hu-HU" b="0" i="0" dirty="0" err="1"/>
            <a:t>system</a:t>
          </a:r>
          <a:r>
            <a:rPr lang="hu-HU" b="0" i="0" dirty="0"/>
            <a:t> </a:t>
          </a:r>
          <a:r>
            <a:rPr lang="hu-HU" b="0" i="0" dirty="0" err="1"/>
            <a:t>or</a:t>
          </a:r>
          <a:r>
            <a:rPr lang="hu-HU" b="0" i="0" dirty="0"/>
            <a:t> </a:t>
          </a:r>
          <a:r>
            <a:rPr lang="hu-HU" b="0" i="0" dirty="0" err="1"/>
            <a:t>are</a:t>
          </a:r>
          <a:r>
            <a:rPr lang="hu-HU" b="0" i="0" dirty="0"/>
            <a:t> </a:t>
          </a:r>
          <a:r>
            <a:rPr lang="hu-HU" b="0" i="0" dirty="0" err="1"/>
            <a:t>intended</a:t>
          </a:r>
          <a:r>
            <a:rPr lang="hu-HU" b="0" i="0" dirty="0"/>
            <a:t> </a:t>
          </a:r>
          <a:r>
            <a:rPr lang="hu-HU" b="0" i="0" dirty="0" err="1"/>
            <a:t>to</a:t>
          </a:r>
          <a:r>
            <a:rPr lang="hu-HU" b="0" i="0" dirty="0"/>
            <a:t> </a:t>
          </a:r>
          <a:r>
            <a:rPr lang="hu-HU" b="0" i="0" dirty="0" err="1"/>
            <a:t>form</a:t>
          </a:r>
          <a:r>
            <a:rPr lang="hu-HU" b="0" i="0" dirty="0"/>
            <a:t> part of a </a:t>
          </a:r>
          <a:r>
            <a:rPr lang="hu-HU" b="0" i="0" dirty="0" err="1"/>
            <a:t>filing</a:t>
          </a:r>
          <a:r>
            <a:rPr lang="hu-HU" b="0" i="0" dirty="0"/>
            <a:t> </a:t>
          </a:r>
          <a:r>
            <a:rPr lang="hu-HU" b="0" i="0" dirty="0" err="1"/>
            <a:t>system</a:t>
          </a:r>
          <a:endParaRPr lang="hu-HU" dirty="0"/>
        </a:p>
      </dgm:t>
    </dgm:pt>
    <dgm:pt modelId="{F57E34D9-1F93-49A0-9680-E5B60AF0C548}" type="parTrans" cxnId="{6D9ABB44-26B7-455D-A8CF-6108A8C6DE87}">
      <dgm:prSet/>
      <dgm:spPr/>
      <dgm:t>
        <a:bodyPr/>
        <a:lstStyle/>
        <a:p>
          <a:endParaRPr lang="hu-HU"/>
        </a:p>
      </dgm:t>
    </dgm:pt>
    <dgm:pt modelId="{74041AA5-AE26-4EFC-8B4A-A3930971ADED}" type="sibTrans" cxnId="{6D9ABB44-26B7-455D-A8CF-6108A8C6DE87}">
      <dgm:prSet/>
      <dgm:spPr/>
      <dgm:t>
        <a:bodyPr/>
        <a:lstStyle/>
        <a:p>
          <a:endParaRPr lang="hu-HU"/>
        </a:p>
      </dgm:t>
    </dgm:pt>
    <dgm:pt modelId="{C0005752-8AA6-43D8-A138-2816C773111F}">
      <dgm:prSet/>
      <dgm:spPr>
        <a:noFill/>
      </dgm:spPr>
      <dgm:t>
        <a:bodyPr/>
        <a:lstStyle/>
        <a:p>
          <a:r>
            <a:rPr lang="hu-HU" b="0" i="0" dirty="0" err="1"/>
            <a:t>Processing</a:t>
          </a:r>
          <a:r>
            <a:rPr lang="hu-HU" b="0" i="0" dirty="0"/>
            <a:t> of </a:t>
          </a:r>
          <a:r>
            <a:rPr lang="hu-HU" b="0" i="0" dirty="0" err="1"/>
            <a:t>personal</a:t>
          </a:r>
          <a:r>
            <a:rPr lang="hu-HU" b="0" i="0" dirty="0"/>
            <a:t> </a:t>
          </a:r>
          <a:r>
            <a:rPr lang="hu-HU" b="0" i="0" dirty="0" err="1"/>
            <a:t>data</a:t>
          </a:r>
          <a:r>
            <a:rPr lang="hu-HU" b="0" i="0" dirty="0"/>
            <a:t> of </a:t>
          </a:r>
          <a:r>
            <a:rPr lang="hu-HU" b="0" i="0" dirty="0" err="1"/>
            <a:t>data</a:t>
          </a:r>
          <a:r>
            <a:rPr lang="hu-HU" b="0" i="0" dirty="0"/>
            <a:t> </a:t>
          </a:r>
          <a:r>
            <a:rPr lang="hu-HU" b="0" i="0" dirty="0" err="1"/>
            <a:t>subjects</a:t>
          </a:r>
          <a:r>
            <a:rPr lang="hu-HU" b="0" i="0" dirty="0"/>
            <a:t> </a:t>
          </a:r>
          <a:r>
            <a:rPr lang="hu-HU" b="0" i="0" dirty="0" err="1"/>
            <a:t>who</a:t>
          </a:r>
          <a:r>
            <a:rPr lang="hu-HU" b="0" i="0" dirty="0"/>
            <a:t> </a:t>
          </a:r>
          <a:r>
            <a:rPr lang="hu-HU" b="0" i="0" dirty="0" err="1"/>
            <a:t>are</a:t>
          </a:r>
          <a:r>
            <a:rPr lang="hu-HU" b="0" i="0" dirty="0"/>
            <a:t> in the Union </a:t>
          </a:r>
          <a:r>
            <a:rPr lang="hu-HU" b="0" i="0" dirty="0" err="1"/>
            <a:t>by</a:t>
          </a:r>
          <a:r>
            <a:rPr lang="hu-HU" b="0" i="0" dirty="0"/>
            <a:t> a </a:t>
          </a:r>
          <a:r>
            <a:rPr lang="hu-HU" b="0" i="0" dirty="0" err="1"/>
            <a:t>controller</a:t>
          </a:r>
          <a:r>
            <a:rPr lang="hu-HU" b="0" i="0" dirty="0"/>
            <a:t> </a:t>
          </a:r>
          <a:r>
            <a:rPr lang="hu-HU" b="0" i="0" dirty="0" err="1"/>
            <a:t>or</a:t>
          </a:r>
          <a:r>
            <a:rPr lang="hu-HU" b="0" i="0" dirty="0"/>
            <a:t> </a:t>
          </a:r>
          <a:r>
            <a:rPr lang="hu-HU" b="0" i="0" dirty="0" err="1"/>
            <a:t>processor</a:t>
          </a:r>
          <a:r>
            <a:rPr lang="hu-HU" b="0" i="0" dirty="0"/>
            <a:t> </a:t>
          </a:r>
          <a:r>
            <a:rPr lang="hu-HU" b="0" i="0" dirty="0" err="1"/>
            <a:t>not</a:t>
          </a:r>
          <a:r>
            <a:rPr lang="hu-HU" b="0" i="0" dirty="0"/>
            <a:t> </a:t>
          </a:r>
          <a:r>
            <a:rPr lang="hu-HU" b="0" i="0" dirty="0" err="1"/>
            <a:t>established</a:t>
          </a:r>
          <a:r>
            <a:rPr lang="hu-HU" b="0" i="0" dirty="0"/>
            <a:t> in the Union, </a:t>
          </a:r>
          <a:r>
            <a:rPr lang="hu-HU" b="0" i="0" dirty="0" err="1"/>
            <a:t>where</a:t>
          </a:r>
          <a:r>
            <a:rPr lang="hu-HU" b="0" i="0" dirty="0"/>
            <a:t> the </a:t>
          </a:r>
          <a:r>
            <a:rPr lang="hu-HU" b="0" i="0" dirty="0" err="1"/>
            <a:t>processing</a:t>
          </a:r>
          <a:r>
            <a:rPr lang="hu-HU" b="0" i="0" dirty="0"/>
            <a:t> </a:t>
          </a:r>
          <a:r>
            <a:rPr lang="hu-HU" b="0" i="0" dirty="0" err="1"/>
            <a:t>activities</a:t>
          </a:r>
          <a:r>
            <a:rPr lang="hu-HU" b="0" i="0" dirty="0"/>
            <a:t> </a:t>
          </a:r>
          <a:r>
            <a:rPr lang="hu-HU" b="0" i="0" dirty="0" err="1"/>
            <a:t>are</a:t>
          </a:r>
          <a:r>
            <a:rPr lang="hu-HU" b="0" i="0" dirty="0"/>
            <a:t> </a:t>
          </a:r>
          <a:r>
            <a:rPr lang="hu-HU" b="0" i="0" dirty="0" err="1"/>
            <a:t>related</a:t>
          </a:r>
          <a:r>
            <a:rPr lang="hu-HU" b="0" i="0" dirty="0"/>
            <a:t> </a:t>
          </a:r>
          <a:r>
            <a:rPr lang="hu-HU" b="0" i="0" dirty="0" err="1"/>
            <a:t>to</a:t>
          </a:r>
          <a:r>
            <a:rPr lang="hu-HU" b="0" i="0" dirty="0"/>
            <a:t>:</a:t>
          </a:r>
          <a:endParaRPr lang="hu-HU" dirty="0"/>
        </a:p>
      </dgm:t>
    </dgm:pt>
    <dgm:pt modelId="{96C7F2AE-CB9C-4B17-A450-D3708B7551CA}" type="parTrans" cxnId="{FBC3D384-9F51-43FD-BF7C-9D458DEFFBE6}">
      <dgm:prSet/>
      <dgm:spPr/>
      <dgm:t>
        <a:bodyPr/>
        <a:lstStyle/>
        <a:p>
          <a:endParaRPr lang="hu-HU"/>
        </a:p>
      </dgm:t>
    </dgm:pt>
    <dgm:pt modelId="{33D0BFCF-0B5D-40BF-90BF-B6BD9F14DE43}" type="sibTrans" cxnId="{FBC3D384-9F51-43FD-BF7C-9D458DEFFBE6}">
      <dgm:prSet/>
      <dgm:spPr/>
      <dgm:t>
        <a:bodyPr/>
        <a:lstStyle/>
        <a:p>
          <a:endParaRPr lang="hu-HU"/>
        </a:p>
      </dgm:t>
    </dgm:pt>
    <dgm:pt modelId="{4FB7D47D-5D67-4872-9FCF-64E44AE526B8}">
      <dgm:prSet/>
      <dgm:spPr>
        <a:noFill/>
      </dgm:spPr>
      <dgm:t>
        <a:bodyPr/>
        <a:lstStyle/>
        <a:p>
          <a:r>
            <a:rPr lang="hu-HU" dirty="0"/>
            <a:t>The </a:t>
          </a:r>
          <a:r>
            <a:rPr lang="hu-HU" dirty="0" err="1"/>
            <a:t>offering</a:t>
          </a:r>
          <a:r>
            <a:rPr lang="hu-HU" dirty="0"/>
            <a:t> of </a:t>
          </a:r>
          <a:r>
            <a:rPr lang="hu-HU" dirty="0" err="1"/>
            <a:t>goods</a:t>
          </a:r>
          <a:r>
            <a:rPr lang="hu-HU" dirty="0"/>
            <a:t> and </a:t>
          </a:r>
          <a:r>
            <a:rPr lang="hu-HU" dirty="0" err="1"/>
            <a:t>services</a:t>
          </a:r>
          <a:endParaRPr lang="hu-HU" dirty="0"/>
        </a:p>
      </dgm:t>
    </dgm:pt>
    <dgm:pt modelId="{E325EE8F-F258-40BC-B234-FFBB4F85E0A5}" type="parTrans" cxnId="{22364257-174B-40B7-BF75-096AC552245E}">
      <dgm:prSet/>
      <dgm:spPr/>
    </dgm:pt>
    <dgm:pt modelId="{9F12F562-D621-4A86-8CA5-25DE5E417D5B}" type="sibTrans" cxnId="{22364257-174B-40B7-BF75-096AC552245E}">
      <dgm:prSet/>
      <dgm:spPr/>
    </dgm:pt>
    <dgm:pt modelId="{A279051B-68A0-4FC9-A873-9616BC2F4922}">
      <dgm:prSet/>
      <dgm:spPr>
        <a:noFill/>
      </dgm:spPr>
      <dgm:t>
        <a:bodyPr/>
        <a:lstStyle/>
        <a:p>
          <a:r>
            <a:rPr lang="hu-HU" dirty="0"/>
            <a:t>The monitoring of </a:t>
          </a:r>
          <a:r>
            <a:rPr lang="hu-HU" dirty="0" err="1"/>
            <a:t>their</a:t>
          </a:r>
          <a:r>
            <a:rPr lang="hu-HU" dirty="0"/>
            <a:t> </a:t>
          </a:r>
          <a:r>
            <a:rPr lang="hu-HU" dirty="0" err="1"/>
            <a:t>behaviour</a:t>
          </a:r>
          <a:r>
            <a:rPr lang="hu-HU" dirty="0"/>
            <a:t> </a:t>
          </a:r>
          <a:r>
            <a:rPr lang="hu-HU" dirty="0" err="1"/>
            <a:t>as</a:t>
          </a:r>
          <a:r>
            <a:rPr lang="hu-HU" dirty="0"/>
            <a:t> far </a:t>
          </a:r>
          <a:r>
            <a:rPr lang="hu-HU" dirty="0" err="1"/>
            <a:t>as</a:t>
          </a:r>
          <a:r>
            <a:rPr lang="hu-HU" dirty="0"/>
            <a:t> </a:t>
          </a:r>
          <a:r>
            <a:rPr lang="hu-HU" dirty="0" err="1"/>
            <a:t>their</a:t>
          </a:r>
          <a:r>
            <a:rPr lang="hu-HU" dirty="0"/>
            <a:t> </a:t>
          </a:r>
          <a:r>
            <a:rPr lang="hu-HU" dirty="0" err="1"/>
            <a:t>behaviour</a:t>
          </a:r>
          <a:r>
            <a:rPr lang="hu-HU" dirty="0"/>
            <a:t> </a:t>
          </a:r>
          <a:r>
            <a:rPr lang="hu-HU" dirty="0" err="1"/>
            <a:t>takes</a:t>
          </a:r>
          <a:r>
            <a:rPr lang="hu-HU" dirty="0"/>
            <a:t> </a:t>
          </a:r>
          <a:r>
            <a:rPr lang="hu-HU" dirty="0" err="1"/>
            <a:t>place</a:t>
          </a:r>
          <a:r>
            <a:rPr lang="hu-HU" dirty="0"/>
            <a:t> </a:t>
          </a:r>
          <a:r>
            <a:rPr lang="hu-HU" dirty="0" err="1"/>
            <a:t>within</a:t>
          </a:r>
          <a:r>
            <a:rPr lang="hu-HU" dirty="0"/>
            <a:t> the Union</a:t>
          </a:r>
        </a:p>
      </dgm:t>
    </dgm:pt>
    <dgm:pt modelId="{2D18D6F3-7DC3-4926-AE88-04C68E55849D}" type="parTrans" cxnId="{F1CF19E1-2380-47B1-A810-56CBF97D054C}">
      <dgm:prSet/>
      <dgm:spPr/>
    </dgm:pt>
    <dgm:pt modelId="{84F77542-F24F-4759-BEED-62112876518D}" type="sibTrans" cxnId="{F1CF19E1-2380-47B1-A810-56CBF97D054C}">
      <dgm:prSet/>
      <dgm:spPr/>
    </dgm:pt>
    <dgm:pt modelId="{5F949FD2-99AC-4779-9CCE-A02A0D054E0E}">
      <dgm:prSet/>
      <dgm:spPr>
        <a:noFill/>
      </dgm:spPr>
      <dgm:t>
        <a:bodyPr/>
        <a:lstStyle/>
        <a:p>
          <a:pPr>
            <a:buFont typeface="Arial" panose="020B0604020202020204" pitchFamily="34" charset="0"/>
            <a:buChar char="•"/>
          </a:pPr>
          <a:r>
            <a:rPr lang="hu-HU" dirty="0" err="1"/>
            <a:t>Controller</a:t>
          </a:r>
          <a:r>
            <a:rPr lang="hu-HU" dirty="0"/>
            <a:t> </a:t>
          </a:r>
          <a:r>
            <a:rPr lang="hu-HU" dirty="0" err="1"/>
            <a:t>not</a:t>
          </a:r>
          <a:r>
            <a:rPr lang="hu-HU" dirty="0"/>
            <a:t> </a:t>
          </a:r>
          <a:r>
            <a:rPr lang="hu-HU" dirty="0" err="1"/>
            <a:t>established</a:t>
          </a:r>
          <a:r>
            <a:rPr lang="hu-HU" dirty="0"/>
            <a:t> in the Union, </a:t>
          </a:r>
          <a:r>
            <a:rPr lang="hu-HU" dirty="0" err="1"/>
            <a:t>but</a:t>
          </a:r>
          <a:r>
            <a:rPr lang="hu-HU" dirty="0"/>
            <a:t> in a </a:t>
          </a:r>
          <a:r>
            <a:rPr lang="hu-HU" dirty="0" err="1"/>
            <a:t>place</a:t>
          </a:r>
          <a:r>
            <a:rPr lang="hu-HU" dirty="0"/>
            <a:t> </a:t>
          </a:r>
          <a:r>
            <a:rPr lang="hu-HU" dirty="0" err="1"/>
            <a:t>where</a:t>
          </a:r>
          <a:r>
            <a:rPr lang="hu-HU" dirty="0"/>
            <a:t> </a:t>
          </a:r>
          <a:r>
            <a:rPr lang="hu-HU" dirty="0" err="1"/>
            <a:t>Member</a:t>
          </a:r>
          <a:r>
            <a:rPr lang="hu-HU" dirty="0"/>
            <a:t> </a:t>
          </a:r>
          <a:r>
            <a:rPr lang="hu-HU" dirty="0" err="1"/>
            <a:t>State</a:t>
          </a:r>
          <a:r>
            <a:rPr lang="hu-HU" dirty="0"/>
            <a:t> law </a:t>
          </a:r>
          <a:r>
            <a:rPr lang="hu-HU" dirty="0" err="1"/>
            <a:t>applies</a:t>
          </a:r>
          <a:r>
            <a:rPr lang="hu-HU" dirty="0"/>
            <a:t> </a:t>
          </a:r>
          <a:r>
            <a:rPr lang="hu-HU" dirty="0" err="1"/>
            <a:t>by</a:t>
          </a:r>
          <a:r>
            <a:rPr lang="hu-HU" dirty="0"/>
            <a:t> </a:t>
          </a:r>
          <a:r>
            <a:rPr lang="hu-HU" dirty="0" err="1"/>
            <a:t>virtue</a:t>
          </a:r>
          <a:r>
            <a:rPr lang="hu-HU" dirty="0"/>
            <a:t> of </a:t>
          </a:r>
          <a:r>
            <a:rPr lang="hu-HU" dirty="0" err="1"/>
            <a:t>public</a:t>
          </a:r>
          <a:r>
            <a:rPr lang="hu-HU" dirty="0"/>
            <a:t> </a:t>
          </a:r>
          <a:r>
            <a:rPr lang="hu-HU" dirty="0" err="1"/>
            <a:t>international</a:t>
          </a:r>
          <a:r>
            <a:rPr lang="hu-HU" dirty="0"/>
            <a:t> law</a:t>
          </a:r>
        </a:p>
      </dgm:t>
    </dgm:pt>
    <dgm:pt modelId="{CA7A0CDF-98A1-4A67-8DAD-792C334DD328}" type="parTrans" cxnId="{6A71C8D0-F8B2-4CBA-AA24-2B04C39FF7C4}">
      <dgm:prSet/>
      <dgm:spPr/>
    </dgm:pt>
    <dgm:pt modelId="{B730115C-64D0-4A09-8F6F-036B3215B739}" type="sibTrans" cxnId="{6A71C8D0-F8B2-4CBA-AA24-2B04C39FF7C4}">
      <dgm:prSet/>
      <dgm:spPr/>
    </dgm:pt>
    <dgm:pt modelId="{D21FC9F4-B562-4E0C-B8B3-E0062BFAF1E6}">
      <dgm:prSet/>
      <dgm:spPr>
        <a:noFill/>
      </dgm:spPr>
      <dgm:t>
        <a:bodyPr/>
        <a:lstStyle/>
        <a:p>
          <a:pPr rtl="0"/>
          <a:endParaRPr lang="hu-HU" dirty="0"/>
        </a:p>
      </dgm:t>
    </dgm:pt>
    <dgm:pt modelId="{C03BD712-A25A-4975-AA6C-ED7EB898096E}" type="parTrans" cxnId="{45C1B2B9-9CA7-47DA-9763-9E600934A48D}">
      <dgm:prSet/>
      <dgm:spPr/>
    </dgm:pt>
    <dgm:pt modelId="{2344670F-AB67-4F65-ACC2-8A209FBD3C66}" type="sibTrans" cxnId="{45C1B2B9-9CA7-47DA-9763-9E600934A48D}">
      <dgm:prSet/>
      <dgm:spPr/>
    </dgm:pt>
    <dgm:pt modelId="{AC9A2CA9-4FA2-4F96-BB52-24502D07F2C1}">
      <dgm:prSet/>
      <dgm:spPr>
        <a:noFill/>
      </dgm:spPr>
      <dgm:t>
        <a:bodyPr/>
        <a:lstStyle/>
        <a:p>
          <a:pPr rtl="0"/>
          <a:r>
            <a:rPr lang="hu-HU" dirty="0" err="1"/>
            <a:t>by</a:t>
          </a:r>
          <a:r>
            <a:rPr lang="hu-HU" dirty="0"/>
            <a:t> a </a:t>
          </a:r>
          <a:r>
            <a:rPr lang="hu-HU" dirty="0" err="1"/>
            <a:t>natural</a:t>
          </a:r>
          <a:r>
            <a:rPr lang="hu-HU" dirty="0"/>
            <a:t> </a:t>
          </a:r>
          <a:r>
            <a:rPr lang="hu-HU" dirty="0" err="1"/>
            <a:t>person</a:t>
          </a:r>
          <a:r>
            <a:rPr lang="hu-HU" dirty="0"/>
            <a:t> in the </a:t>
          </a:r>
          <a:r>
            <a:rPr lang="hu-HU" dirty="0" err="1"/>
            <a:t>course</a:t>
          </a:r>
          <a:r>
            <a:rPr lang="hu-HU" dirty="0"/>
            <a:t> of a </a:t>
          </a:r>
          <a:r>
            <a:rPr lang="hu-HU" dirty="0" err="1"/>
            <a:t>purely</a:t>
          </a:r>
          <a:r>
            <a:rPr lang="hu-HU" dirty="0"/>
            <a:t> </a:t>
          </a:r>
          <a:r>
            <a:rPr lang="hu-HU" dirty="0" err="1"/>
            <a:t>personal</a:t>
          </a:r>
          <a:r>
            <a:rPr lang="hu-HU" dirty="0"/>
            <a:t> </a:t>
          </a:r>
          <a:r>
            <a:rPr lang="hu-HU" dirty="0" err="1"/>
            <a:t>or</a:t>
          </a:r>
          <a:r>
            <a:rPr lang="hu-HU" dirty="0"/>
            <a:t> household </a:t>
          </a:r>
          <a:r>
            <a:rPr lang="hu-HU" dirty="0" err="1"/>
            <a:t>activity</a:t>
          </a:r>
          <a:endParaRPr lang="hu-HU" dirty="0"/>
        </a:p>
      </dgm:t>
    </dgm:pt>
    <dgm:pt modelId="{500A86B1-AFFB-48EC-8B60-9EB3328BBBFF}" type="parTrans" cxnId="{55DC6DD6-14CE-4AC6-BC1A-8B65798AFAEF}">
      <dgm:prSet/>
      <dgm:spPr/>
    </dgm:pt>
    <dgm:pt modelId="{1A98BCA8-4B51-4F96-B62F-29B7F8663767}" type="sibTrans" cxnId="{55DC6DD6-14CE-4AC6-BC1A-8B65798AFAEF}">
      <dgm:prSet/>
      <dgm:spPr/>
    </dgm:pt>
    <dgm:pt modelId="{304EDB51-9B29-478F-BFC0-14BBB8BD4B6B}">
      <dgm:prSet/>
      <dgm:spPr>
        <a:noFill/>
      </dgm:spPr>
      <dgm:t>
        <a:bodyPr/>
        <a:lstStyle/>
        <a:p>
          <a:pPr rtl="0"/>
          <a:endParaRPr lang="hu-HU" dirty="0"/>
        </a:p>
      </dgm:t>
    </dgm:pt>
    <dgm:pt modelId="{950743B4-4FD2-47DA-A01B-E1910733DC43}" type="parTrans" cxnId="{D7983C88-2428-436C-94EB-9DB2827F037F}">
      <dgm:prSet/>
      <dgm:spPr/>
    </dgm:pt>
    <dgm:pt modelId="{50B54AF9-B19F-4CEE-A8F3-E47C7ECA336F}" type="sibTrans" cxnId="{D7983C88-2428-436C-94EB-9DB2827F037F}">
      <dgm:prSet/>
      <dgm:spPr/>
    </dgm:pt>
    <dgm:pt modelId="{FB16A381-9208-401F-B87D-11DFB5CE47FA}">
      <dgm:prSet/>
      <dgm:spPr>
        <a:noFill/>
      </dgm:spPr>
      <dgm:t>
        <a:bodyPr/>
        <a:lstStyle/>
        <a:p>
          <a:pPr rtl="0"/>
          <a:r>
            <a:rPr lang="hu-HU" b="0" i="0" dirty="0"/>
            <a:t>in the </a:t>
          </a:r>
          <a:r>
            <a:rPr lang="hu-HU" b="0" i="0" dirty="0" err="1"/>
            <a:t>course</a:t>
          </a:r>
          <a:r>
            <a:rPr lang="hu-HU" b="0" i="0" dirty="0"/>
            <a:t> of an </a:t>
          </a:r>
          <a:r>
            <a:rPr lang="hu-HU" b="0" i="0" dirty="0" err="1"/>
            <a:t>activity</a:t>
          </a:r>
          <a:r>
            <a:rPr lang="hu-HU" b="0" i="0" dirty="0"/>
            <a:t> </a:t>
          </a:r>
          <a:r>
            <a:rPr lang="hu-HU" b="0" i="0" dirty="0" err="1"/>
            <a:t>which</a:t>
          </a:r>
          <a:r>
            <a:rPr lang="hu-HU" b="0" i="0" dirty="0"/>
            <a:t> </a:t>
          </a:r>
          <a:r>
            <a:rPr lang="hu-HU" b="0" i="0" dirty="0" err="1"/>
            <a:t>falls</a:t>
          </a:r>
          <a:r>
            <a:rPr lang="hu-HU" b="0" i="0" dirty="0"/>
            <a:t> </a:t>
          </a:r>
          <a:r>
            <a:rPr lang="hu-HU" b="0" i="0" dirty="0" err="1"/>
            <a:t>outside</a:t>
          </a:r>
          <a:r>
            <a:rPr lang="hu-HU" b="0" i="0" dirty="0"/>
            <a:t> the </a:t>
          </a:r>
          <a:r>
            <a:rPr lang="hu-HU" b="0" i="0" dirty="0" err="1"/>
            <a:t>scope</a:t>
          </a:r>
          <a:r>
            <a:rPr lang="hu-HU" b="0" i="0" dirty="0"/>
            <a:t> of Union law;</a:t>
          </a:r>
          <a:endParaRPr lang="hu-HU" dirty="0"/>
        </a:p>
      </dgm:t>
    </dgm:pt>
    <dgm:pt modelId="{132BB1A3-11B5-4D36-8098-D43443CCFDCB}" type="parTrans" cxnId="{5A726A51-58C7-4AB3-ADCF-E403E238B3A1}">
      <dgm:prSet/>
      <dgm:spPr/>
    </dgm:pt>
    <dgm:pt modelId="{FE5F92CA-FAC4-4798-B96F-21698577D74B}" type="sibTrans" cxnId="{5A726A51-58C7-4AB3-ADCF-E403E238B3A1}">
      <dgm:prSet/>
      <dgm:spPr/>
    </dgm:pt>
    <dgm:pt modelId="{92244BD1-0BC3-4D6A-B658-CF6329B37607}">
      <dgm:prSet/>
      <dgm:spPr>
        <a:noFill/>
      </dgm:spPr>
      <dgm:t>
        <a:bodyPr/>
        <a:lstStyle/>
        <a:p>
          <a:pPr rtl="0"/>
          <a:r>
            <a:rPr lang="hu-HU" dirty="0" err="1"/>
            <a:t>By</a:t>
          </a:r>
          <a:r>
            <a:rPr lang="hu-HU" dirty="0"/>
            <a:t> </a:t>
          </a:r>
          <a:r>
            <a:rPr lang="hu-HU" dirty="0" err="1"/>
            <a:t>competent</a:t>
          </a:r>
          <a:r>
            <a:rPr lang="hu-HU" dirty="0"/>
            <a:t> </a:t>
          </a:r>
          <a:r>
            <a:rPr lang="hu-HU" dirty="0" err="1"/>
            <a:t>authorities</a:t>
          </a:r>
          <a:r>
            <a:rPr lang="hu-HU" dirty="0"/>
            <a:t> for the </a:t>
          </a:r>
          <a:r>
            <a:rPr lang="hu-HU" dirty="0" err="1"/>
            <a:t>purposes</a:t>
          </a:r>
          <a:r>
            <a:rPr lang="hu-HU" dirty="0"/>
            <a:t> of the </a:t>
          </a:r>
          <a:r>
            <a:rPr lang="hu-HU" dirty="0" err="1"/>
            <a:t>prevention</a:t>
          </a:r>
          <a:r>
            <a:rPr lang="hu-HU" dirty="0"/>
            <a:t>, </a:t>
          </a:r>
          <a:r>
            <a:rPr lang="hu-HU" dirty="0" err="1"/>
            <a:t>investigation</a:t>
          </a:r>
          <a:r>
            <a:rPr lang="hu-HU" dirty="0"/>
            <a:t>, </a:t>
          </a:r>
          <a:r>
            <a:rPr lang="hu-HU" dirty="0" err="1"/>
            <a:t>detection</a:t>
          </a:r>
          <a:r>
            <a:rPr lang="hu-HU" dirty="0"/>
            <a:t> </a:t>
          </a:r>
          <a:r>
            <a:rPr lang="hu-HU" dirty="0" err="1"/>
            <a:t>or</a:t>
          </a:r>
          <a:r>
            <a:rPr lang="hu-HU" dirty="0"/>
            <a:t> </a:t>
          </a:r>
          <a:r>
            <a:rPr lang="hu-HU" dirty="0" err="1"/>
            <a:t>prosecution</a:t>
          </a:r>
          <a:r>
            <a:rPr lang="hu-HU" dirty="0"/>
            <a:t> of </a:t>
          </a:r>
          <a:r>
            <a:rPr lang="hu-HU" dirty="0" err="1"/>
            <a:t>cirminal</a:t>
          </a:r>
          <a:r>
            <a:rPr lang="hu-HU" dirty="0"/>
            <a:t> </a:t>
          </a:r>
          <a:r>
            <a:rPr lang="hu-HU" dirty="0" err="1"/>
            <a:t>offences</a:t>
          </a:r>
          <a:r>
            <a:rPr lang="hu-HU" dirty="0"/>
            <a:t> </a:t>
          </a:r>
          <a:r>
            <a:rPr lang="hu-HU" dirty="0" err="1"/>
            <a:t>or</a:t>
          </a:r>
          <a:r>
            <a:rPr lang="hu-HU" dirty="0"/>
            <a:t> the </a:t>
          </a:r>
          <a:r>
            <a:rPr lang="hu-HU" dirty="0" err="1"/>
            <a:t>execution</a:t>
          </a:r>
          <a:r>
            <a:rPr lang="hu-HU" dirty="0"/>
            <a:t> of </a:t>
          </a:r>
          <a:r>
            <a:rPr lang="hu-HU" dirty="0" err="1"/>
            <a:t>criminal</a:t>
          </a:r>
          <a:r>
            <a:rPr lang="hu-HU" dirty="0"/>
            <a:t> </a:t>
          </a:r>
          <a:r>
            <a:rPr lang="hu-HU" dirty="0" err="1"/>
            <a:t>penalties</a:t>
          </a:r>
          <a:endParaRPr lang="hu-HU" dirty="0"/>
        </a:p>
      </dgm:t>
    </dgm:pt>
    <dgm:pt modelId="{2CDA3455-9415-402B-926B-B86DD31C0ACF}" type="parTrans" cxnId="{E6B1141B-C0CB-4537-888A-65E5366520E8}">
      <dgm:prSet/>
      <dgm:spPr/>
    </dgm:pt>
    <dgm:pt modelId="{92B264C8-5C03-40BE-98B4-320EEC2577B8}" type="sibTrans" cxnId="{E6B1141B-C0CB-4537-888A-65E5366520E8}">
      <dgm:prSet/>
      <dgm:spPr/>
    </dgm:pt>
    <dgm:pt modelId="{4547C3ED-65D0-4517-B418-62B7524E5107}">
      <dgm:prSet/>
      <dgm:spPr>
        <a:noFill/>
      </dgm:spPr>
      <dgm:t>
        <a:bodyPr/>
        <a:lstStyle/>
        <a:p>
          <a:pPr rtl="0"/>
          <a:endParaRPr lang="hu-HU" dirty="0"/>
        </a:p>
      </dgm:t>
    </dgm:pt>
    <dgm:pt modelId="{4E58BE22-CB93-4E6E-B3FD-4F2B93C0087E}" type="parTrans" cxnId="{366C4456-7F71-466D-A556-22754EB06127}">
      <dgm:prSet/>
      <dgm:spPr/>
    </dgm:pt>
    <dgm:pt modelId="{5333FF23-02B5-4480-BEA5-14634DCFDA4F}" type="sibTrans" cxnId="{366C4456-7F71-466D-A556-22754EB06127}">
      <dgm:prSet/>
      <dgm:spPr/>
    </dgm:pt>
    <dgm:pt modelId="{1B00162C-A924-41BF-9536-BD3E94B4E909}" type="pres">
      <dgm:prSet presAssocID="{EB080CF9-4B69-4A8B-B53B-6155C6B9F026}" presName="Name0" presStyleCnt="0">
        <dgm:presLayoutVars>
          <dgm:dir/>
          <dgm:animLvl val="lvl"/>
          <dgm:resizeHandles val="exact"/>
        </dgm:presLayoutVars>
      </dgm:prSet>
      <dgm:spPr/>
    </dgm:pt>
    <dgm:pt modelId="{E0BC314C-999E-4B30-A6BE-86D9C963D596}" type="pres">
      <dgm:prSet presAssocID="{57D560EC-057B-4AB5-B260-720035AA70A4}" presName="composite" presStyleCnt="0"/>
      <dgm:spPr/>
    </dgm:pt>
    <dgm:pt modelId="{6275EF8A-551D-463A-B16D-A02FA01BEE9E}" type="pres">
      <dgm:prSet presAssocID="{57D560EC-057B-4AB5-B260-720035AA70A4}" presName="parTx" presStyleLbl="alignNode1" presStyleIdx="0" presStyleCnt="3">
        <dgm:presLayoutVars>
          <dgm:chMax val="0"/>
          <dgm:chPref val="0"/>
          <dgm:bulletEnabled val="1"/>
        </dgm:presLayoutVars>
      </dgm:prSet>
      <dgm:spPr/>
    </dgm:pt>
    <dgm:pt modelId="{0F06D009-29C4-4255-A54C-177C00DF807F}" type="pres">
      <dgm:prSet presAssocID="{57D560EC-057B-4AB5-B260-720035AA70A4}" presName="desTx" presStyleLbl="alignAccFollowNode1" presStyleIdx="0" presStyleCnt="3">
        <dgm:presLayoutVars>
          <dgm:bulletEnabled val="1"/>
        </dgm:presLayoutVars>
      </dgm:prSet>
      <dgm:spPr/>
    </dgm:pt>
    <dgm:pt modelId="{29DFB076-FA4F-40A2-BBCE-626544E35227}" type="pres">
      <dgm:prSet presAssocID="{EEDEB190-4459-4F68-A5D3-592E66BC7DB4}" presName="space" presStyleCnt="0"/>
      <dgm:spPr/>
    </dgm:pt>
    <dgm:pt modelId="{CF2AA4B9-5813-4FBB-9DF4-A374D67A388B}" type="pres">
      <dgm:prSet presAssocID="{0B3EDE19-F92D-408F-94BA-925CF055E121}" presName="composite" presStyleCnt="0"/>
      <dgm:spPr/>
    </dgm:pt>
    <dgm:pt modelId="{C41C7BB2-F316-4D85-AB09-5417406754F1}" type="pres">
      <dgm:prSet presAssocID="{0B3EDE19-F92D-408F-94BA-925CF055E121}" presName="parTx" presStyleLbl="alignNode1" presStyleIdx="1" presStyleCnt="3">
        <dgm:presLayoutVars>
          <dgm:chMax val="0"/>
          <dgm:chPref val="0"/>
          <dgm:bulletEnabled val="1"/>
        </dgm:presLayoutVars>
      </dgm:prSet>
      <dgm:spPr/>
    </dgm:pt>
    <dgm:pt modelId="{8671F181-D158-435A-9A5F-0EC0A5CA1352}" type="pres">
      <dgm:prSet presAssocID="{0B3EDE19-F92D-408F-94BA-925CF055E121}" presName="desTx" presStyleLbl="alignAccFollowNode1" presStyleIdx="1" presStyleCnt="3">
        <dgm:presLayoutVars>
          <dgm:bulletEnabled val="1"/>
        </dgm:presLayoutVars>
      </dgm:prSet>
      <dgm:spPr/>
    </dgm:pt>
    <dgm:pt modelId="{528122B1-3897-4096-BAF5-8BB2E0562EEB}" type="pres">
      <dgm:prSet presAssocID="{AB380EE7-97EA-4579-BD98-9E20CDF41E12}" presName="space" presStyleCnt="0"/>
      <dgm:spPr/>
    </dgm:pt>
    <dgm:pt modelId="{9FDF188D-555C-42C6-893C-AD913AA7673A}" type="pres">
      <dgm:prSet presAssocID="{74E51269-8E45-40A0-8C2B-ACC047278181}" presName="composite" presStyleCnt="0"/>
      <dgm:spPr/>
    </dgm:pt>
    <dgm:pt modelId="{66D6D493-F338-4AF3-BB6E-577EB64F6F59}" type="pres">
      <dgm:prSet presAssocID="{74E51269-8E45-40A0-8C2B-ACC047278181}" presName="parTx" presStyleLbl="alignNode1" presStyleIdx="2" presStyleCnt="3">
        <dgm:presLayoutVars>
          <dgm:chMax val="0"/>
          <dgm:chPref val="0"/>
          <dgm:bulletEnabled val="1"/>
        </dgm:presLayoutVars>
      </dgm:prSet>
      <dgm:spPr/>
    </dgm:pt>
    <dgm:pt modelId="{632FE264-94D3-411A-9207-42E122FC059C}" type="pres">
      <dgm:prSet presAssocID="{74E51269-8E45-40A0-8C2B-ACC047278181}" presName="desTx" presStyleLbl="alignAccFollowNode1" presStyleIdx="2" presStyleCnt="3">
        <dgm:presLayoutVars>
          <dgm:bulletEnabled val="1"/>
        </dgm:presLayoutVars>
      </dgm:prSet>
      <dgm:spPr/>
    </dgm:pt>
  </dgm:ptLst>
  <dgm:cxnLst>
    <dgm:cxn modelId="{26BB590A-42EE-487A-8791-D47483426F98}" type="presOf" srcId="{360B9807-D9E0-478E-85D9-8B57DEDF6CC6}" destId="{0F06D009-29C4-4255-A54C-177C00DF807F}" srcOrd="0" destOrd="0" presId="urn:microsoft.com/office/officeart/2005/8/layout/hList1"/>
    <dgm:cxn modelId="{E6B1141B-C0CB-4537-888A-65E5366520E8}" srcId="{6E898D39-9219-4F98-92D5-84EF11753ACD}" destId="{92244BD1-0BC3-4D6A-B658-CF6329B37607}" srcOrd="3" destOrd="0" parTransId="{2CDA3455-9415-402B-926B-B86DD31C0ACF}" sibTransId="{92B264C8-5C03-40BE-98B4-320EEC2577B8}"/>
    <dgm:cxn modelId="{A205201D-ECAB-481C-8BBE-48E62F073687}" type="presOf" srcId="{6E898D39-9219-4F98-92D5-84EF11753ACD}" destId="{632FE264-94D3-411A-9207-42E122FC059C}" srcOrd="0" destOrd="0" presId="urn:microsoft.com/office/officeart/2005/8/layout/hList1"/>
    <dgm:cxn modelId="{818E3224-8FBC-4591-A538-99D9D6B7FC76}" type="presOf" srcId="{74E51269-8E45-40A0-8C2B-ACC047278181}" destId="{66D6D493-F338-4AF3-BB6E-577EB64F6F59}" srcOrd="0" destOrd="0" presId="urn:microsoft.com/office/officeart/2005/8/layout/hList1"/>
    <dgm:cxn modelId="{DD4C6924-742C-427E-B4A8-B1813170C2B1}" type="presOf" srcId="{304EDB51-9B29-478F-BFC0-14BBB8BD4B6B}" destId="{632FE264-94D3-411A-9207-42E122FC059C}" srcOrd="0" destOrd="5" presId="urn:microsoft.com/office/officeart/2005/8/layout/hList1"/>
    <dgm:cxn modelId="{008FDB25-9C8B-45BD-88E3-7A7A4C602702}" type="presOf" srcId="{C0005752-8AA6-43D8-A138-2816C773111F}" destId="{0F06D009-29C4-4255-A54C-177C00DF807F}" srcOrd="0" destOrd="1" presId="urn:microsoft.com/office/officeart/2005/8/layout/hList1"/>
    <dgm:cxn modelId="{94A9192C-F0A6-43D8-8116-9A42AF7644FB}" type="presOf" srcId="{AC9A2CA9-4FA2-4F96-BB52-24502D07F2C1}" destId="{632FE264-94D3-411A-9207-42E122FC059C}" srcOrd="0" destOrd="3" presId="urn:microsoft.com/office/officeart/2005/8/layout/hList1"/>
    <dgm:cxn modelId="{59AB2737-E5F9-4DFB-BE06-5E8B55A09554}" srcId="{EB080CF9-4B69-4A8B-B53B-6155C6B9F026}" destId="{57D560EC-057B-4AB5-B260-720035AA70A4}" srcOrd="0" destOrd="0" parTransId="{CBF50663-0808-475E-8E42-A4A0BBC39DB5}" sibTransId="{EEDEB190-4459-4F68-A5D3-592E66BC7DB4}"/>
    <dgm:cxn modelId="{6D9ABB44-26B7-455D-A8CF-6108A8C6DE87}" srcId="{0B3EDE19-F92D-408F-94BA-925CF055E121}" destId="{777F8F4F-8C73-47AA-8124-16322F7FFEAE}" srcOrd="1" destOrd="0" parTransId="{F57E34D9-1F93-49A0-9680-E5B60AF0C548}" sibTransId="{74041AA5-AE26-4EFC-8B4A-A3930971ADED}"/>
    <dgm:cxn modelId="{06BF5651-AC70-4BF5-BD2E-138E0D343585}" srcId="{EB080CF9-4B69-4A8B-B53B-6155C6B9F026}" destId="{0B3EDE19-F92D-408F-94BA-925CF055E121}" srcOrd="1" destOrd="0" parTransId="{680C913D-3CDF-4530-90A1-C6EEAA30F907}" sibTransId="{AB380EE7-97EA-4579-BD98-9E20CDF41E12}"/>
    <dgm:cxn modelId="{5A726A51-58C7-4AB3-ADCF-E403E238B3A1}" srcId="{6E898D39-9219-4F98-92D5-84EF11753ACD}" destId="{FB16A381-9208-401F-B87D-11DFB5CE47FA}" srcOrd="0" destOrd="0" parTransId="{132BB1A3-11B5-4D36-8098-D43443CCFDCB}" sibTransId="{FE5F92CA-FAC4-4798-B96F-21698577D74B}"/>
    <dgm:cxn modelId="{366C4456-7F71-466D-A556-22754EB06127}" srcId="{0B3EDE19-F92D-408F-94BA-925CF055E121}" destId="{4547C3ED-65D0-4517-B418-62B7524E5107}" srcOrd="2" destOrd="0" parTransId="{4E58BE22-CB93-4E6E-B3FD-4F2B93C0087E}" sibTransId="{5333FF23-02B5-4480-BEA5-14634DCFDA4F}"/>
    <dgm:cxn modelId="{22364257-174B-40B7-BF75-096AC552245E}" srcId="{C0005752-8AA6-43D8-A138-2816C773111F}" destId="{4FB7D47D-5D67-4872-9FCF-64E44AE526B8}" srcOrd="0" destOrd="0" parTransId="{E325EE8F-F258-40BC-B234-FFBB4F85E0A5}" sibTransId="{9F12F562-D621-4A86-8CA5-25DE5E417D5B}"/>
    <dgm:cxn modelId="{BFD8985C-9008-4FC0-9610-9CBF3BAAA6F1}" type="presOf" srcId="{EB080CF9-4B69-4A8B-B53B-6155C6B9F026}" destId="{1B00162C-A924-41BF-9536-BD3E94B4E909}" srcOrd="0" destOrd="0" presId="urn:microsoft.com/office/officeart/2005/8/layout/hList1"/>
    <dgm:cxn modelId="{A027DC66-E65B-43BA-BE8E-F3B2108CCA26}" type="presOf" srcId="{DE814C21-B54A-4CE6-840D-B50DDFF8BE9E}" destId="{8671F181-D158-435A-9A5F-0EC0A5CA1352}" srcOrd="0" destOrd="0" presId="urn:microsoft.com/office/officeart/2005/8/layout/hList1"/>
    <dgm:cxn modelId="{21DC0C73-5FCB-4F08-B675-CADE170CA309}" type="presOf" srcId="{168BA43B-3E70-4092-9F6E-E4A5217FBE96}" destId="{632FE264-94D3-411A-9207-42E122FC059C}" srcOrd="0" destOrd="2" presId="urn:microsoft.com/office/officeart/2005/8/layout/hList1"/>
    <dgm:cxn modelId="{35192478-DBA7-40ED-80F4-A61DDBB65ED3}" type="presOf" srcId="{FB16A381-9208-401F-B87D-11DFB5CE47FA}" destId="{632FE264-94D3-411A-9207-42E122FC059C}" srcOrd="0" destOrd="1" presId="urn:microsoft.com/office/officeart/2005/8/layout/hList1"/>
    <dgm:cxn modelId="{1F3B0982-5A5D-435E-9CF2-2496AC9AE369}" type="presOf" srcId="{57D560EC-057B-4AB5-B260-720035AA70A4}" destId="{6275EF8A-551D-463A-B16D-A02FA01BEE9E}" srcOrd="0" destOrd="0" presId="urn:microsoft.com/office/officeart/2005/8/layout/hList1"/>
    <dgm:cxn modelId="{FBC3D384-9F51-43FD-BF7C-9D458DEFFBE6}" srcId="{57D560EC-057B-4AB5-B260-720035AA70A4}" destId="{C0005752-8AA6-43D8-A138-2816C773111F}" srcOrd="1" destOrd="0" parTransId="{96C7F2AE-CB9C-4B17-A450-D3708B7551CA}" sibTransId="{33D0BFCF-0B5D-40BF-90BF-B6BD9F14DE43}"/>
    <dgm:cxn modelId="{D7983C88-2428-436C-94EB-9DB2827F037F}" srcId="{74E51269-8E45-40A0-8C2B-ACC047278181}" destId="{304EDB51-9B29-478F-BFC0-14BBB8BD4B6B}" srcOrd="1" destOrd="0" parTransId="{950743B4-4FD2-47DA-A01B-E1910733DC43}" sibTransId="{50B54AF9-B19F-4CEE-A8F3-E47C7ECA336F}"/>
    <dgm:cxn modelId="{81462C8A-746F-487C-9696-A23161D206AA}" srcId="{0B3EDE19-F92D-408F-94BA-925CF055E121}" destId="{DE814C21-B54A-4CE6-840D-B50DDFF8BE9E}" srcOrd="0" destOrd="0" parTransId="{C097DAF6-4DC1-406C-A3CD-CB618FA71A88}" sibTransId="{4AD61A4B-D5A8-41A5-9B06-D8457118D7D6}"/>
    <dgm:cxn modelId="{F5952B96-776F-4E2F-A3D5-5C4290EF49D2}" type="presOf" srcId="{4547C3ED-65D0-4517-B418-62B7524E5107}" destId="{8671F181-D158-435A-9A5F-0EC0A5CA1352}" srcOrd="0" destOrd="2" presId="urn:microsoft.com/office/officeart/2005/8/layout/hList1"/>
    <dgm:cxn modelId="{F57CA49D-562D-4528-A79F-49859A2942B8}" type="presOf" srcId="{D21FC9F4-B562-4E0C-B8B3-E0062BFAF1E6}" destId="{632FE264-94D3-411A-9207-42E122FC059C}" srcOrd="0" destOrd="6" presId="urn:microsoft.com/office/officeart/2005/8/layout/hList1"/>
    <dgm:cxn modelId="{F4E1BFA6-1D42-43C1-B31B-0FC76E1CC649}" type="presOf" srcId="{4FB7D47D-5D67-4872-9FCF-64E44AE526B8}" destId="{0F06D009-29C4-4255-A54C-177C00DF807F}" srcOrd="0" destOrd="2" presId="urn:microsoft.com/office/officeart/2005/8/layout/hList1"/>
    <dgm:cxn modelId="{411671AC-D300-4FE5-9F62-65303FF160BB}" srcId="{74E51269-8E45-40A0-8C2B-ACC047278181}" destId="{6E898D39-9219-4F98-92D5-84EF11753ACD}" srcOrd="0" destOrd="0" parTransId="{8AE46428-2E1B-4D98-AE85-C8CB9853B93B}" sibTransId="{52263595-89F5-4B66-8735-530D7BDA88EB}"/>
    <dgm:cxn modelId="{AD5AC9AC-ECAF-4EB3-9C94-83FA1FC6BAAF}" srcId="{6E898D39-9219-4F98-92D5-84EF11753ACD}" destId="{168BA43B-3E70-4092-9F6E-E4A5217FBE96}" srcOrd="1" destOrd="0" parTransId="{6AFDD853-2D32-417E-8DCB-DCE609F7ADE3}" sibTransId="{E905925E-3812-4A50-8E2C-97F8E225D28B}"/>
    <dgm:cxn modelId="{06900BB7-26BB-4CC9-8961-A639EFCD9C4F}" type="presOf" srcId="{5F949FD2-99AC-4779-9CCE-A02A0D054E0E}" destId="{0F06D009-29C4-4255-A54C-177C00DF807F}" srcOrd="0" destOrd="4" presId="urn:microsoft.com/office/officeart/2005/8/layout/hList1"/>
    <dgm:cxn modelId="{45C1B2B9-9CA7-47DA-9763-9E600934A48D}" srcId="{74E51269-8E45-40A0-8C2B-ACC047278181}" destId="{D21FC9F4-B562-4E0C-B8B3-E0062BFAF1E6}" srcOrd="2" destOrd="0" parTransId="{C03BD712-A25A-4975-AA6C-ED7EB898096E}" sibTransId="{2344670F-AB67-4F65-ACC2-8A209FBD3C66}"/>
    <dgm:cxn modelId="{162BADBD-07BF-4680-A5D8-EE920100D8EB}" srcId="{EB080CF9-4B69-4A8B-B53B-6155C6B9F026}" destId="{74E51269-8E45-40A0-8C2B-ACC047278181}" srcOrd="2" destOrd="0" parTransId="{A581D5F8-D0EF-4663-B6ED-39293C4699E9}" sibTransId="{F1371432-6D92-4F18-89E0-738150AEA46A}"/>
    <dgm:cxn modelId="{6A71C8D0-F8B2-4CBA-AA24-2B04C39FF7C4}" srcId="{57D560EC-057B-4AB5-B260-720035AA70A4}" destId="{5F949FD2-99AC-4779-9CCE-A02A0D054E0E}" srcOrd="2" destOrd="0" parTransId="{CA7A0CDF-98A1-4A67-8DAD-792C334DD328}" sibTransId="{B730115C-64D0-4A09-8F6F-036B3215B739}"/>
    <dgm:cxn modelId="{C805B8D3-3DAB-45FC-BB70-93CBD6C604CD}" type="presOf" srcId="{777F8F4F-8C73-47AA-8124-16322F7FFEAE}" destId="{8671F181-D158-435A-9A5F-0EC0A5CA1352}" srcOrd="0" destOrd="1" presId="urn:microsoft.com/office/officeart/2005/8/layout/hList1"/>
    <dgm:cxn modelId="{55DC6DD6-14CE-4AC6-BC1A-8B65798AFAEF}" srcId="{6E898D39-9219-4F98-92D5-84EF11753ACD}" destId="{AC9A2CA9-4FA2-4F96-BB52-24502D07F2C1}" srcOrd="2" destOrd="0" parTransId="{500A86B1-AFFB-48EC-8B60-9EB3328BBBFF}" sibTransId="{1A98BCA8-4B51-4F96-B62F-29B7F8663767}"/>
    <dgm:cxn modelId="{B15EB8D8-9819-4D47-9146-7AEB51D37027}" type="presOf" srcId="{92244BD1-0BC3-4D6A-B658-CF6329B37607}" destId="{632FE264-94D3-411A-9207-42E122FC059C}" srcOrd="0" destOrd="4" presId="urn:microsoft.com/office/officeart/2005/8/layout/hList1"/>
    <dgm:cxn modelId="{AD6F41D9-FC17-47BF-9E96-BAB052EFFE42}" type="presOf" srcId="{A279051B-68A0-4FC9-A873-9616BC2F4922}" destId="{0F06D009-29C4-4255-A54C-177C00DF807F}" srcOrd="0" destOrd="3" presId="urn:microsoft.com/office/officeart/2005/8/layout/hList1"/>
    <dgm:cxn modelId="{F1CF19E1-2380-47B1-A810-56CBF97D054C}" srcId="{C0005752-8AA6-43D8-A138-2816C773111F}" destId="{A279051B-68A0-4FC9-A873-9616BC2F4922}" srcOrd="1" destOrd="0" parTransId="{2D18D6F3-7DC3-4926-AE88-04C68E55849D}" sibTransId="{84F77542-F24F-4759-BEED-62112876518D}"/>
    <dgm:cxn modelId="{DA1363E5-B9F1-4A0E-A359-04ACD9ACFDAD}" srcId="{57D560EC-057B-4AB5-B260-720035AA70A4}" destId="{360B9807-D9E0-478E-85D9-8B57DEDF6CC6}" srcOrd="0" destOrd="0" parTransId="{D20D07D2-58E5-4284-9281-0EA6B98917CF}" sibTransId="{8E8116E6-B4CF-4145-99F1-0CB9A84B65F7}"/>
    <dgm:cxn modelId="{367DA6F4-2ABD-4C52-ADB0-0E794EBBF342}" type="presOf" srcId="{0B3EDE19-F92D-408F-94BA-925CF055E121}" destId="{C41C7BB2-F316-4D85-AB09-5417406754F1}" srcOrd="0" destOrd="0" presId="urn:microsoft.com/office/officeart/2005/8/layout/hList1"/>
    <dgm:cxn modelId="{DD12E5CF-0726-4B35-BC28-0733B84ACF24}" type="presParOf" srcId="{1B00162C-A924-41BF-9536-BD3E94B4E909}" destId="{E0BC314C-999E-4B30-A6BE-86D9C963D596}" srcOrd="0" destOrd="0" presId="urn:microsoft.com/office/officeart/2005/8/layout/hList1"/>
    <dgm:cxn modelId="{14193407-2B43-4D3C-9657-36931C67D3C0}" type="presParOf" srcId="{E0BC314C-999E-4B30-A6BE-86D9C963D596}" destId="{6275EF8A-551D-463A-B16D-A02FA01BEE9E}" srcOrd="0" destOrd="0" presId="urn:microsoft.com/office/officeart/2005/8/layout/hList1"/>
    <dgm:cxn modelId="{A25CBB47-54F5-4507-B400-03A85B925CF6}" type="presParOf" srcId="{E0BC314C-999E-4B30-A6BE-86D9C963D596}" destId="{0F06D009-29C4-4255-A54C-177C00DF807F}" srcOrd="1" destOrd="0" presId="urn:microsoft.com/office/officeart/2005/8/layout/hList1"/>
    <dgm:cxn modelId="{03D8529E-BD83-4A9B-B0F1-8E789CB93C0B}" type="presParOf" srcId="{1B00162C-A924-41BF-9536-BD3E94B4E909}" destId="{29DFB076-FA4F-40A2-BBCE-626544E35227}" srcOrd="1" destOrd="0" presId="urn:microsoft.com/office/officeart/2005/8/layout/hList1"/>
    <dgm:cxn modelId="{3FEB7871-5DAB-43AA-96E4-D0F33E6205FC}" type="presParOf" srcId="{1B00162C-A924-41BF-9536-BD3E94B4E909}" destId="{CF2AA4B9-5813-4FBB-9DF4-A374D67A388B}" srcOrd="2" destOrd="0" presId="urn:microsoft.com/office/officeart/2005/8/layout/hList1"/>
    <dgm:cxn modelId="{2F9528B8-9065-458C-A6F4-F9333EFCC969}" type="presParOf" srcId="{CF2AA4B9-5813-4FBB-9DF4-A374D67A388B}" destId="{C41C7BB2-F316-4D85-AB09-5417406754F1}" srcOrd="0" destOrd="0" presId="urn:microsoft.com/office/officeart/2005/8/layout/hList1"/>
    <dgm:cxn modelId="{2D496629-86F1-4438-B0FC-E02F6F329C73}" type="presParOf" srcId="{CF2AA4B9-5813-4FBB-9DF4-A374D67A388B}" destId="{8671F181-D158-435A-9A5F-0EC0A5CA1352}" srcOrd="1" destOrd="0" presId="urn:microsoft.com/office/officeart/2005/8/layout/hList1"/>
    <dgm:cxn modelId="{48D05CCB-AC8C-4ED1-A7BC-E99D166B66B5}" type="presParOf" srcId="{1B00162C-A924-41BF-9536-BD3E94B4E909}" destId="{528122B1-3897-4096-BAF5-8BB2E0562EEB}" srcOrd="3" destOrd="0" presId="urn:microsoft.com/office/officeart/2005/8/layout/hList1"/>
    <dgm:cxn modelId="{E4720685-F6D6-47EF-8E7C-081CF43A825F}" type="presParOf" srcId="{1B00162C-A924-41BF-9536-BD3E94B4E909}" destId="{9FDF188D-555C-42C6-893C-AD913AA7673A}" srcOrd="4" destOrd="0" presId="urn:microsoft.com/office/officeart/2005/8/layout/hList1"/>
    <dgm:cxn modelId="{52D8C928-078D-4966-A146-C8337743263E}" type="presParOf" srcId="{9FDF188D-555C-42C6-893C-AD913AA7673A}" destId="{66D6D493-F338-4AF3-BB6E-577EB64F6F59}" srcOrd="0" destOrd="0" presId="urn:microsoft.com/office/officeart/2005/8/layout/hList1"/>
    <dgm:cxn modelId="{94C608E0-2C98-4FF9-AD0F-111E5E02E0AC}" type="presParOf" srcId="{9FDF188D-555C-42C6-893C-AD913AA7673A}" destId="{632FE264-94D3-411A-9207-42E122FC059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080CF9-4B69-4A8B-B53B-6155C6B9F026}"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hu-HU"/>
        </a:p>
      </dgm:t>
    </dgm:pt>
    <dgm:pt modelId="{57D560EC-057B-4AB5-B260-720035AA70A4}">
      <dgm:prSet/>
      <dgm:spPr/>
      <dgm:t>
        <a:bodyPr/>
        <a:lstStyle/>
        <a:p>
          <a:pPr rtl="0"/>
          <a:r>
            <a:rPr lang="hu-HU" dirty="0" err="1"/>
            <a:t>Territorial</a:t>
          </a:r>
          <a:r>
            <a:rPr lang="hu-HU" dirty="0"/>
            <a:t> </a:t>
          </a:r>
          <a:r>
            <a:rPr lang="hu-HU" dirty="0" err="1"/>
            <a:t>scope</a:t>
          </a:r>
          <a:endParaRPr lang="hu-HU" dirty="0"/>
        </a:p>
      </dgm:t>
    </dgm:pt>
    <dgm:pt modelId="{CBF50663-0808-475E-8E42-A4A0BBC39DB5}" type="parTrans" cxnId="{59AB2737-E5F9-4DFB-BE06-5E8B55A09554}">
      <dgm:prSet/>
      <dgm:spPr/>
      <dgm:t>
        <a:bodyPr/>
        <a:lstStyle/>
        <a:p>
          <a:endParaRPr lang="hu-HU"/>
        </a:p>
      </dgm:t>
    </dgm:pt>
    <dgm:pt modelId="{EEDEB190-4459-4F68-A5D3-592E66BC7DB4}" type="sibTrans" cxnId="{59AB2737-E5F9-4DFB-BE06-5E8B55A09554}">
      <dgm:prSet/>
      <dgm:spPr/>
      <dgm:t>
        <a:bodyPr/>
        <a:lstStyle/>
        <a:p>
          <a:endParaRPr lang="hu-HU"/>
        </a:p>
      </dgm:t>
    </dgm:pt>
    <dgm:pt modelId="{0B3EDE19-F92D-408F-94BA-925CF055E121}">
      <dgm:prSet/>
      <dgm:spPr/>
      <dgm:t>
        <a:bodyPr/>
        <a:lstStyle/>
        <a:p>
          <a:pPr rtl="0"/>
          <a:r>
            <a:rPr lang="hu-HU" dirty="0" err="1"/>
            <a:t>Material</a:t>
          </a:r>
          <a:r>
            <a:rPr lang="hu-HU" dirty="0"/>
            <a:t> </a:t>
          </a:r>
          <a:r>
            <a:rPr lang="hu-HU" dirty="0" err="1"/>
            <a:t>scope</a:t>
          </a:r>
          <a:endParaRPr lang="hu-HU" dirty="0"/>
        </a:p>
      </dgm:t>
    </dgm:pt>
    <dgm:pt modelId="{680C913D-3CDF-4530-90A1-C6EEAA30F907}" type="parTrans" cxnId="{06BF5651-AC70-4BF5-BD2E-138E0D343585}">
      <dgm:prSet/>
      <dgm:spPr/>
      <dgm:t>
        <a:bodyPr/>
        <a:lstStyle/>
        <a:p>
          <a:endParaRPr lang="hu-HU"/>
        </a:p>
      </dgm:t>
    </dgm:pt>
    <dgm:pt modelId="{AB380EE7-97EA-4579-BD98-9E20CDF41E12}" type="sibTrans" cxnId="{06BF5651-AC70-4BF5-BD2E-138E0D343585}">
      <dgm:prSet/>
      <dgm:spPr/>
      <dgm:t>
        <a:bodyPr/>
        <a:lstStyle/>
        <a:p>
          <a:endParaRPr lang="hu-HU"/>
        </a:p>
      </dgm:t>
    </dgm:pt>
    <dgm:pt modelId="{74E51269-8E45-40A0-8C2B-ACC047278181}">
      <dgm:prSet/>
      <dgm:spPr/>
      <dgm:t>
        <a:bodyPr/>
        <a:lstStyle/>
        <a:p>
          <a:pPr rtl="0"/>
          <a:r>
            <a:rPr lang="hu-HU" dirty="0" err="1"/>
            <a:t>Exceptions</a:t>
          </a:r>
          <a:endParaRPr lang="hu-HU" dirty="0"/>
        </a:p>
      </dgm:t>
    </dgm:pt>
    <dgm:pt modelId="{A581D5F8-D0EF-4663-B6ED-39293C4699E9}" type="parTrans" cxnId="{162BADBD-07BF-4680-A5D8-EE920100D8EB}">
      <dgm:prSet/>
      <dgm:spPr/>
      <dgm:t>
        <a:bodyPr/>
        <a:lstStyle/>
        <a:p>
          <a:endParaRPr lang="hu-HU"/>
        </a:p>
      </dgm:t>
    </dgm:pt>
    <dgm:pt modelId="{F1371432-6D92-4F18-89E0-738150AEA46A}" type="sibTrans" cxnId="{162BADBD-07BF-4680-A5D8-EE920100D8EB}">
      <dgm:prSet/>
      <dgm:spPr/>
      <dgm:t>
        <a:bodyPr/>
        <a:lstStyle/>
        <a:p>
          <a:endParaRPr lang="hu-HU"/>
        </a:p>
      </dgm:t>
    </dgm:pt>
    <dgm:pt modelId="{1B00162C-A924-41BF-9536-BD3E94B4E909}" type="pres">
      <dgm:prSet presAssocID="{EB080CF9-4B69-4A8B-B53B-6155C6B9F026}" presName="Name0" presStyleCnt="0">
        <dgm:presLayoutVars>
          <dgm:dir/>
          <dgm:animLvl val="lvl"/>
          <dgm:resizeHandles val="exact"/>
        </dgm:presLayoutVars>
      </dgm:prSet>
      <dgm:spPr/>
    </dgm:pt>
    <dgm:pt modelId="{E0BC314C-999E-4B30-A6BE-86D9C963D596}" type="pres">
      <dgm:prSet presAssocID="{57D560EC-057B-4AB5-B260-720035AA70A4}" presName="composite" presStyleCnt="0"/>
      <dgm:spPr/>
    </dgm:pt>
    <dgm:pt modelId="{6275EF8A-551D-463A-B16D-A02FA01BEE9E}" type="pres">
      <dgm:prSet presAssocID="{57D560EC-057B-4AB5-B260-720035AA70A4}" presName="parTx" presStyleLbl="alignNode1" presStyleIdx="0" presStyleCnt="3">
        <dgm:presLayoutVars>
          <dgm:chMax val="0"/>
          <dgm:chPref val="0"/>
          <dgm:bulletEnabled val="1"/>
        </dgm:presLayoutVars>
      </dgm:prSet>
      <dgm:spPr/>
    </dgm:pt>
    <dgm:pt modelId="{0F06D009-29C4-4255-A54C-177C00DF807F}" type="pres">
      <dgm:prSet presAssocID="{57D560EC-057B-4AB5-B260-720035AA70A4}" presName="desTx" presStyleLbl="alignAccFollowNode1" presStyleIdx="0" presStyleCnt="3">
        <dgm:presLayoutVars>
          <dgm:bulletEnabled val="1"/>
        </dgm:presLayoutVars>
      </dgm:prSet>
      <dgm:spPr/>
    </dgm:pt>
    <dgm:pt modelId="{29DFB076-FA4F-40A2-BBCE-626544E35227}" type="pres">
      <dgm:prSet presAssocID="{EEDEB190-4459-4F68-A5D3-592E66BC7DB4}" presName="space" presStyleCnt="0"/>
      <dgm:spPr/>
    </dgm:pt>
    <dgm:pt modelId="{CF2AA4B9-5813-4FBB-9DF4-A374D67A388B}" type="pres">
      <dgm:prSet presAssocID="{0B3EDE19-F92D-408F-94BA-925CF055E121}" presName="composite" presStyleCnt="0"/>
      <dgm:spPr/>
    </dgm:pt>
    <dgm:pt modelId="{C41C7BB2-F316-4D85-AB09-5417406754F1}" type="pres">
      <dgm:prSet presAssocID="{0B3EDE19-F92D-408F-94BA-925CF055E121}" presName="parTx" presStyleLbl="alignNode1" presStyleIdx="1" presStyleCnt="3">
        <dgm:presLayoutVars>
          <dgm:chMax val="0"/>
          <dgm:chPref val="0"/>
          <dgm:bulletEnabled val="1"/>
        </dgm:presLayoutVars>
      </dgm:prSet>
      <dgm:spPr/>
    </dgm:pt>
    <dgm:pt modelId="{8671F181-D158-435A-9A5F-0EC0A5CA1352}" type="pres">
      <dgm:prSet presAssocID="{0B3EDE19-F92D-408F-94BA-925CF055E121}" presName="desTx" presStyleLbl="alignAccFollowNode1" presStyleIdx="1" presStyleCnt="3">
        <dgm:presLayoutVars>
          <dgm:bulletEnabled val="1"/>
        </dgm:presLayoutVars>
      </dgm:prSet>
      <dgm:spPr/>
    </dgm:pt>
    <dgm:pt modelId="{528122B1-3897-4096-BAF5-8BB2E0562EEB}" type="pres">
      <dgm:prSet presAssocID="{AB380EE7-97EA-4579-BD98-9E20CDF41E12}" presName="space" presStyleCnt="0"/>
      <dgm:spPr/>
    </dgm:pt>
    <dgm:pt modelId="{9FDF188D-555C-42C6-893C-AD913AA7673A}" type="pres">
      <dgm:prSet presAssocID="{74E51269-8E45-40A0-8C2B-ACC047278181}" presName="composite" presStyleCnt="0"/>
      <dgm:spPr/>
    </dgm:pt>
    <dgm:pt modelId="{66D6D493-F338-4AF3-BB6E-577EB64F6F59}" type="pres">
      <dgm:prSet presAssocID="{74E51269-8E45-40A0-8C2B-ACC047278181}" presName="parTx" presStyleLbl="alignNode1" presStyleIdx="2" presStyleCnt="3">
        <dgm:presLayoutVars>
          <dgm:chMax val="0"/>
          <dgm:chPref val="0"/>
          <dgm:bulletEnabled val="1"/>
        </dgm:presLayoutVars>
      </dgm:prSet>
      <dgm:spPr/>
    </dgm:pt>
    <dgm:pt modelId="{632FE264-94D3-411A-9207-42E122FC059C}" type="pres">
      <dgm:prSet presAssocID="{74E51269-8E45-40A0-8C2B-ACC047278181}" presName="desTx" presStyleLbl="alignAccFollowNode1" presStyleIdx="2" presStyleCnt="3">
        <dgm:presLayoutVars>
          <dgm:bulletEnabled val="1"/>
        </dgm:presLayoutVars>
      </dgm:prSet>
      <dgm:spPr/>
    </dgm:pt>
  </dgm:ptLst>
  <dgm:cxnLst>
    <dgm:cxn modelId="{59AB2737-E5F9-4DFB-BE06-5E8B55A09554}" srcId="{EB080CF9-4B69-4A8B-B53B-6155C6B9F026}" destId="{57D560EC-057B-4AB5-B260-720035AA70A4}" srcOrd="0" destOrd="0" parTransId="{CBF50663-0808-475E-8E42-A4A0BBC39DB5}" sibTransId="{EEDEB190-4459-4F68-A5D3-592E66BC7DB4}"/>
    <dgm:cxn modelId="{06BF5651-AC70-4BF5-BD2E-138E0D343585}" srcId="{EB080CF9-4B69-4A8B-B53B-6155C6B9F026}" destId="{0B3EDE19-F92D-408F-94BA-925CF055E121}" srcOrd="1" destOrd="0" parTransId="{680C913D-3CDF-4530-90A1-C6EEAA30F907}" sibTransId="{AB380EE7-97EA-4579-BD98-9E20CDF41E12}"/>
    <dgm:cxn modelId="{BCF6B955-D8FC-4DD4-88C1-109DFE87C7FA}" type="presOf" srcId="{57D560EC-057B-4AB5-B260-720035AA70A4}" destId="{6275EF8A-551D-463A-B16D-A02FA01BEE9E}" srcOrd="0" destOrd="0" presId="urn:microsoft.com/office/officeart/2005/8/layout/hList1"/>
    <dgm:cxn modelId="{BFD8985C-9008-4FC0-9610-9CBF3BAAA6F1}" type="presOf" srcId="{EB080CF9-4B69-4A8B-B53B-6155C6B9F026}" destId="{1B00162C-A924-41BF-9536-BD3E94B4E909}" srcOrd="0" destOrd="0" presId="urn:microsoft.com/office/officeart/2005/8/layout/hList1"/>
    <dgm:cxn modelId="{162BADBD-07BF-4680-A5D8-EE920100D8EB}" srcId="{EB080CF9-4B69-4A8B-B53B-6155C6B9F026}" destId="{74E51269-8E45-40A0-8C2B-ACC047278181}" srcOrd="2" destOrd="0" parTransId="{A581D5F8-D0EF-4663-B6ED-39293C4699E9}" sibTransId="{F1371432-6D92-4F18-89E0-738150AEA46A}"/>
    <dgm:cxn modelId="{143145C1-4BFA-4656-9E1A-E0615462ECF7}" type="presOf" srcId="{74E51269-8E45-40A0-8C2B-ACC047278181}" destId="{66D6D493-F338-4AF3-BB6E-577EB64F6F59}" srcOrd="0" destOrd="0" presId="urn:microsoft.com/office/officeart/2005/8/layout/hList1"/>
    <dgm:cxn modelId="{487E62FD-98D0-4B38-BD99-19401EF88021}" type="presOf" srcId="{0B3EDE19-F92D-408F-94BA-925CF055E121}" destId="{C41C7BB2-F316-4D85-AB09-5417406754F1}" srcOrd="0" destOrd="0" presId="urn:microsoft.com/office/officeart/2005/8/layout/hList1"/>
    <dgm:cxn modelId="{089E07FF-874E-46B1-A2D1-FE83733A7F86}" type="presParOf" srcId="{1B00162C-A924-41BF-9536-BD3E94B4E909}" destId="{E0BC314C-999E-4B30-A6BE-86D9C963D596}" srcOrd="0" destOrd="0" presId="urn:microsoft.com/office/officeart/2005/8/layout/hList1"/>
    <dgm:cxn modelId="{6F34DACE-8FE8-42F3-ABC2-BC247A2FCE7C}" type="presParOf" srcId="{E0BC314C-999E-4B30-A6BE-86D9C963D596}" destId="{6275EF8A-551D-463A-B16D-A02FA01BEE9E}" srcOrd="0" destOrd="0" presId="urn:microsoft.com/office/officeart/2005/8/layout/hList1"/>
    <dgm:cxn modelId="{F7DF7B60-E3AA-46AE-8998-356E31AE9E9A}" type="presParOf" srcId="{E0BC314C-999E-4B30-A6BE-86D9C963D596}" destId="{0F06D009-29C4-4255-A54C-177C00DF807F}" srcOrd="1" destOrd="0" presId="urn:microsoft.com/office/officeart/2005/8/layout/hList1"/>
    <dgm:cxn modelId="{CB45F8FF-ABEB-4F66-A950-4309BD7AEF09}" type="presParOf" srcId="{1B00162C-A924-41BF-9536-BD3E94B4E909}" destId="{29DFB076-FA4F-40A2-BBCE-626544E35227}" srcOrd="1" destOrd="0" presId="urn:microsoft.com/office/officeart/2005/8/layout/hList1"/>
    <dgm:cxn modelId="{8C811A25-AD0F-4EA4-860F-5B4922D3D473}" type="presParOf" srcId="{1B00162C-A924-41BF-9536-BD3E94B4E909}" destId="{CF2AA4B9-5813-4FBB-9DF4-A374D67A388B}" srcOrd="2" destOrd="0" presId="urn:microsoft.com/office/officeart/2005/8/layout/hList1"/>
    <dgm:cxn modelId="{5703FE08-0875-4250-A551-27765F7E9EF4}" type="presParOf" srcId="{CF2AA4B9-5813-4FBB-9DF4-A374D67A388B}" destId="{C41C7BB2-F316-4D85-AB09-5417406754F1}" srcOrd="0" destOrd="0" presId="urn:microsoft.com/office/officeart/2005/8/layout/hList1"/>
    <dgm:cxn modelId="{FB8621BA-10BF-4033-B238-7CF9A261DBF2}" type="presParOf" srcId="{CF2AA4B9-5813-4FBB-9DF4-A374D67A388B}" destId="{8671F181-D158-435A-9A5F-0EC0A5CA1352}" srcOrd="1" destOrd="0" presId="urn:microsoft.com/office/officeart/2005/8/layout/hList1"/>
    <dgm:cxn modelId="{0AD17907-E4F4-4D96-A560-7BABAC62BC23}" type="presParOf" srcId="{1B00162C-A924-41BF-9536-BD3E94B4E909}" destId="{528122B1-3897-4096-BAF5-8BB2E0562EEB}" srcOrd="3" destOrd="0" presId="urn:microsoft.com/office/officeart/2005/8/layout/hList1"/>
    <dgm:cxn modelId="{B0D638A7-8C80-4759-A670-FCA21A67A0BC}" type="presParOf" srcId="{1B00162C-A924-41BF-9536-BD3E94B4E909}" destId="{9FDF188D-555C-42C6-893C-AD913AA7673A}" srcOrd="4" destOrd="0" presId="urn:microsoft.com/office/officeart/2005/8/layout/hList1"/>
    <dgm:cxn modelId="{979E02A0-2109-417F-A309-E376863BB09E}" type="presParOf" srcId="{9FDF188D-555C-42C6-893C-AD913AA7673A}" destId="{66D6D493-F338-4AF3-BB6E-577EB64F6F59}" srcOrd="0" destOrd="0" presId="urn:microsoft.com/office/officeart/2005/8/layout/hList1"/>
    <dgm:cxn modelId="{A731C0B1-C24B-4DD9-A513-6028817D17DF}" type="presParOf" srcId="{9FDF188D-555C-42C6-893C-AD913AA7673A}" destId="{632FE264-94D3-411A-9207-42E122FC059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A48517B-D6C5-4C7A-AAF3-2847A133276E}" type="doc">
      <dgm:prSet loTypeId="urn:microsoft.com/office/officeart/2005/8/layout/list1" loCatId="process" qsTypeId="urn:microsoft.com/office/officeart/2005/8/quickstyle/simple1" qsCatId="simple" csTypeId="urn:microsoft.com/office/officeart/2005/8/colors/accent1_2" csCatId="accent1" phldr="1"/>
      <dgm:spPr/>
      <dgm:t>
        <a:bodyPr/>
        <a:lstStyle/>
        <a:p>
          <a:endParaRPr lang="en-US"/>
        </a:p>
      </dgm:t>
    </dgm:pt>
    <dgm:pt modelId="{D7206393-88F1-4EC1-87F5-82A16CEFEEAF}">
      <dgm:prSet phldrT="[Text]"/>
      <dgm:spPr/>
      <dgm:t>
        <a:bodyPr/>
        <a:lstStyle/>
        <a:p>
          <a:r>
            <a:rPr lang="en-US" dirty="0"/>
            <a:t>Any information</a:t>
          </a:r>
        </a:p>
      </dgm:t>
    </dgm:pt>
    <dgm:pt modelId="{D37CBF92-C2AC-4A81-B4D8-3CDF43217816}" type="parTrans" cxnId="{B7C91328-3886-40D8-99EE-58B54473EA2D}">
      <dgm:prSet/>
      <dgm:spPr/>
      <dgm:t>
        <a:bodyPr/>
        <a:lstStyle/>
        <a:p>
          <a:endParaRPr lang="en-US"/>
        </a:p>
      </dgm:t>
    </dgm:pt>
    <dgm:pt modelId="{0490E32B-4E9A-43DC-8AFA-D0FCCE6B99AC}" type="sibTrans" cxnId="{B7C91328-3886-40D8-99EE-58B54473EA2D}">
      <dgm:prSet/>
      <dgm:spPr/>
      <dgm:t>
        <a:bodyPr/>
        <a:lstStyle/>
        <a:p>
          <a:endParaRPr lang="en-US"/>
        </a:p>
      </dgm:t>
    </dgm:pt>
    <dgm:pt modelId="{FDEB0D35-319B-47E4-86B7-B4BE557D8724}">
      <dgm:prSet phldrT="[Text]"/>
      <dgm:spPr/>
      <dgm:t>
        <a:bodyPr/>
        <a:lstStyle/>
        <a:p>
          <a:r>
            <a:rPr lang="en-US" dirty="0"/>
            <a:t>What kind of information?</a:t>
          </a:r>
        </a:p>
      </dgm:t>
    </dgm:pt>
    <dgm:pt modelId="{8D9C72D5-B07A-457A-B53F-641F7A9344C4}" type="parTrans" cxnId="{0555C90D-5869-4B07-8512-3D47158A622D}">
      <dgm:prSet/>
      <dgm:spPr/>
      <dgm:t>
        <a:bodyPr/>
        <a:lstStyle/>
        <a:p>
          <a:endParaRPr lang="en-US"/>
        </a:p>
      </dgm:t>
    </dgm:pt>
    <dgm:pt modelId="{09AE8A7B-FC62-4F53-96A8-2403C4F59824}" type="sibTrans" cxnId="{0555C90D-5869-4B07-8512-3D47158A622D}">
      <dgm:prSet/>
      <dgm:spPr/>
      <dgm:t>
        <a:bodyPr/>
        <a:lstStyle/>
        <a:p>
          <a:endParaRPr lang="en-US"/>
        </a:p>
      </dgm:t>
    </dgm:pt>
    <dgm:pt modelId="{A2E4B805-ABDD-46DD-A162-85725ED35E30}">
      <dgm:prSet phldrT="[Text]"/>
      <dgm:spPr/>
      <dgm:t>
        <a:bodyPr/>
        <a:lstStyle/>
        <a:p>
          <a:r>
            <a:rPr lang="en-US" dirty="0"/>
            <a:t>Relating to</a:t>
          </a:r>
        </a:p>
      </dgm:t>
    </dgm:pt>
    <dgm:pt modelId="{65045E22-CC6D-4957-A2B9-86E56EE63BD4}" type="parTrans" cxnId="{65CEDE1A-D95F-44F3-B77B-9BFA92B60E25}">
      <dgm:prSet/>
      <dgm:spPr/>
      <dgm:t>
        <a:bodyPr/>
        <a:lstStyle/>
        <a:p>
          <a:endParaRPr lang="en-US"/>
        </a:p>
      </dgm:t>
    </dgm:pt>
    <dgm:pt modelId="{48D876C2-0ACD-44FC-873E-6278B0E8A178}" type="sibTrans" cxnId="{65CEDE1A-D95F-44F3-B77B-9BFA92B60E25}">
      <dgm:prSet/>
      <dgm:spPr/>
      <dgm:t>
        <a:bodyPr/>
        <a:lstStyle/>
        <a:p>
          <a:endParaRPr lang="en-US"/>
        </a:p>
      </dgm:t>
    </dgm:pt>
    <dgm:pt modelId="{A7D572B2-5973-4B79-BECC-C461A2A29137}">
      <dgm:prSet phldrT="[Text]"/>
      <dgm:spPr/>
      <dgm:t>
        <a:bodyPr/>
        <a:lstStyle/>
        <a:p>
          <a:r>
            <a:rPr lang="en-US" dirty="0"/>
            <a:t>When you can consider information relate to a person?</a:t>
          </a:r>
        </a:p>
      </dgm:t>
    </dgm:pt>
    <dgm:pt modelId="{E1222485-420B-4BA6-93C7-4A8FD5556DB2}" type="parTrans" cxnId="{AC6D483E-0DC7-4123-8EB1-CAC6A2004518}">
      <dgm:prSet/>
      <dgm:spPr/>
      <dgm:t>
        <a:bodyPr/>
        <a:lstStyle/>
        <a:p>
          <a:endParaRPr lang="en-US"/>
        </a:p>
      </dgm:t>
    </dgm:pt>
    <dgm:pt modelId="{B3490928-9B31-408E-A835-087EDB8BF99B}" type="sibTrans" cxnId="{AC6D483E-0DC7-4123-8EB1-CAC6A2004518}">
      <dgm:prSet/>
      <dgm:spPr/>
      <dgm:t>
        <a:bodyPr/>
        <a:lstStyle/>
        <a:p>
          <a:endParaRPr lang="en-US"/>
        </a:p>
      </dgm:t>
    </dgm:pt>
    <dgm:pt modelId="{41757B0B-C24D-4ACE-8828-5E555317C555}">
      <dgm:prSet phldrT="[Text]"/>
      <dgm:spPr/>
      <dgm:t>
        <a:bodyPr/>
        <a:lstStyle/>
        <a:p>
          <a:r>
            <a:rPr lang="en-US" dirty="0"/>
            <a:t>An identified or identifiable</a:t>
          </a:r>
        </a:p>
      </dgm:t>
    </dgm:pt>
    <dgm:pt modelId="{A67C5F58-A39E-4715-B751-A33969B32726}" type="parTrans" cxnId="{83187D8C-4E71-4373-AEB4-50FFFD55325F}">
      <dgm:prSet/>
      <dgm:spPr/>
      <dgm:t>
        <a:bodyPr/>
        <a:lstStyle/>
        <a:p>
          <a:endParaRPr lang="en-US"/>
        </a:p>
      </dgm:t>
    </dgm:pt>
    <dgm:pt modelId="{D770926B-E53B-4292-A663-B723C39EC1EC}" type="sibTrans" cxnId="{83187D8C-4E71-4373-AEB4-50FFFD55325F}">
      <dgm:prSet/>
      <dgm:spPr/>
      <dgm:t>
        <a:bodyPr/>
        <a:lstStyle/>
        <a:p>
          <a:endParaRPr lang="en-US"/>
        </a:p>
      </dgm:t>
    </dgm:pt>
    <dgm:pt modelId="{598C6FC6-09F2-4C91-833E-A6AFC7706961}">
      <dgm:prSet phldrT="[Text]"/>
      <dgm:spPr/>
      <dgm:t>
        <a:bodyPr/>
        <a:lstStyle/>
        <a:p>
          <a:r>
            <a:rPr lang="en-US" dirty="0"/>
            <a:t>When is someone identified and when is </a:t>
          </a:r>
          <a:r>
            <a:rPr lang="hu-HU" dirty="0"/>
            <a:t>he/</a:t>
          </a:r>
          <a:r>
            <a:rPr lang="hu-HU" dirty="0" err="1"/>
            <a:t>she</a:t>
          </a:r>
          <a:r>
            <a:rPr lang="hu-HU" dirty="0"/>
            <a:t> </a:t>
          </a:r>
          <a:r>
            <a:rPr lang="en-US" dirty="0"/>
            <a:t>identifiable?</a:t>
          </a:r>
        </a:p>
      </dgm:t>
    </dgm:pt>
    <dgm:pt modelId="{B1380D5D-F269-4184-A3CE-F526132831E9}" type="parTrans" cxnId="{F0C84B99-AD38-4096-9B99-2BE9788F2DDC}">
      <dgm:prSet/>
      <dgm:spPr/>
      <dgm:t>
        <a:bodyPr/>
        <a:lstStyle/>
        <a:p>
          <a:endParaRPr lang="en-US"/>
        </a:p>
      </dgm:t>
    </dgm:pt>
    <dgm:pt modelId="{607A715A-E2DF-4EB0-A9C2-DCC5030CB04B}" type="sibTrans" cxnId="{F0C84B99-AD38-4096-9B99-2BE9788F2DDC}">
      <dgm:prSet/>
      <dgm:spPr/>
      <dgm:t>
        <a:bodyPr/>
        <a:lstStyle/>
        <a:p>
          <a:endParaRPr lang="en-US"/>
        </a:p>
      </dgm:t>
    </dgm:pt>
    <dgm:pt modelId="{658C89CA-E3F1-487F-9915-56D9F0C5D308}">
      <dgm:prSet phldrT="[Text]"/>
      <dgm:spPr/>
      <dgm:t>
        <a:bodyPr/>
        <a:lstStyle/>
        <a:p>
          <a:r>
            <a:rPr lang="en-US" dirty="0"/>
            <a:t>Natural person</a:t>
          </a:r>
        </a:p>
      </dgm:t>
    </dgm:pt>
    <dgm:pt modelId="{E2E14D6E-8D8A-46F6-9E1C-F6FC4AE4687D}" type="parTrans" cxnId="{4CFDF958-8C7B-44C4-B5F2-3548E04C3C59}">
      <dgm:prSet/>
      <dgm:spPr/>
      <dgm:t>
        <a:bodyPr/>
        <a:lstStyle/>
        <a:p>
          <a:endParaRPr lang="en-US"/>
        </a:p>
      </dgm:t>
    </dgm:pt>
    <dgm:pt modelId="{7280510C-2988-46E7-9DC3-696F0080481F}" type="sibTrans" cxnId="{4CFDF958-8C7B-44C4-B5F2-3548E04C3C59}">
      <dgm:prSet/>
      <dgm:spPr/>
      <dgm:t>
        <a:bodyPr/>
        <a:lstStyle/>
        <a:p>
          <a:endParaRPr lang="en-US"/>
        </a:p>
      </dgm:t>
    </dgm:pt>
    <dgm:pt modelId="{E8B56487-4265-405C-B8DC-4C2E8BF55074}">
      <dgm:prSet phldrT="[Text]"/>
      <dgm:spPr/>
      <dgm:t>
        <a:bodyPr/>
        <a:lstStyle/>
        <a:p>
          <a:r>
            <a:rPr lang="en-US" dirty="0"/>
            <a:t>Who is a natural person?</a:t>
          </a:r>
        </a:p>
      </dgm:t>
    </dgm:pt>
    <dgm:pt modelId="{B6B7BC3B-D4B7-4427-870D-422E831D7C86}" type="parTrans" cxnId="{5B6B2DE2-0653-4207-A3BB-0CC3FC2F75A8}">
      <dgm:prSet/>
      <dgm:spPr/>
      <dgm:t>
        <a:bodyPr/>
        <a:lstStyle/>
        <a:p>
          <a:endParaRPr lang="en-US"/>
        </a:p>
      </dgm:t>
    </dgm:pt>
    <dgm:pt modelId="{A1D26B20-35E6-452E-B505-0A76E0D7BA7C}" type="sibTrans" cxnId="{5B6B2DE2-0653-4207-A3BB-0CC3FC2F75A8}">
      <dgm:prSet/>
      <dgm:spPr/>
      <dgm:t>
        <a:bodyPr/>
        <a:lstStyle/>
        <a:p>
          <a:endParaRPr lang="en-US"/>
        </a:p>
      </dgm:t>
    </dgm:pt>
    <dgm:pt modelId="{81DFEF4F-C103-1540-831D-A0BF6455E4CF}" type="pres">
      <dgm:prSet presAssocID="{EA48517B-D6C5-4C7A-AAF3-2847A133276E}" presName="linear" presStyleCnt="0">
        <dgm:presLayoutVars>
          <dgm:dir/>
          <dgm:animLvl val="lvl"/>
          <dgm:resizeHandles val="exact"/>
        </dgm:presLayoutVars>
      </dgm:prSet>
      <dgm:spPr/>
    </dgm:pt>
    <dgm:pt modelId="{B9C1AB86-6038-F44F-93AB-C4BD5D2D7B19}" type="pres">
      <dgm:prSet presAssocID="{D7206393-88F1-4EC1-87F5-82A16CEFEEAF}" presName="parentLin" presStyleCnt="0"/>
      <dgm:spPr/>
    </dgm:pt>
    <dgm:pt modelId="{BA1BB72E-F3D0-B345-813D-21F32EEA959C}" type="pres">
      <dgm:prSet presAssocID="{D7206393-88F1-4EC1-87F5-82A16CEFEEAF}" presName="parentLeftMargin" presStyleLbl="node1" presStyleIdx="0" presStyleCnt="4"/>
      <dgm:spPr/>
    </dgm:pt>
    <dgm:pt modelId="{703E8E4B-D823-A14F-9434-8D1E46708E50}" type="pres">
      <dgm:prSet presAssocID="{D7206393-88F1-4EC1-87F5-82A16CEFEEAF}" presName="parentText" presStyleLbl="node1" presStyleIdx="0" presStyleCnt="4">
        <dgm:presLayoutVars>
          <dgm:chMax val="0"/>
          <dgm:bulletEnabled val="1"/>
        </dgm:presLayoutVars>
      </dgm:prSet>
      <dgm:spPr/>
    </dgm:pt>
    <dgm:pt modelId="{3B164226-031A-E045-A368-5E4BC6317EEA}" type="pres">
      <dgm:prSet presAssocID="{D7206393-88F1-4EC1-87F5-82A16CEFEEAF}" presName="negativeSpace" presStyleCnt="0"/>
      <dgm:spPr/>
    </dgm:pt>
    <dgm:pt modelId="{380CCB98-6C70-BA4E-9098-96DD72DB531F}" type="pres">
      <dgm:prSet presAssocID="{D7206393-88F1-4EC1-87F5-82A16CEFEEAF}" presName="childText" presStyleLbl="conFgAcc1" presStyleIdx="0" presStyleCnt="4">
        <dgm:presLayoutVars>
          <dgm:bulletEnabled val="1"/>
        </dgm:presLayoutVars>
      </dgm:prSet>
      <dgm:spPr/>
    </dgm:pt>
    <dgm:pt modelId="{A75366C3-576E-364E-8076-CCFEBBF2D83E}" type="pres">
      <dgm:prSet presAssocID="{0490E32B-4E9A-43DC-8AFA-D0FCCE6B99AC}" presName="spaceBetweenRectangles" presStyleCnt="0"/>
      <dgm:spPr/>
    </dgm:pt>
    <dgm:pt modelId="{747AFDFC-8D3A-934E-AA23-9E56896A8F3B}" type="pres">
      <dgm:prSet presAssocID="{A2E4B805-ABDD-46DD-A162-85725ED35E30}" presName="parentLin" presStyleCnt="0"/>
      <dgm:spPr/>
    </dgm:pt>
    <dgm:pt modelId="{45732419-406B-AF47-B7D9-C6910A847F96}" type="pres">
      <dgm:prSet presAssocID="{A2E4B805-ABDD-46DD-A162-85725ED35E30}" presName="parentLeftMargin" presStyleLbl="node1" presStyleIdx="0" presStyleCnt="4"/>
      <dgm:spPr/>
    </dgm:pt>
    <dgm:pt modelId="{E96AD991-4103-DE4A-B563-1BCEB70D0D21}" type="pres">
      <dgm:prSet presAssocID="{A2E4B805-ABDD-46DD-A162-85725ED35E30}" presName="parentText" presStyleLbl="node1" presStyleIdx="1" presStyleCnt="4">
        <dgm:presLayoutVars>
          <dgm:chMax val="0"/>
          <dgm:bulletEnabled val="1"/>
        </dgm:presLayoutVars>
      </dgm:prSet>
      <dgm:spPr/>
    </dgm:pt>
    <dgm:pt modelId="{69CFA2BE-9B0B-DE42-A1AA-3AD68D7C4771}" type="pres">
      <dgm:prSet presAssocID="{A2E4B805-ABDD-46DD-A162-85725ED35E30}" presName="negativeSpace" presStyleCnt="0"/>
      <dgm:spPr/>
    </dgm:pt>
    <dgm:pt modelId="{C6DC1D82-DEB4-1841-A7F8-08844F60A45F}" type="pres">
      <dgm:prSet presAssocID="{A2E4B805-ABDD-46DD-A162-85725ED35E30}" presName="childText" presStyleLbl="conFgAcc1" presStyleIdx="1" presStyleCnt="4">
        <dgm:presLayoutVars>
          <dgm:bulletEnabled val="1"/>
        </dgm:presLayoutVars>
      </dgm:prSet>
      <dgm:spPr/>
    </dgm:pt>
    <dgm:pt modelId="{5BFD57DC-209C-6E4D-98C7-439DA982D700}" type="pres">
      <dgm:prSet presAssocID="{48D876C2-0ACD-44FC-873E-6278B0E8A178}" presName="spaceBetweenRectangles" presStyleCnt="0"/>
      <dgm:spPr/>
    </dgm:pt>
    <dgm:pt modelId="{5532E0C6-3F05-8547-94CD-5B81FBDD7082}" type="pres">
      <dgm:prSet presAssocID="{41757B0B-C24D-4ACE-8828-5E555317C555}" presName="parentLin" presStyleCnt="0"/>
      <dgm:spPr/>
    </dgm:pt>
    <dgm:pt modelId="{B7B0E0F8-5186-A746-8469-0A87E36F6FFB}" type="pres">
      <dgm:prSet presAssocID="{41757B0B-C24D-4ACE-8828-5E555317C555}" presName="parentLeftMargin" presStyleLbl="node1" presStyleIdx="1" presStyleCnt="4"/>
      <dgm:spPr/>
    </dgm:pt>
    <dgm:pt modelId="{B38727DF-65DF-0242-8B36-41CDC1B58CA6}" type="pres">
      <dgm:prSet presAssocID="{41757B0B-C24D-4ACE-8828-5E555317C555}" presName="parentText" presStyleLbl="node1" presStyleIdx="2" presStyleCnt="4">
        <dgm:presLayoutVars>
          <dgm:chMax val="0"/>
          <dgm:bulletEnabled val="1"/>
        </dgm:presLayoutVars>
      </dgm:prSet>
      <dgm:spPr/>
    </dgm:pt>
    <dgm:pt modelId="{4EB165BC-96E5-F442-A52D-7D687E6D5D13}" type="pres">
      <dgm:prSet presAssocID="{41757B0B-C24D-4ACE-8828-5E555317C555}" presName="negativeSpace" presStyleCnt="0"/>
      <dgm:spPr/>
    </dgm:pt>
    <dgm:pt modelId="{C236D498-7BCC-D042-A0E6-0FEADC73D484}" type="pres">
      <dgm:prSet presAssocID="{41757B0B-C24D-4ACE-8828-5E555317C555}" presName="childText" presStyleLbl="conFgAcc1" presStyleIdx="2" presStyleCnt="4">
        <dgm:presLayoutVars>
          <dgm:bulletEnabled val="1"/>
        </dgm:presLayoutVars>
      </dgm:prSet>
      <dgm:spPr/>
    </dgm:pt>
    <dgm:pt modelId="{5DD2287E-2EE2-A942-B392-169E678B5A5E}" type="pres">
      <dgm:prSet presAssocID="{D770926B-E53B-4292-A663-B723C39EC1EC}" presName="spaceBetweenRectangles" presStyleCnt="0"/>
      <dgm:spPr/>
    </dgm:pt>
    <dgm:pt modelId="{6E30649E-14FB-F04C-A914-F908FD0F7090}" type="pres">
      <dgm:prSet presAssocID="{658C89CA-E3F1-487F-9915-56D9F0C5D308}" presName="parentLin" presStyleCnt="0"/>
      <dgm:spPr/>
    </dgm:pt>
    <dgm:pt modelId="{2BFF7952-B9E9-D547-97D7-FFD3B4ECF9DE}" type="pres">
      <dgm:prSet presAssocID="{658C89CA-E3F1-487F-9915-56D9F0C5D308}" presName="parentLeftMargin" presStyleLbl="node1" presStyleIdx="2" presStyleCnt="4"/>
      <dgm:spPr/>
    </dgm:pt>
    <dgm:pt modelId="{4861CC27-4477-0940-ACBA-9243BA471B40}" type="pres">
      <dgm:prSet presAssocID="{658C89CA-E3F1-487F-9915-56D9F0C5D308}" presName="parentText" presStyleLbl="node1" presStyleIdx="3" presStyleCnt="4">
        <dgm:presLayoutVars>
          <dgm:chMax val="0"/>
          <dgm:bulletEnabled val="1"/>
        </dgm:presLayoutVars>
      </dgm:prSet>
      <dgm:spPr/>
    </dgm:pt>
    <dgm:pt modelId="{2722DE98-A5E2-C141-B0B1-5529FC89180B}" type="pres">
      <dgm:prSet presAssocID="{658C89CA-E3F1-487F-9915-56D9F0C5D308}" presName="negativeSpace" presStyleCnt="0"/>
      <dgm:spPr/>
    </dgm:pt>
    <dgm:pt modelId="{A5DFEC42-0651-ED46-988C-72C10B727710}" type="pres">
      <dgm:prSet presAssocID="{658C89CA-E3F1-487F-9915-56D9F0C5D308}" presName="childText" presStyleLbl="conFgAcc1" presStyleIdx="3" presStyleCnt="4">
        <dgm:presLayoutVars>
          <dgm:bulletEnabled val="1"/>
        </dgm:presLayoutVars>
      </dgm:prSet>
      <dgm:spPr/>
    </dgm:pt>
  </dgm:ptLst>
  <dgm:cxnLst>
    <dgm:cxn modelId="{0555C90D-5869-4B07-8512-3D47158A622D}" srcId="{D7206393-88F1-4EC1-87F5-82A16CEFEEAF}" destId="{FDEB0D35-319B-47E4-86B7-B4BE557D8724}" srcOrd="0" destOrd="0" parTransId="{8D9C72D5-B07A-457A-B53F-641F7A9344C4}" sibTransId="{09AE8A7B-FC62-4F53-96A8-2403C4F59824}"/>
    <dgm:cxn modelId="{65CEDE1A-D95F-44F3-B77B-9BFA92B60E25}" srcId="{EA48517B-D6C5-4C7A-AAF3-2847A133276E}" destId="{A2E4B805-ABDD-46DD-A162-85725ED35E30}" srcOrd="1" destOrd="0" parTransId="{65045E22-CC6D-4957-A2B9-86E56EE63BD4}" sibTransId="{48D876C2-0ACD-44FC-873E-6278B0E8A178}"/>
    <dgm:cxn modelId="{B7C91328-3886-40D8-99EE-58B54473EA2D}" srcId="{EA48517B-D6C5-4C7A-AAF3-2847A133276E}" destId="{D7206393-88F1-4EC1-87F5-82A16CEFEEAF}" srcOrd="0" destOrd="0" parTransId="{D37CBF92-C2AC-4A81-B4D8-3CDF43217816}" sibTransId="{0490E32B-4E9A-43DC-8AFA-D0FCCE6B99AC}"/>
    <dgm:cxn modelId="{47335C2C-9522-6848-BE63-37E888E82EC7}" type="presOf" srcId="{598C6FC6-09F2-4C91-833E-A6AFC7706961}" destId="{C236D498-7BCC-D042-A0E6-0FEADC73D484}" srcOrd="0" destOrd="0" presId="urn:microsoft.com/office/officeart/2005/8/layout/list1"/>
    <dgm:cxn modelId="{E8955036-F3E0-E240-8489-6269115F4835}" type="presOf" srcId="{A2E4B805-ABDD-46DD-A162-85725ED35E30}" destId="{E96AD991-4103-DE4A-B563-1BCEB70D0D21}" srcOrd="1" destOrd="0" presId="urn:microsoft.com/office/officeart/2005/8/layout/list1"/>
    <dgm:cxn modelId="{AC6D483E-0DC7-4123-8EB1-CAC6A2004518}" srcId="{A2E4B805-ABDD-46DD-A162-85725ED35E30}" destId="{A7D572B2-5973-4B79-BECC-C461A2A29137}" srcOrd="0" destOrd="0" parTransId="{E1222485-420B-4BA6-93C7-4A8FD5556DB2}" sibTransId="{B3490928-9B31-408E-A835-087EDB8BF99B}"/>
    <dgm:cxn modelId="{F1ECE642-635C-2C4D-8071-E2D6223A2E0B}" type="presOf" srcId="{D7206393-88F1-4EC1-87F5-82A16CEFEEAF}" destId="{BA1BB72E-F3D0-B345-813D-21F32EEA959C}" srcOrd="0" destOrd="0" presId="urn:microsoft.com/office/officeart/2005/8/layout/list1"/>
    <dgm:cxn modelId="{DE05A045-9CC3-B045-8AA1-A51AD1782F64}" type="presOf" srcId="{A2E4B805-ABDD-46DD-A162-85725ED35E30}" destId="{45732419-406B-AF47-B7D9-C6910A847F96}" srcOrd="0" destOrd="0" presId="urn:microsoft.com/office/officeart/2005/8/layout/list1"/>
    <dgm:cxn modelId="{4CFDF958-8C7B-44C4-B5F2-3548E04C3C59}" srcId="{EA48517B-D6C5-4C7A-AAF3-2847A133276E}" destId="{658C89CA-E3F1-487F-9915-56D9F0C5D308}" srcOrd="3" destOrd="0" parTransId="{E2E14D6E-8D8A-46F6-9E1C-F6FC4AE4687D}" sibTransId="{7280510C-2988-46E7-9DC3-696F0080481F}"/>
    <dgm:cxn modelId="{7BDA6D5A-CCBB-C048-B3D1-42A10100C7B5}" type="presOf" srcId="{41757B0B-C24D-4ACE-8828-5E555317C555}" destId="{B7B0E0F8-5186-A746-8469-0A87E36F6FFB}" srcOrd="0" destOrd="0" presId="urn:microsoft.com/office/officeart/2005/8/layout/list1"/>
    <dgm:cxn modelId="{BC0C5E6B-40E0-0240-AED4-5551DF01EA53}" type="presOf" srcId="{658C89CA-E3F1-487F-9915-56D9F0C5D308}" destId="{4861CC27-4477-0940-ACBA-9243BA471B40}" srcOrd="1" destOrd="0" presId="urn:microsoft.com/office/officeart/2005/8/layout/list1"/>
    <dgm:cxn modelId="{27A65E72-D5C0-0847-A074-8E2811C9E146}" type="presOf" srcId="{E8B56487-4265-405C-B8DC-4C2E8BF55074}" destId="{A5DFEC42-0651-ED46-988C-72C10B727710}" srcOrd="0" destOrd="0" presId="urn:microsoft.com/office/officeart/2005/8/layout/list1"/>
    <dgm:cxn modelId="{7B7D9973-AF3A-4E44-901A-AFD4C2B38A63}" type="presOf" srcId="{FDEB0D35-319B-47E4-86B7-B4BE557D8724}" destId="{380CCB98-6C70-BA4E-9098-96DD72DB531F}" srcOrd="0" destOrd="0" presId="urn:microsoft.com/office/officeart/2005/8/layout/list1"/>
    <dgm:cxn modelId="{1AACD77F-0377-AB4D-83B7-2CA079797905}" type="presOf" srcId="{41757B0B-C24D-4ACE-8828-5E555317C555}" destId="{B38727DF-65DF-0242-8B36-41CDC1B58CA6}" srcOrd="1" destOrd="0" presId="urn:microsoft.com/office/officeart/2005/8/layout/list1"/>
    <dgm:cxn modelId="{83187D8C-4E71-4373-AEB4-50FFFD55325F}" srcId="{EA48517B-D6C5-4C7A-AAF3-2847A133276E}" destId="{41757B0B-C24D-4ACE-8828-5E555317C555}" srcOrd="2" destOrd="0" parTransId="{A67C5F58-A39E-4715-B751-A33969B32726}" sibTransId="{D770926B-E53B-4292-A663-B723C39EC1EC}"/>
    <dgm:cxn modelId="{F0C84B99-AD38-4096-9B99-2BE9788F2DDC}" srcId="{41757B0B-C24D-4ACE-8828-5E555317C555}" destId="{598C6FC6-09F2-4C91-833E-A6AFC7706961}" srcOrd="0" destOrd="0" parTransId="{B1380D5D-F269-4184-A3CE-F526132831E9}" sibTransId="{607A715A-E2DF-4EB0-A9C2-DCC5030CB04B}"/>
    <dgm:cxn modelId="{40F748A1-C853-614F-9ADF-9C8CDAE47051}" type="presOf" srcId="{EA48517B-D6C5-4C7A-AAF3-2847A133276E}" destId="{81DFEF4F-C103-1540-831D-A0BF6455E4CF}" srcOrd="0" destOrd="0" presId="urn:microsoft.com/office/officeart/2005/8/layout/list1"/>
    <dgm:cxn modelId="{C94CBEDF-E92F-6942-9DDB-321A3E4BBBA2}" type="presOf" srcId="{658C89CA-E3F1-487F-9915-56D9F0C5D308}" destId="{2BFF7952-B9E9-D547-97D7-FFD3B4ECF9DE}" srcOrd="0" destOrd="0" presId="urn:microsoft.com/office/officeart/2005/8/layout/list1"/>
    <dgm:cxn modelId="{5B6B2DE2-0653-4207-A3BB-0CC3FC2F75A8}" srcId="{658C89CA-E3F1-487F-9915-56D9F0C5D308}" destId="{E8B56487-4265-405C-B8DC-4C2E8BF55074}" srcOrd="0" destOrd="0" parTransId="{B6B7BC3B-D4B7-4427-870D-422E831D7C86}" sibTransId="{A1D26B20-35E6-452E-B505-0A76E0D7BA7C}"/>
    <dgm:cxn modelId="{CBDD49EB-42DC-7140-80EB-A5C15971F0D1}" type="presOf" srcId="{A7D572B2-5973-4B79-BECC-C461A2A29137}" destId="{C6DC1D82-DEB4-1841-A7F8-08844F60A45F}" srcOrd="0" destOrd="0" presId="urn:microsoft.com/office/officeart/2005/8/layout/list1"/>
    <dgm:cxn modelId="{897804FA-840B-D747-B00A-FDC78045EB75}" type="presOf" srcId="{D7206393-88F1-4EC1-87F5-82A16CEFEEAF}" destId="{703E8E4B-D823-A14F-9434-8D1E46708E50}" srcOrd="1" destOrd="0" presId="urn:microsoft.com/office/officeart/2005/8/layout/list1"/>
    <dgm:cxn modelId="{5F6EFC36-2478-6D4D-BCC3-2C571BA1B5D7}" type="presParOf" srcId="{81DFEF4F-C103-1540-831D-A0BF6455E4CF}" destId="{B9C1AB86-6038-F44F-93AB-C4BD5D2D7B19}" srcOrd="0" destOrd="0" presId="urn:microsoft.com/office/officeart/2005/8/layout/list1"/>
    <dgm:cxn modelId="{442BD059-E427-1640-A049-EC7AE20E9199}" type="presParOf" srcId="{B9C1AB86-6038-F44F-93AB-C4BD5D2D7B19}" destId="{BA1BB72E-F3D0-B345-813D-21F32EEA959C}" srcOrd="0" destOrd="0" presId="urn:microsoft.com/office/officeart/2005/8/layout/list1"/>
    <dgm:cxn modelId="{8CC4CC1A-9E87-6B46-A876-4168AF7B56A3}" type="presParOf" srcId="{B9C1AB86-6038-F44F-93AB-C4BD5D2D7B19}" destId="{703E8E4B-D823-A14F-9434-8D1E46708E50}" srcOrd="1" destOrd="0" presId="urn:microsoft.com/office/officeart/2005/8/layout/list1"/>
    <dgm:cxn modelId="{739F8599-6396-C548-81D1-1AF4F5713598}" type="presParOf" srcId="{81DFEF4F-C103-1540-831D-A0BF6455E4CF}" destId="{3B164226-031A-E045-A368-5E4BC6317EEA}" srcOrd="1" destOrd="0" presId="urn:microsoft.com/office/officeart/2005/8/layout/list1"/>
    <dgm:cxn modelId="{94DA51FE-2831-8C4F-8867-B87725B34B99}" type="presParOf" srcId="{81DFEF4F-C103-1540-831D-A0BF6455E4CF}" destId="{380CCB98-6C70-BA4E-9098-96DD72DB531F}" srcOrd="2" destOrd="0" presId="urn:microsoft.com/office/officeart/2005/8/layout/list1"/>
    <dgm:cxn modelId="{57D8CCC8-17DE-7540-87B7-D9E397297F9D}" type="presParOf" srcId="{81DFEF4F-C103-1540-831D-A0BF6455E4CF}" destId="{A75366C3-576E-364E-8076-CCFEBBF2D83E}" srcOrd="3" destOrd="0" presId="urn:microsoft.com/office/officeart/2005/8/layout/list1"/>
    <dgm:cxn modelId="{E2E58C83-883B-424D-9A45-A194E860AEBD}" type="presParOf" srcId="{81DFEF4F-C103-1540-831D-A0BF6455E4CF}" destId="{747AFDFC-8D3A-934E-AA23-9E56896A8F3B}" srcOrd="4" destOrd="0" presId="urn:microsoft.com/office/officeart/2005/8/layout/list1"/>
    <dgm:cxn modelId="{396C0266-FF43-734B-89F6-EAC83C25E676}" type="presParOf" srcId="{747AFDFC-8D3A-934E-AA23-9E56896A8F3B}" destId="{45732419-406B-AF47-B7D9-C6910A847F96}" srcOrd="0" destOrd="0" presId="urn:microsoft.com/office/officeart/2005/8/layout/list1"/>
    <dgm:cxn modelId="{32BCA868-71EE-C547-A9FA-BDE32FE3A6D9}" type="presParOf" srcId="{747AFDFC-8D3A-934E-AA23-9E56896A8F3B}" destId="{E96AD991-4103-DE4A-B563-1BCEB70D0D21}" srcOrd="1" destOrd="0" presId="urn:microsoft.com/office/officeart/2005/8/layout/list1"/>
    <dgm:cxn modelId="{A329B82F-A053-6045-B3CF-625DD080EBC5}" type="presParOf" srcId="{81DFEF4F-C103-1540-831D-A0BF6455E4CF}" destId="{69CFA2BE-9B0B-DE42-A1AA-3AD68D7C4771}" srcOrd="5" destOrd="0" presId="urn:microsoft.com/office/officeart/2005/8/layout/list1"/>
    <dgm:cxn modelId="{F659C0F6-E612-4A45-8816-832FAC7DFBB8}" type="presParOf" srcId="{81DFEF4F-C103-1540-831D-A0BF6455E4CF}" destId="{C6DC1D82-DEB4-1841-A7F8-08844F60A45F}" srcOrd="6" destOrd="0" presId="urn:microsoft.com/office/officeart/2005/8/layout/list1"/>
    <dgm:cxn modelId="{4E5E8F9B-F728-7B4B-A63E-0D6C6EE4FC7A}" type="presParOf" srcId="{81DFEF4F-C103-1540-831D-A0BF6455E4CF}" destId="{5BFD57DC-209C-6E4D-98C7-439DA982D700}" srcOrd="7" destOrd="0" presId="urn:microsoft.com/office/officeart/2005/8/layout/list1"/>
    <dgm:cxn modelId="{0AECEDF6-AA3D-034D-A1BF-C3FE35752D9B}" type="presParOf" srcId="{81DFEF4F-C103-1540-831D-A0BF6455E4CF}" destId="{5532E0C6-3F05-8547-94CD-5B81FBDD7082}" srcOrd="8" destOrd="0" presId="urn:microsoft.com/office/officeart/2005/8/layout/list1"/>
    <dgm:cxn modelId="{3A59E6FC-ECB4-7540-BE80-69576283B7C8}" type="presParOf" srcId="{5532E0C6-3F05-8547-94CD-5B81FBDD7082}" destId="{B7B0E0F8-5186-A746-8469-0A87E36F6FFB}" srcOrd="0" destOrd="0" presId="urn:microsoft.com/office/officeart/2005/8/layout/list1"/>
    <dgm:cxn modelId="{0A6479FC-2B14-1349-8833-20B4E435B0AF}" type="presParOf" srcId="{5532E0C6-3F05-8547-94CD-5B81FBDD7082}" destId="{B38727DF-65DF-0242-8B36-41CDC1B58CA6}" srcOrd="1" destOrd="0" presId="urn:microsoft.com/office/officeart/2005/8/layout/list1"/>
    <dgm:cxn modelId="{FCB7B7C0-2367-FC49-BB48-CC17ED2B9796}" type="presParOf" srcId="{81DFEF4F-C103-1540-831D-A0BF6455E4CF}" destId="{4EB165BC-96E5-F442-A52D-7D687E6D5D13}" srcOrd="9" destOrd="0" presId="urn:microsoft.com/office/officeart/2005/8/layout/list1"/>
    <dgm:cxn modelId="{52121A81-9880-D449-A32C-0822D4B790C0}" type="presParOf" srcId="{81DFEF4F-C103-1540-831D-A0BF6455E4CF}" destId="{C236D498-7BCC-D042-A0E6-0FEADC73D484}" srcOrd="10" destOrd="0" presId="urn:microsoft.com/office/officeart/2005/8/layout/list1"/>
    <dgm:cxn modelId="{6C6A9A8C-812C-5245-BEE3-851203225F59}" type="presParOf" srcId="{81DFEF4F-C103-1540-831D-A0BF6455E4CF}" destId="{5DD2287E-2EE2-A942-B392-169E678B5A5E}" srcOrd="11" destOrd="0" presId="urn:microsoft.com/office/officeart/2005/8/layout/list1"/>
    <dgm:cxn modelId="{D110ED4D-B116-FA4B-A976-0B514F46732B}" type="presParOf" srcId="{81DFEF4F-C103-1540-831D-A0BF6455E4CF}" destId="{6E30649E-14FB-F04C-A914-F908FD0F7090}" srcOrd="12" destOrd="0" presId="urn:microsoft.com/office/officeart/2005/8/layout/list1"/>
    <dgm:cxn modelId="{46677B2C-7A54-3145-BB17-A398712010F4}" type="presParOf" srcId="{6E30649E-14FB-F04C-A914-F908FD0F7090}" destId="{2BFF7952-B9E9-D547-97D7-FFD3B4ECF9DE}" srcOrd="0" destOrd="0" presId="urn:microsoft.com/office/officeart/2005/8/layout/list1"/>
    <dgm:cxn modelId="{0313A0DB-69E6-7147-97F9-1CA973FB6843}" type="presParOf" srcId="{6E30649E-14FB-F04C-A914-F908FD0F7090}" destId="{4861CC27-4477-0940-ACBA-9243BA471B40}" srcOrd="1" destOrd="0" presId="urn:microsoft.com/office/officeart/2005/8/layout/list1"/>
    <dgm:cxn modelId="{A4C4EAC3-8EE5-5A40-9E69-141238923C35}" type="presParOf" srcId="{81DFEF4F-C103-1540-831D-A0BF6455E4CF}" destId="{2722DE98-A5E2-C141-B0B1-5529FC89180B}" srcOrd="13" destOrd="0" presId="urn:microsoft.com/office/officeart/2005/8/layout/list1"/>
    <dgm:cxn modelId="{73D5179F-5BED-354A-BDEA-B253759D278B}" type="presParOf" srcId="{81DFEF4F-C103-1540-831D-A0BF6455E4CF}" destId="{A5DFEC42-0651-ED46-988C-72C10B727710}"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A48517B-D6C5-4C7A-AAF3-2847A133276E}" type="doc">
      <dgm:prSet loTypeId="urn:microsoft.com/office/officeart/2005/8/layout/list1" loCatId="process" qsTypeId="urn:microsoft.com/office/officeart/2005/8/quickstyle/simple1" qsCatId="simple" csTypeId="urn:microsoft.com/office/officeart/2005/8/colors/accent1_2" csCatId="accent1" phldr="1"/>
      <dgm:spPr/>
      <dgm:t>
        <a:bodyPr/>
        <a:lstStyle/>
        <a:p>
          <a:endParaRPr lang="en-US"/>
        </a:p>
      </dgm:t>
    </dgm:pt>
    <dgm:pt modelId="{D7206393-88F1-4EC1-87F5-82A16CEFEEAF}">
      <dgm:prSet phldrT="[Text]"/>
      <dgm:spPr/>
      <dgm:t>
        <a:bodyPr/>
        <a:lstStyle/>
        <a:p>
          <a:r>
            <a:rPr lang="en-US" dirty="0"/>
            <a:t>Any information</a:t>
          </a:r>
        </a:p>
      </dgm:t>
    </dgm:pt>
    <dgm:pt modelId="{D37CBF92-C2AC-4A81-B4D8-3CDF43217816}" type="parTrans" cxnId="{B7C91328-3886-40D8-99EE-58B54473EA2D}">
      <dgm:prSet/>
      <dgm:spPr/>
      <dgm:t>
        <a:bodyPr/>
        <a:lstStyle/>
        <a:p>
          <a:endParaRPr lang="en-US"/>
        </a:p>
      </dgm:t>
    </dgm:pt>
    <dgm:pt modelId="{0490E32B-4E9A-43DC-8AFA-D0FCCE6B99AC}" type="sibTrans" cxnId="{B7C91328-3886-40D8-99EE-58B54473EA2D}">
      <dgm:prSet/>
      <dgm:spPr/>
      <dgm:t>
        <a:bodyPr/>
        <a:lstStyle/>
        <a:p>
          <a:endParaRPr lang="en-US"/>
        </a:p>
      </dgm:t>
    </dgm:pt>
    <dgm:pt modelId="{FDEB0D35-319B-47E4-86B7-B4BE557D8724}">
      <dgm:prSet phldrT="[Text]"/>
      <dgm:spPr/>
      <dgm:t>
        <a:bodyPr/>
        <a:lstStyle/>
        <a:p>
          <a:r>
            <a:rPr lang="en-US" dirty="0"/>
            <a:t>Any information collected or meant to be collected</a:t>
          </a:r>
        </a:p>
      </dgm:t>
    </dgm:pt>
    <dgm:pt modelId="{8D9C72D5-B07A-457A-B53F-641F7A9344C4}" type="parTrans" cxnId="{0555C90D-5869-4B07-8512-3D47158A622D}">
      <dgm:prSet/>
      <dgm:spPr/>
      <dgm:t>
        <a:bodyPr/>
        <a:lstStyle/>
        <a:p>
          <a:endParaRPr lang="en-US"/>
        </a:p>
      </dgm:t>
    </dgm:pt>
    <dgm:pt modelId="{09AE8A7B-FC62-4F53-96A8-2403C4F59824}" type="sibTrans" cxnId="{0555C90D-5869-4B07-8512-3D47158A622D}">
      <dgm:prSet/>
      <dgm:spPr/>
      <dgm:t>
        <a:bodyPr/>
        <a:lstStyle/>
        <a:p>
          <a:endParaRPr lang="en-US"/>
        </a:p>
      </dgm:t>
    </dgm:pt>
    <dgm:pt modelId="{A2E4B805-ABDD-46DD-A162-85725ED35E30}">
      <dgm:prSet phldrT="[Text]"/>
      <dgm:spPr/>
      <dgm:t>
        <a:bodyPr/>
        <a:lstStyle/>
        <a:p>
          <a:r>
            <a:rPr lang="en-US" dirty="0"/>
            <a:t>Relating to</a:t>
          </a:r>
        </a:p>
      </dgm:t>
    </dgm:pt>
    <dgm:pt modelId="{65045E22-CC6D-4957-A2B9-86E56EE63BD4}" type="parTrans" cxnId="{65CEDE1A-D95F-44F3-B77B-9BFA92B60E25}">
      <dgm:prSet/>
      <dgm:spPr/>
      <dgm:t>
        <a:bodyPr/>
        <a:lstStyle/>
        <a:p>
          <a:endParaRPr lang="en-US"/>
        </a:p>
      </dgm:t>
    </dgm:pt>
    <dgm:pt modelId="{48D876C2-0ACD-44FC-873E-6278B0E8A178}" type="sibTrans" cxnId="{65CEDE1A-D95F-44F3-B77B-9BFA92B60E25}">
      <dgm:prSet/>
      <dgm:spPr/>
      <dgm:t>
        <a:bodyPr/>
        <a:lstStyle/>
        <a:p>
          <a:endParaRPr lang="en-US"/>
        </a:p>
      </dgm:t>
    </dgm:pt>
    <dgm:pt modelId="{A7D572B2-5973-4B79-BECC-C461A2A29137}">
      <dgm:prSet phldrT="[Text]"/>
      <dgm:spPr/>
      <dgm:t>
        <a:bodyPr/>
        <a:lstStyle/>
        <a:p>
          <a:r>
            <a:rPr lang="en-US" dirty="0"/>
            <a:t>Relationship by content or by the scope</a:t>
          </a:r>
        </a:p>
      </dgm:t>
    </dgm:pt>
    <dgm:pt modelId="{E1222485-420B-4BA6-93C7-4A8FD5556DB2}" type="parTrans" cxnId="{AC6D483E-0DC7-4123-8EB1-CAC6A2004518}">
      <dgm:prSet/>
      <dgm:spPr/>
      <dgm:t>
        <a:bodyPr/>
        <a:lstStyle/>
        <a:p>
          <a:endParaRPr lang="en-US"/>
        </a:p>
      </dgm:t>
    </dgm:pt>
    <dgm:pt modelId="{B3490928-9B31-408E-A835-087EDB8BF99B}" type="sibTrans" cxnId="{AC6D483E-0DC7-4123-8EB1-CAC6A2004518}">
      <dgm:prSet/>
      <dgm:spPr/>
      <dgm:t>
        <a:bodyPr/>
        <a:lstStyle/>
        <a:p>
          <a:endParaRPr lang="en-US"/>
        </a:p>
      </dgm:t>
    </dgm:pt>
    <dgm:pt modelId="{41757B0B-C24D-4ACE-8828-5E555317C555}">
      <dgm:prSet phldrT="[Text]"/>
      <dgm:spPr/>
      <dgm:t>
        <a:bodyPr/>
        <a:lstStyle/>
        <a:p>
          <a:r>
            <a:rPr lang="en-US" dirty="0"/>
            <a:t>An identified or identifiable</a:t>
          </a:r>
        </a:p>
      </dgm:t>
    </dgm:pt>
    <dgm:pt modelId="{A67C5F58-A39E-4715-B751-A33969B32726}" type="parTrans" cxnId="{83187D8C-4E71-4373-AEB4-50FFFD55325F}">
      <dgm:prSet/>
      <dgm:spPr/>
      <dgm:t>
        <a:bodyPr/>
        <a:lstStyle/>
        <a:p>
          <a:endParaRPr lang="en-US"/>
        </a:p>
      </dgm:t>
    </dgm:pt>
    <dgm:pt modelId="{D770926B-E53B-4292-A663-B723C39EC1EC}" type="sibTrans" cxnId="{83187D8C-4E71-4373-AEB4-50FFFD55325F}">
      <dgm:prSet/>
      <dgm:spPr/>
      <dgm:t>
        <a:bodyPr/>
        <a:lstStyle/>
        <a:p>
          <a:endParaRPr lang="en-US"/>
        </a:p>
      </dgm:t>
    </dgm:pt>
    <dgm:pt modelId="{598C6FC6-09F2-4C91-833E-A6AFC7706961}">
      <dgm:prSet phldrT="[Text]"/>
      <dgm:spPr/>
      <dgm:t>
        <a:bodyPr/>
        <a:lstStyle/>
        <a:p>
          <a:r>
            <a:rPr lang="en-US" dirty="0"/>
            <a:t>Identified: Direct - person defined by name or characteristics.</a:t>
          </a:r>
        </a:p>
      </dgm:t>
    </dgm:pt>
    <dgm:pt modelId="{B1380D5D-F269-4184-A3CE-F526132831E9}" type="parTrans" cxnId="{F0C84B99-AD38-4096-9B99-2BE9788F2DDC}">
      <dgm:prSet/>
      <dgm:spPr/>
      <dgm:t>
        <a:bodyPr/>
        <a:lstStyle/>
        <a:p>
          <a:endParaRPr lang="en-US"/>
        </a:p>
      </dgm:t>
    </dgm:pt>
    <dgm:pt modelId="{607A715A-E2DF-4EB0-A9C2-DCC5030CB04B}" type="sibTrans" cxnId="{F0C84B99-AD38-4096-9B99-2BE9788F2DDC}">
      <dgm:prSet/>
      <dgm:spPr/>
      <dgm:t>
        <a:bodyPr/>
        <a:lstStyle/>
        <a:p>
          <a:endParaRPr lang="en-US"/>
        </a:p>
      </dgm:t>
    </dgm:pt>
    <dgm:pt modelId="{658C89CA-E3F1-487F-9915-56D9F0C5D308}">
      <dgm:prSet phldrT="[Text]"/>
      <dgm:spPr/>
      <dgm:t>
        <a:bodyPr/>
        <a:lstStyle/>
        <a:p>
          <a:r>
            <a:rPr lang="en-US" dirty="0"/>
            <a:t>Natural person</a:t>
          </a:r>
        </a:p>
      </dgm:t>
    </dgm:pt>
    <dgm:pt modelId="{E2E14D6E-8D8A-46F6-9E1C-F6FC4AE4687D}" type="parTrans" cxnId="{4CFDF958-8C7B-44C4-B5F2-3548E04C3C59}">
      <dgm:prSet/>
      <dgm:spPr/>
      <dgm:t>
        <a:bodyPr/>
        <a:lstStyle/>
        <a:p>
          <a:endParaRPr lang="en-US"/>
        </a:p>
      </dgm:t>
    </dgm:pt>
    <dgm:pt modelId="{7280510C-2988-46E7-9DC3-696F0080481F}" type="sibTrans" cxnId="{4CFDF958-8C7B-44C4-B5F2-3548E04C3C59}">
      <dgm:prSet/>
      <dgm:spPr/>
      <dgm:t>
        <a:bodyPr/>
        <a:lstStyle/>
        <a:p>
          <a:endParaRPr lang="en-US"/>
        </a:p>
      </dgm:t>
    </dgm:pt>
    <dgm:pt modelId="{E8B56487-4265-405C-B8DC-4C2E8BF55074}">
      <dgm:prSet phldrT="[Text]"/>
      <dgm:spPr/>
      <dgm:t>
        <a:bodyPr/>
        <a:lstStyle/>
        <a:p>
          <a:r>
            <a:rPr lang="en-US" dirty="0"/>
            <a:t>Existing human being</a:t>
          </a:r>
        </a:p>
      </dgm:t>
    </dgm:pt>
    <dgm:pt modelId="{B6B7BC3B-D4B7-4427-870D-422E831D7C86}" type="parTrans" cxnId="{5B6B2DE2-0653-4207-A3BB-0CC3FC2F75A8}">
      <dgm:prSet/>
      <dgm:spPr/>
      <dgm:t>
        <a:bodyPr/>
        <a:lstStyle/>
        <a:p>
          <a:endParaRPr lang="en-US"/>
        </a:p>
      </dgm:t>
    </dgm:pt>
    <dgm:pt modelId="{A1D26B20-35E6-452E-B505-0A76E0D7BA7C}" type="sibTrans" cxnId="{5B6B2DE2-0653-4207-A3BB-0CC3FC2F75A8}">
      <dgm:prSet/>
      <dgm:spPr/>
      <dgm:t>
        <a:bodyPr/>
        <a:lstStyle/>
        <a:p>
          <a:endParaRPr lang="en-US"/>
        </a:p>
      </dgm:t>
    </dgm:pt>
    <dgm:pt modelId="{D8E6B0C3-DEBE-402E-B1A0-9E45E66641DB}">
      <dgm:prSet phldrT="[Text]"/>
      <dgm:spPr/>
      <dgm:t>
        <a:bodyPr/>
        <a:lstStyle/>
        <a:p>
          <a:r>
            <a:rPr lang="en-US" dirty="0"/>
            <a:t>Identifiable: Indirect – “by means reasonably like to be used… to identify the natural person”</a:t>
          </a:r>
        </a:p>
      </dgm:t>
    </dgm:pt>
    <dgm:pt modelId="{AF9D1CCC-9172-4F2F-88D5-CAFBF4C3B385}" type="parTrans" cxnId="{D1C3626D-01F6-4124-890F-30C1822517BA}">
      <dgm:prSet/>
      <dgm:spPr/>
      <dgm:t>
        <a:bodyPr/>
        <a:lstStyle/>
        <a:p>
          <a:endParaRPr lang="en-US"/>
        </a:p>
      </dgm:t>
    </dgm:pt>
    <dgm:pt modelId="{93500C56-0E9E-41C5-9407-B62042752964}" type="sibTrans" cxnId="{D1C3626D-01F6-4124-890F-30C1822517BA}">
      <dgm:prSet/>
      <dgm:spPr/>
      <dgm:t>
        <a:bodyPr/>
        <a:lstStyle/>
        <a:p>
          <a:endParaRPr lang="en-US"/>
        </a:p>
      </dgm:t>
    </dgm:pt>
    <dgm:pt modelId="{089087CD-74EF-B34C-BB55-EE8AEE488CE2}">
      <dgm:prSet phldrT="[Text]"/>
      <dgm:spPr/>
      <dgm:t>
        <a:bodyPr/>
        <a:lstStyle/>
        <a:p>
          <a:r>
            <a:rPr lang="en-US" dirty="0"/>
            <a:t>No post-mortem privacy (yet: cf. Switzerland)</a:t>
          </a:r>
        </a:p>
      </dgm:t>
    </dgm:pt>
    <dgm:pt modelId="{0D31EB85-CC2C-D946-A385-85C97E9E19EE}" type="parTrans" cxnId="{63053AC6-B9A0-3849-BBFC-6B0C6870C5B9}">
      <dgm:prSet/>
      <dgm:spPr/>
      <dgm:t>
        <a:bodyPr/>
        <a:lstStyle/>
        <a:p>
          <a:endParaRPr lang="en-US"/>
        </a:p>
      </dgm:t>
    </dgm:pt>
    <dgm:pt modelId="{C6EE5B34-D272-EC46-8FDF-1D75F8867305}" type="sibTrans" cxnId="{63053AC6-B9A0-3849-BBFC-6B0C6870C5B9}">
      <dgm:prSet/>
      <dgm:spPr/>
      <dgm:t>
        <a:bodyPr/>
        <a:lstStyle/>
        <a:p>
          <a:endParaRPr lang="en-US"/>
        </a:p>
      </dgm:t>
    </dgm:pt>
    <dgm:pt modelId="{F40D9C4A-2341-2F47-9F51-C81A947A8BA6}" type="pres">
      <dgm:prSet presAssocID="{EA48517B-D6C5-4C7A-AAF3-2847A133276E}" presName="linear" presStyleCnt="0">
        <dgm:presLayoutVars>
          <dgm:dir/>
          <dgm:animLvl val="lvl"/>
          <dgm:resizeHandles val="exact"/>
        </dgm:presLayoutVars>
      </dgm:prSet>
      <dgm:spPr/>
    </dgm:pt>
    <dgm:pt modelId="{17CA148C-322C-9743-ABDA-FF2C64447245}" type="pres">
      <dgm:prSet presAssocID="{D7206393-88F1-4EC1-87F5-82A16CEFEEAF}" presName="parentLin" presStyleCnt="0"/>
      <dgm:spPr/>
    </dgm:pt>
    <dgm:pt modelId="{EDDBA735-E254-F74B-92C4-7B97E10304DC}" type="pres">
      <dgm:prSet presAssocID="{D7206393-88F1-4EC1-87F5-82A16CEFEEAF}" presName="parentLeftMargin" presStyleLbl="node1" presStyleIdx="0" presStyleCnt="4"/>
      <dgm:spPr/>
    </dgm:pt>
    <dgm:pt modelId="{2E95D494-214E-AB44-AFCB-95D90E7A3560}" type="pres">
      <dgm:prSet presAssocID="{D7206393-88F1-4EC1-87F5-82A16CEFEEAF}" presName="parentText" presStyleLbl="node1" presStyleIdx="0" presStyleCnt="4">
        <dgm:presLayoutVars>
          <dgm:chMax val="0"/>
          <dgm:bulletEnabled val="1"/>
        </dgm:presLayoutVars>
      </dgm:prSet>
      <dgm:spPr/>
    </dgm:pt>
    <dgm:pt modelId="{2D642404-EE24-DF4C-A11D-7A2363D0D7B7}" type="pres">
      <dgm:prSet presAssocID="{D7206393-88F1-4EC1-87F5-82A16CEFEEAF}" presName="negativeSpace" presStyleCnt="0"/>
      <dgm:spPr/>
    </dgm:pt>
    <dgm:pt modelId="{2EF81103-76B8-CD44-A4F7-1991DDFE51B5}" type="pres">
      <dgm:prSet presAssocID="{D7206393-88F1-4EC1-87F5-82A16CEFEEAF}" presName="childText" presStyleLbl="conFgAcc1" presStyleIdx="0" presStyleCnt="4">
        <dgm:presLayoutVars>
          <dgm:bulletEnabled val="1"/>
        </dgm:presLayoutVars>
      </dgm:prSet>
      <dgm:spPr/>
    </dgm:pt>
    <dgm:pt modelId="{5878D7A9-0ED7-714B-9FFE-9B8FD298C84E}" type="pres">
      <dgm:prSet presAssocID="{0490E32B-4E9A-43DC-8AFA-D0FCCE6B99AC}" presName="spaceBetweenRectangles" presStyleCnt="0"/>
      <dgm:spPr/>
    </dgm:pt>
    <dgm:pt modelId="{51F17BEA-A987-B142-95DC-46589C10F9CE}" type="pres">
      <dgm:prSet presAssocID="{A2E4B805-ABDD-46DD-A162-85725ED35E30}" presName="parentLin" presStyleCnt="0"/>
      <dgm:spPr/>
    </dgm:pt>
    <dgm:pt modelId="{92CBF9DC-5E47-3F42-9968-444E6190F8C4}" type="pres">
      <dgm:prSet presAssocID="{A2E4B805-ABDD-46DD-A162-85725ED35E30}" presName="parentLeftMargin" presStyleLbl="node1" presStyleIdx="0" presStyleCnt="4"/>
      <dgm:spPr/>
    </dgm:pt>
    <dgm:pt modelId="{4D5F9871-0839-3F43-BDEA-4C7AEC4BF21E}" type="pres">
      <dgm:prSet presAssocID="{A2E4B805-ABDD-46DD-A162-85725ED35E30}" presName="parentText" presStyleLbl="node1" presStyleIdx="1" presStyleCnt="4">
        <dgm:presLayoutVars>
          <dgm:chMax val="0"/>
          <dgm:bulletEnabled val="1"/>
        </dgm:presLayoutVars>
      </dgm:prSet>
      <dgm:spPr/>
    </dgm:pt>
    <dgm:pt modelId="{D9671E9E-259D-2345-93BD-6959045EBFE2}" type="pres">
      <dgm:prSet presAssocID="{A2E4B805-ABDD-46DD-A162-85725ED35E30}" presName="negativeSpace" presStyleCnt="0"/>
      <dgm:spPr/>
    </dgm:pt>
    <dgm:pt modelId="{7BD2E84E-AE0B-9849-A645-978CA12069C1}" type="pres">
      <dgm:prSet presAssocID="{A2E4B805-ABDD-46DD-A162-85725ED35E30}" presName="childText" presStyleLbl="conFgAcc1" presStyleIdx="1" presStyleCnt="4">
        <dgm:presLayoutVars>
          <dgm:bulletEnabled val="1"/>
        </dgm:presLayoutVars>
      </dgm:prSet>
      <dgm:spPr/>
    </dgm:pt>
    <dgm:pt modelId="{482E1BC8-3BF6-2B49-ADBE-83684540411D}" type="pres">
      <dgm:prSet presAssocID="{48D876C2-0ACD-44FC-873E-6278B0E8A178}" presName="spaceBetweenRectangles" presStyleCnt="0"/>
      <dgm:spPr/>
    </dgm:pt>
    <dgm:pt modelId="{E9450826-BFC6-4146-9DB5-4A44C24F30A8}" type="pres">
      <dgm:prSet presAssocID="{41757B0B-C24D-4ACE-8828-5E555317C555}" presName="parentLin" presStyleCnt="0"/>
      <dgm:spPr/>
    </dgm:pt>
    <dgm:pt modelId="{1157B6CD-9715-C542-928D-A8DC58C64061}" type="pres">
      <dgm:prSet presAssocID="{41757B0B-C24D-4ACE-8828-5E555317C555}" presName="parentLeftMargin" presStyleLbl="node1" presStyleIdx="1" presStyleCnt="4"/>
      <dgm:spPr/>
    </dgm:pt>
    <dgm:pt modelId="{908A0DCD-C70C-2645-9407-6857D9A1D1A9}" type="pres">
      <dgm:prSet presAssocID="{41757B0B-C24D-4ACE-8828-5E555317C555}" presName="parentText" presStyleLbl="node1" presStyleIdx="2" presStyleCnt="4">
        <dgm:presLayoutVars>
          <dgm:chMax val="0"/>
          <dgm:bulletEnabled val="1"/>
        </dgm:presLayoutVars>
      </dgm:prSet>
      <dgm:spPr/>
    </dgm:pt>
    <dgm:pt modelId="{400772D2-B10B-544D-A098-160D2D35B58C}" type="pres">
      <dgm:prSet presAssocID="{41757B0B-C24D-4ACE-8828-5E555317C555}" presName="negativeSpace" presStyleCnt="0"/>
      <dgm:spPr/>
    </dgm:pt>
    <dgm:pt modelId="{440DEA70-413F-BB46-AFC6-64E0F5D07DE2}" type="pres">
      <dgm:prSet presAssocID="{41757B0B-C24D-4ACE-8828-5E555317C555}" presName="childText" presStyleLbl="conFgAcc1" presStyleIdx="2" presStyleCnt="4">
        <dgm:presLayoutVars>
          <dgm:bulletEnabled val="1"/>
        </dgm:presLayoutVars>
      </dgm:prSet>
      <dgm:spPr/>
    </dgm:pt>
    <dgm:pt modelId="{0A1CCBE8-1D13-9E4E-A369-84B0351E5D04}" type="pres">
      <dgm:prSet presAssocID="{D770926B-E53B-4292-A663-B723C39EC1EC}" presName="spaceBetweenRectangles" presStyleCnt="0"/>
      <dgm:spPr/>
    </dgm:pt>
    <dgm:pt modelId="{5E91FC4B-6D47-1349-AF09-DA99B6D3341C}" type="pres">
      <dgm:prSet presAssocID="{658C89CA-E3F1-487F-9915-56D9F0C5D308}" presName="parentLin" presStyleCnt="0"/>
      <dgm:spPr/>
    </dgm:pt>
    <dgm:pt modelId="{A3FC28FC-DA01-9E41-8C41-33F3DC0C224A}" type="pres">
      <dgm:prSet presAssocID="{658C89CA-E3F1-487F-9915-56D9F0C5D308}" presName="parentLeftMargin" presStyleLbl="node1" presStyleIdx="2" presStyleCnt="4"/>
      <dgm:spPr/>
    </dgm:pt>
    <dgm:pt modelId="{A1F171AC-4A74-9348-B318-41C2B2AEFC0A}" type="pres">
      <dgm:prSet presAssocID="{658C89CA-E3F1-487F-9915-56D9F0C5D308}" presName="parentText" presStyleLbl="node1" presStyleIdx="3" presStyleCnt="4">
        <dgm:presLayoutVars>
          <dgm:chMax val="0"/>
          <dgm:bulletEnabled val="1"/>
        </dgm:presLayoutVars>
      </dgm:prSet>
      <dgm:spPr/>
    </dgm:pt>
    <dgm:pt modelId="{376AD9EC-E1F3-C84A-A877-B61EDE1A282B}" type="pres">
      <dgm:prSet presAssocID="{658C89CA-E3F1-487F-9915-56D9F0C5D308}" presName="negativeSpace" presStyleCnt="0"/>
      <dgm:spPr/>
    </dgm:pt>
    <dgm:pt modelId="{6BA0D1D1-9D31-AA47-B1AB-232BB2C1A0C1}" type="pres">
      <dgm:prSet presAssocID="{658C89CA-E3F1-487F-9915-56D9F0C5D308}" presName="childText" presStyleLbl="conFgAcc1" presStyleIdx="3" presStyleCnt="4">
        <dgm:presLayoutVars>
          <dgm:bulletEnabled val="1"/>
        </dgm:presLayoutVars>
      </dgm:prSet>
      <dgm:spPr/>
    </dgm:pt>
  </dgm:ptLst>
  <dgm:cxnLst>
    <dgm:cxn modelId="{9792F602-1777-A847-8B4C-84FE3E47BBF1}" type="presOf" srcId="{D8E6B0C3-DEBE-402E-B1A0-9E45E66641DB}" destId="{440DEA70-413F-BB46-AFC6-64E0F5D07DE2}" srcOrd="0" destOrd="1" presId="urn:microsoft.com/office/officeart/2005/8/layout/list1"/>
    <dgm:cxn modelId="{0555C90D-5869-4B07-8512-3D47158A622D}" srcId="{D7206393-88F1-4EC1-87F5-82A16CEFEEAF}" destId="{FDEB0D35-319B-47E4-86B7-B4BE557D8724}" srcOrd="0" destOrd="0" parTransId="{8D9C72D5-B07A-457A-B53F-641F7A9344C4}" sibTransId="{09AE8A7B-FC62-4F53-96A8-2403C4F59824}"/>
    <dgm:cxn modelId="{65CEDE1A-D95F-44F3-B77B-9BFA92B60E25}" srcId="{EA48517B-D6C5-4C7A-AAF3-2847A133276E}" destId="{A2E4B805-ABDD-46DD-A162-85725ED35E30}" srcOrd="1" destOrd="0" parTransId="{65045E22-CC6D-4957-A2B9-86E56EE63BD4}" sibTransId="{48D876C2-0ACD-44FC-873E-6278B0E8A178}"/>
    <dgm:cxn modelId="{BAA9C41D-6667-2A4B-BABF-2563FE84C0B7}" type="presOf" srcId="{41757B0B-C24D-4ACE-8828-5E555317C555}" destId="{1157B6CD-9715-C542-928D-A8DC58C64061}" srcOrd="0" destOrd="0" presId="urn:microsoft.com/office/officeart/2005/8/layout/list1"/>
    <dgm:cxn modelId="{B06A2A23-0D94-224E-8423-FC91DBEBC614}" type="presOf" srcId="{A7D572B2-5973-4B79-BECC-C461A2A29137}" destId="{7BD2E84E-AE0B-9849-A645-978CA12069C1}" srcOrd="0" destOrd="0" presId="urn:microsoft.com/office/officeart/2005/8/layout/list1"/>
    <dgm:cxn modelId="{20C2BD25-44E9-8045-AE7C-E17412F52E35}" type="presOf" srcId="{658C89CA-E3F1-487F-9915-56D9F0C5D308}" destId="{A3FC28FC-DA01-9E41-8C41-33F3DC0C224A}" srcOrd="0" destOrd="0" presId="urn:microsoft.com/office/officeart/2005/8/layout/list1"/>
    <dgm:cxn modelId="{B7C91328-3886-40D8-99EE-58B54473EA2D}" srcId="{EA48517B-D6C5-4C7A-AAF3-2847A133276E}" destId="{D7206393-88F1-4EC1-87F5-82A16CEFEEAF}" srcOrd="0" destOrd="0" parTransId="{D37CBF92-C2AC-4A81-B4D8-3CDF43217816}" sibTransId="{0490E32B-4E9A-43DC-8AFA-D0FCCE6B99AC}"/>
    <dgm:cxn modelId="{2BF81F3B-B07E-214C-A97C-55DB2D04C7FC}" type="presOf" srcId="{E8B56487-4265-405C-B8DC-4C2E8BF55074}" destId="{6BA0D1D1-9D31-AA47-B1AB-232BB2C1A0C1}" srcOrd="0" destOrd="0" presId="urn:microsoft.com/office/officeart/2005/8/layout/list1"/>
    <dgm:cxn modelId="{AC6D483E-0DC7-4123-8EB1-CAC6A2004518}" srcId="{A2E4B805-ABDD-46DD-A162-85725ED35E30}" destId="{A7D572B2-5973-4B79-BECC-C461A2A29137}" srcOrd="0" destOrd="0" parTransId="{E1222485-420B-4BA6-93C7-4A8FD5556DB2}" sibTransId="{B3490928-9B31-408E-A835-087EDB8BF99B}"/>
    <dgm:cxn modelId="{4CFDF958-8C7B-44C4-B5F2-3548E04C3C59}" srcId="{EA48517B-D6C5-4C7A-AAF3-2847A133276E}" destId="{658C89CA-E3F1-487F-9915-56D9F0C5D308}" srcOrd="3" destOrd="0" parTransId="{E2E14D6E-8D8A-46F6-9E1C-F6FC4AE4687D}" sibTransId="{7280510C-2988-46E7-9DC3-696F0080481F}"/>
    <dgm:cxn modelId="{D1C3626D-01F6-4124-890F-30C1822517BA}" srcId="{41757B0B-C24D-4ACE-8828-5E555317C555}" destId="{D8E6B0C3-DEBE-402E-B1A0-9E45E66641DB}" srcOrd="1" destOrd="0" parTransId="{AF9D1CCC-9172-4F2F-88D5-CAFBF4C3B385}" sibTransId="{93500C56-0E9E-41C5-9407-B62042752964}"/>
    <dgm:cxn modelId="{83187D8C-4E71-4373-AEB4-50FFFD55325F}" srcId="{EA48517B-D6C5-4C7A-AAF3-2847A133276E}" destId="{41757B0B-C24D-4ACE-8828-5E555317C555}" srcOrd="2" destOrd="0" parTransId="{A67C5F58-A39E-4715-B751-A33969B32726}" sibTransId="{D770926B-E53B-4292-A663-B723C39EC1EC}"/>
    <dgm:cxn modelId="{BC1E2F91-2A6B-BA42-9336-BADAA1B345BB}" type="presOf" srcId="{EA48517B-D6C5-4C7A-AAF3-2847A133276E}" destId="{F40D9C4A-2341-2F47-9F51-C81A947A8BA6}" srcOrd="0" destOrd="0" presId="urn:microsoft.com/office/officeart/2005/8/layout/list1"/>
    <dgm:cxn modelId="{3A255293-57F0-9748-8142-B57BA0863BF8}" type="presOf" srcId="{598C6FC6-09F2-4C91-833E-A6AFC7706961}" destId="{440DEA70-413F-BB46-AFC6-64E0F5D07DE2}" srcOrd="0" destOrd="0" presId="urn:microsoft.com/office/officeart/2005/8/layout/list1"/>
    <dgm:cxn modelId="{727B6E94-F2B1-094D-917E-4FD19AB9F45F}" type="presOf" srcId="{A2E4B805-ABDD-46DD-A162-85725ED35E30}" destId="{4D5F9871-0839-3F43-BDEA-4C7AEC4BF21E}" srcOrd="1" destOrd="0" presId="urn:microsoft.com/office/officeart/2005/8/layout/list1"/>
    <dgm:cxn modelId="{F0C84B99-AD38-4096-9B99-2BE9788F2DDC}" srcId="{41757B0B-C24D-4ACE-8828-5E555317C555}" destId="{598C6FC6-09F2-4C91-833E-A6AFC7706961}" srcOrd="0" destOrd="0" parTransId="{B1380D5D-F269-4184-A3CE-F526132831E9}" sibTransId="{607A715A-E2DF-4EB0-A9C2-DCC5030CB04B}"/>
    <dgm:cxn modelId="{F8060A9B-FEAE-A840-813B-8FD7841A7F1A}" type="presOf" srcId="{41757B0B-C24D-4ACE-8828-5E555317C555}" destId="{908A0DCD-C70C-2645-9407-6857D9A1D1A9}" srcOrd="1" destOrd="0" presId="urn:microsoft.com/office/officeart/2005/8/layout/list1"/>
    <dgm:cxn modelId="{AAD3EEAD-3818-2940-895D-159521177101}" type="presOf" srcId="{A2E4B805-ABDD-46DD-A162-85725ED35E30}" destId="{92CBF9DC-5E47-3F42-9968-444E6190F8C4}" srcOrd="0" destOrd="0" presId="urn:microsoft.com/office/officeart/2005/8/layout/list1"/>
    <dgm:cxn modelId="{386A4EB0-909E-C940-ADA8-E899A9E8310D}" type="presOf" srcId="{658C89CA-E3F1-487F-9915-56D9F0C5D308}" destId="{A1F171AC-4A74-9348-B318-41C2B2AEFC0A}" srcOrd="1" destOrd="0" presId="urn:microsoft.com/office/officeart/2005/8/layout/list1"/>
    <dgm:cxn modelId="{2F80E3B8-633F-264A-BD49-B31D36EE8476}" type="presOf" srcId="{D7206393-88F1-4EC1-87F5-82A16CEFEEAF}" destId="{2E95D494-214E-AB44-AFCB-95D90E7A3560}" srcOrd="1" destOrd="0" presId="urn:microsoft.com/office/officeart/2005/8/layout/list1"/>
    <dgm:cxn modelId="{63053AC6-B9A0-3849-BBFC-6B0C6870C5B9}" srcId="{658C89CA-E3F1-487F-9915-56D9F0C5D308}" destId="{089087CD-74EF-B34C-BB55-EE8AEE488CE2}" srcOrd="1" destOrd="0" parTransId="{0D31EB85-CC2C-D946-A385-85C97E9E19EE}" sibTransId="{C6EE5B34-D272-EC46-8FDF-1D75F8867305}"/>
    <dgm:cxn modelId="{701E75C8-7978-1141-88AE-6F1AC9CAE068}" type="presOf" srcId="{D7206393-88F1-4EC1-87F5-82A16CEFEEAF}" destId="{EDDBA735-E254-F74B-92C4-7B97E10304DC}" srcOrd="0" destOrd="0" presId="urn:microsoft.com/office/officeart/2005/8/layout/list1"/>
    <dgm:cxn modelId="{152452D3-AE26-3C42-84D8-DB885F3D3533}" type="presOf" srcId="{FDEB0D35-319B-47E4-86B7-B4BE557D8724}" destId="{2EF81103-76B8-CD44-A4F7-1991DDFE51B5}" srcOrd="0" destOrd="0" presId="urn:microsoft.com/office/officeart/2005/8/layout/list1"/>
    <dgm:cxn modelId="{5B6B2DE2-0653-4207-A3BB-0CC3FC2F75A8}" srcId="{658C89CA-E3F1-487F-9915-56D9F0C5D308}" destId="{E8B56487-4265-405C-B8DC-4C2E8BF55074}" srcOrd="0" destOrd="0" parTransId="{B6B7BC3B-D4B7-4427-870D-422E831D7C86}" sibTransId="{A1D26B20-35E6-452E-B505-0A76E0D7BA7C}"/>
    <dgm:cxn modelId="{87FF0EF7-83C6-FF4A-BFFF-0820085AEE63}" type="presOf" srcId="{089087CD-74EF-B34C-BB55-EE8AEE488CE2}" destId="{6BA0D1D1-9D31-AA47-B1AB-232BB2C1A0C1}" srcOrd="0" destOrd="1" presId="urn:microsoft.com/office/officeart/2005/8/layout/list1"/>
    <dgm:cxn modelId="{9C501957-425E-9F47-AD41-86686D797376}" type="presParOf" srcId="{F40D9C4A-2341-2F47-9F51-C81A947A8BA6}" destId="{17CA148C-322C-9743-ABDA-FF2C64447245}" srcOrd="0" destOrd="0" presId="urn:microsoft.com/office/officeart/2005/8/layout/list1"/>
    <dgm:cxn modelId="{6CBD2F09-6FD9-0A4D-B01E-9BFC216CFFD3}" type="presParOf" srcId="{17CA148C-322C-9743-ABDA-FF2C64447245}" destId="{EDDBA735-E254-F74B-92C4-7B97E10304DC}" srcOrd="0" destOrd="0" presId="urn:microsoft.com/office/officeart/2005/8/layout/list1"/>
    <dgm:cxn modelId="{5CDC3423-9945-7348-AC22-703D30195108}" type="presParOf" srcId="{17CA148C-322C-9743-ABDA-FF2C64447245}" destId="{2E95D494-214E-AB44-AFCB-95D90E7A3560}" srcOrd="1" destOrd="0" presId="urn:microsoft.com/office/officeart/2005/8/layout/list1"/>
    <dgm:cxn modelId="{5A518982-5EE1-994F-8C45-7D5DD3AEB5B7}" type="presParOf" srcId="{F40D9C4A-2341-2F47-9F51-C81A947A8BA6}" destId="{2D642404-EE24-DF4C-A11D-7A2363D0D7B7}" srcOrd="1" destOrd="0" presId="urn:microsoft.com/office/officeart/2005/8/layout/list1"/>
    <dgm:cxn modelId="{10AE2ED5-AB81-C543-A231-E797B0918281}" type="presParOf" srcId="{F40D9C4A-2341-2F47-9F51-C81A947A8BA6}" destId="{2EF81103-76B8-CD44-A4F7-1991DDFE51B5}" srcOrd="2" destOrd="0" presId="urn:microsoft.com/office/officeart/2005/8/layout/list1"/>
    <dgm:cxn modelId="{FD87ABF3-053D-B64E-BB97-95A318E687FD}" type="presParOf" srcId="{F40D9C4A-2341-2F47-9F51-C81A947A8BA6}" destId="{5878D7A9-0ED7-714B-9FFE-9B8FD298C84E}" srcOrd="3" destOrd="0" presId="urn:microsoft.com/office/officeart/2005/8/layout/list1"/>
    <dgm:cxn modelId="{406DC41B-CB5B-524D-BDD4-8F5B25CE7B41}" type="presParOf" srcId="{F40D9C4A-2341-2F47-9F51-C81A947A8BA6}" destId="{51F17BEA-A987-B142-95DC-46589C10F9CE}" srcOrd="4" destOrd="0" presId="urn:microsoft.com/office/officeart/2005/8/layout/list1"/>
    <dgm:cxn modelId="{57BBF743-5372-4C4A-A8BA-96F0F25A856A}" type="presParOf" srcId="{51F17BEA-A987-B142-95DC-46589C10F9CE}" destId="{92CBF9DC-5E47-3F42-9968-444E6190F8C4}" srcOrd="0" destOrd="0" presId="urn:microsoft.com/office/officeart/2005/8/layout/list1"/>
    <dgm:cxn modelId="{92082052-5387-474E-81EC-CD65A1B1A0B5}" type="presParOf" srcId="{51F17BEA-A987-B142-95DC-46589C10F9CE}" destId="{4D5F9871-0839-3F43-BDEA-4C7AEC4BF21E}" srcOrd="1" destOrd="0" presId="urn:microsoft.com/office/officeart/2005/8/layout/list1"/>
    <dgm:cxn modelId="{AFD599D4-F014-F140-BCC5-10A677A40185}" type="presParOf" srcId="{F40D9C4A-2341-2F47-9F51-C81A947A8BA6}" destId="{D9671E9E-259D-2345-93BD-6959045EBFE2}" srcOrd="5" destOrd="0" presId="urn:microsoft.com/office/officeart/2005/8/layout/list1"/>
    <dgm:cxn modelId="{7F757529-3903-CC41-A10D-6FE09DDCE423}" type="presParOf" srcId="{F40D9C4A-2341-2F47-9F51-C81A947A8BA6}" destId="{7BD2E84E-AE0B-9849-A645-978CA12069C1}" srcOrd="6" destOrd="0" presId="urn:microsoft.com/office/officeart/2005/8/layout/list1"/>
    <dgm:cxn modelId="{D499CC29-7BDB-7640-AC42-FC94937748B3}" type="presParOf" srcId="{F40D9C4A-2341-2F47-9F51-C81A947A8BA6}" destId="{482E1BC8-3BF6-2B49-ADBE-83684540411D}" srcOrd="7" destOrd="0" presId="urn:microsoft.com/office/officeart/2005/8/layout/list1"/>
    <dgm:cxn modelId="{58D146E2-BC37-A74E-8E18-BF37D16D2C1F}" type="presParOf" srcId="{F40D9C4A-2341-2F47-9F51-C81A947A8BA6}" destId="{E9450826-BFC6-4146-9DB5-4A44C24F30A8}" srcOrd="8" destOrd="0" presId="urn:microsoft.com/office/officeart/2005/8/layout/list1"/>
    <dgm:cxn modelId="{BC70D8A5-5536-F442-AF2E-848CA6BF8E37}" type="presParOf" srcId="{E9450826-BFC6-4146-9DB5-4A44C24F30A8}" destId="{1157B6CD-9715-C542-928D-A8DC58C64061}" srcOrd="0" destOrd="0" presId="urn:microsoft.com/office/officeart/2005/8/layout/list1"/>
    <dgm:cxn modelId="{52170E70-2455-5348-9F7C-A98CEDA8333F}" type="presParOf" srcId="{E9450826-BFC6-4146-9DB5-4A44C24F30A8}" destId="{908A0DCD-C70C-2645-9407-6857D9A1D1A9}" srcOrd="1" destOrd="0" presId="urn:microsoft.com/office/officeart/2005/8/layout/list1"/>
    <dgm:cxn modelId="{350F8E39-7886-6C40-AD00-9614AB112C68}" type="presParOf" srcId="{F40D9C4A-2341-2F47-9F51-C81A947A8BA6}" destId="{400772D2-B10B-544D-A098-160D2D35B58C}" srcOrd="9" destOrd="0" presId="urn:microsoft.com/office/officeart/2005/8/layout/list1"/>
    <dgm:cxn modelId="{F5885F6C-7D9A-FD40-978D-982EDCA8417C}" type="presParOf" srcId="{F40D9C4A-2341-2F47-9F51-C81A947A8BA6}" destId="{440DEA70-413F-BB46-AFC6-64E0F5D07DE2}" srcOrd="10" destOrd="0" presId="urn:microsoft.com/office/officeart/2005/8/layout/list1"/>
    <dgm:cxn modelId="{702C0EDE-AC9E-F44A-B7CD-EB53FF54A0AA}" type="presParOf" srcId="{F40D9C4A-2341-2F47-9F51-C81A947A8BA6}" destId="{0A1CCBE8-1D13-9E4E-A369-84B0351E5D04}" srcOrd="11" destOrd="0" presId="urn:microsoft.com/office/officeart/2005/8/layout/list1"/>
    <dgm:cxn modelId="{3FB2FA8A-2913-5E43-BB7C-BC51AF97F894}" type="presParOf" srcId="{F40D9C4A-2341-2F47-9F51-C81A947A8BA6}" destId="{5E91FC4B-6D47-1349-AF09-DA99B6D3341C}" srcOrd="12" destOrd="0" presId="urn:microsoft.com/office/officeart/2005/8/layout/list1"/>
    <dgm:cxn modelId="{F81D7A2E-AC10-FE49-A11B-4C923675E50A}" type="presParOf" srcId="{5E91FC4B-6D47-1349-AF09-DA99B6D3341C}" destId="{A3FC28FC-DA01-9E41-8C41-33F3DC0C224A}" srcOrd="0" destOrd="0" presId="urn:microsoft.com/office/officeart/2005/8/layout/list1"/>
    <dgm:cxn modelId="{B38D11A0-4FFE-7F4A-BD66-2B92BCDEDFF3}" type="presParOf" srcId="{5E91FC4B-6D47-1349-AF09-DA99B6D3341C}" destId="{A1F171AC-4A74-9348-B318-41C2B2AEFC0A}" srcOrd="1" destOrd="0" presId="urn:microsoft.com/office/officeart/2005/8/layout/list1"/>
    <dgm:cxn modelId="{AB424CCC-E9B5-0448-9784-981EB68EB31E}" type="presParOf" srcId="{F40D9C4A-2341-2F47-9F51-C81A947A8BA6}" destId="{376AD9EC-E1F3-C84A-A877-B61EDE1A282B}" srcOrd="13" destOrd="0" presId="urn:microsoft.com/office/officeart/2005/8/layout/list1"/>
    <dgm:cxn modelId="{8CF54BDD-3AFE-A342-B2FB-483519FC6570}" type="presParOf" srcId="{F40D9C4A-2341-2F47-9F51-C81A947A8BA6}" destId="{6BA0D1D1-9D31-AA47-B1AB-232BB2C1A0C1}" srcOrd="14"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E2EAA9-342B-FE43-BEE6-363D3BB82117}">
      <dsp:nvSpPr>
        <dsp:cNvPr id="0" name=""/>
        <dsp:cNvSpPr/>
      </dsp:nvSpPr>
      <dsp:spPr>
        <a:xfrm rot="16200000">
          <a:off x="508000" y="-508000"/>
          <a:ext cx="2032000" cy="3048000"/>
        </a:xfrm>
        <a:prstGeom prst="round1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l" defTabSz="622300">
            <a:lnSpc>
              <a:spcPct val="90000"/>
            </a:lnSpc>
            <a:spcBef>
              <a:spcPct val="0"/>
            </a:spcBef>
            <a:spcAft>
              <a:spcPct val="35000"/>
            </a:spcAft>
            <a:buNone/>
          </a:pPr>
          <a:r>
            <a:rPr lang="en-US" sz="1400" b="1" kern="1200" dirty="0"/>
            <a:t>generally</a:t>
          </a:r>
        </a:p>
        <a:p>
          <a:pPr marL="142875" lvl="1" indent="-133350" algn="l" defTabSz="488950">
            <a:lnSpc>
              <a:spcPct val="90000"/>
            </a:lnSpc>
            <a:spcBef>
              <a:spcPct val="0"/>
            </a:spcBef>
            <a:spcAft>
              <a:spcPct val="15000"/>
            </a:spcAft>
            <a:buChar char="•"/>
            <a:tabLst/>
          </a:pPr>
          <a:r>
            <a:rPr lang="en-US" sz="1100" kern="1200" dirty="0"/>
            <a:t>a regulation (=direct applicability)</a:t>
          </a:r>
        </a:p>
        <a:p>
          <a:pPr marL="142875" lvl="1" indent="-133350" algn="l" defTabSz="488950">
            <a:lnSpc>
              <a:spcPct val="90000"/>
            </a:lnSpc>
            <a:spcBef>
              <a:spcPct val="0"/>
            </a:spcBef>
            <a:spcAft>
              <a:spcPct val="15000"/>
            </a:spcAft>
            <a:buChar char="•"/>
            <a:tabLst/>
          </a:pPr>
          <a:r>
            <a:rPr lang="en-US" sz="1100" kern="1200" dirty="0"/>
            <a:t>principle of accountability</a:t>
          </a:r>
        </a:p>
        <a:p>
          <a:pPr marL="142875" lvl="1" indent="-133350" algn="l" defTabSz="488950">
            <a:lnSpc>
              <a:spcPct val="90000"/>
            </a:lnSpc>
            <a:spcBef>
              <a:spcPct val="0"/>
            </a:spcBef>
            <a:spcAft>
              <a:spcPct val="15000"/>
            </a:spcAft>
            <a:buChar char="•"/>
            <a:tabLst/>
          </a:pPr>
          <a:r>
            <a:rPr lang="en-US" sz="1100" kern="1200" dirty="0"/>
            <a:t>reduction of the red tape</a:t>
          </a:r>
        </a:p>
        <a:p>
          <a:pPr marL="142875" lvl="1" indent="-133350" algn="l" defTabSz="488950">
            <a:lnSpc>
              <a:spcPct val="90000"/>
            </a:lnSpc>
            <a:spcBef>
              <a:spcPct val="0"/>
            </a:spcBef>
            <a:spcAft>
              <a:spcPct val="15000"/>
            </a:spcAft>
            <a:buChar char="•"/>
            <a:tabLst/>
          </a:pPr>
          <a:r>
            <a:rPr lang="en-US" sz="1100" kern="1200" dirty="0"/>
            <a:t>fines</a:t>
          </a:r>
        </a:p>
      </dsp:txBody>
      <dsp:txXfrm rot="5400000">
        <a:off x="0" y="0"/>
        <a:ext cx="3048000" cy="1524000"/>
      </dsp:txXfrm>
    </dsp:sp>
    <dsp:sp modelId="{295C612F-C0E0-7E4D-90AC-F3A3C0D4FF5F}">
      <dsp:nvSpPr>
        <dsp:cNvPr id="0" name=""/>
        <dsp:cNvSpPr/>
      </dsp:nvSpPr>
      <dsp:spPr>
        <a:xfrm>
          <a:off x="3048000" y="0"/>
          <a:ext cx="3048000" cy="2032000"/>
        </a:xfrm>
        <a:prstGeom prst="round1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l" defTabSz="622300">
            <a:lnSpc>
              <a:spcPct val="90000"/>
            </a:lnSpc>
            <a:spcBef>
              <a:spcPct val="0"/>
            </a:spcBef>
            <a:spcAft>
              <a:spcPct val="35000"/>
            </a:spcAft>
            <a:buNone/>
          </a:pPr>
          <a:r>
            <a:rPr lang="en-US" sz="1400" b="1" kern="1200" dirty="0"/>
            <a:t>risk-based approach</a:t>
          </a:r>
          <a:endParaRPr lang="en-US" sz="1400" kern="1200" dirty="0"/>
        </a:p>
        <a:p>
          <a:pPr marL="142875" lvl="1" indent="-133350" algn="l" defTabSz="488950">
            <a:lnSpc>
              <a:spcPct val="90000"/>
            </a:lnSpc>
            <a:spcBef>
              <a:spcPct val="0"/>
            </a:spcBef>
            <a:spcAft>
              <a:spcPct val="15000"/>
            </a:spcAft>
            <a:buChar char="•"/>
            <a:tabLst/>
          </a:pPr>
          <a:r>
            <a:rPr lang="en-US" sz="1100" i="1" kern="1200" dirty="0"/>
            <a:t>no risk</a:t>
          </a:r>
        </a:p>
        <a:p>
          <a:pPr marL="142875" lvl="1" indent="-133350" algn="l" defTabSz="488950">
            <a:lnSpc>
              <a:spcPct val="90000"/>
            </a:lnSpc>
            <a:spcBef>
              <a:spcPct val="0"/>
            </a:spcBef>
            <a:spcAft>
              <a:spcPct val="15000"/>
            </a:spcAft>
            <a:buChar char="•"/>
            <a:tabLst/>
          </a:pPr>
          <a:r>
            <a:rPr lang="en-US" sz="1100" kern="1200" dirty="0"/>
            <a:t>risk</a:t>
          </a:r>
        </a:p>
        <a:p>
          <a:pPr marL="142875" lvl="1" indent="-133350" algn="l" defTabSz="488950">
            <a:lnSpc>
              <a:spcPct val="90000"/>
            </a:lnSpc>
            <a:spcBef>
              <a:spcPct val="0"/>
            </a:spcBef>
            <a:spcAft>
              <a:spcPct val="15000"/>
            </a:spcAft>
            <a:buChar char="•"/>
            <a:tabLst/>
          </a:pPr>
          <a:r>
            <a:rPr lang="en-US" sz="1100" kern="1200" dirty="0"/>
            <a:t>high risk</a:t>
          </a:r>
        </a:p>
        <a:p>
          <a:pPr marL="142875" lvl="1" indent="-133350" algn="l" defTabSz="488950">
            <a:lnSpc>
              <a:spcPct val="90000"/>
            </a:lnSpc>
            <a:spcBef>
              <a:spcPct val="0"/>
            </a:spcBef>
            <a:spcAft>
              <a:spcPct val="15000"/>
            </a:spcAft>
            <a:buChar char="•"/>
            <a:tabLst/>
          </a:pPr>
          <a:r>
            <a:rPr lang="en-US" sz="1100" kern="1200" dirty="0"/>
            <a:t>residual risk</a:t>
          </a:r>
        </a:p>
      </dsp:txBody>
      <dsp:txXfrm>
        <a:off x="3048000" y="0"/>
        <a:ext cx="3048000" cy="1524000"/>
      </dsp:txXfrm>
    </dsp:sp>
    <dsp:sp modelId="{BEA112C4-26DA-294C-9B8A-F3541C8AED55}">
      <dsp:nvSpPr>
        <dsp:cNvPr id="0" name=""/>
        <dsp:cNvSpPr/>
      </dsp:nvSpPr>
      <dsp:spPr>
        <a:xfrm rot="10800000">
          <a:off x="0" y="2032000"/>
          <a:ext cx="3048000" cy="2032000"/>
        </a:xfrm>
        <a:prstGeom prst="round1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l" defTabSz="622300">
            <a:lnSpc>
              <a:spcPct val="90000"/>
            </a:lnSpc>
            <a:spcBef>
              <a:spcPct val="0"/>
            </a:spcBef>
            <a:spcAft>
              <a:spcPct val="35000"/>
            </a:spcAft>
            <a:buNone/>
          </a:pPr>
          <a:r>
            <a:rPr lang="en-US" sz="1400" b="1" kern="1200" dirty="0"/>
            <a:t>obligations</a:t>
          </a:r>
        </a:p>
        <a:p>
          <a:pPr marL="142875" lvl="1" indent="-133350" algn="l" defTabSz="488950">
            <a:lnSpc>
              <a:spcPct val="90000"/>
            </a:lnSpc>
            <a:spcBef>
              <a:spcPct val="0"/>
            </a:spcBef>
            <a:spcAft>
              <a:spcPct val="15000"/>
            </a:spcAft>
            <a:buChar char="•"/>
            <a:tabLst/>
          </a:pPr>
          <a:r>
            <a:rPr lang="en-US" sz="1100" kern="1200" dirty="0"/>
            <a:t>data protection officer (DPO)</a:t>
          </a:r>
        </a:p>
        <a:p>
          <a:pPr marL="142875" lvl="1" indent="-133350" algn="l" defTabSz="488950">
            <a:lnSpc>
              <a:spcPct val="90000"/>
            </a:lnSpc>
            <a:spcBef>
              <a:spcPct val="0"/>
            </a:spcBef>
            <a:spcAft>
              <a:spcPct val="15000"/>
            </a:spcAft>
            <a:buChar char="•"/>
            <a:tabLst/>
          </a:pPr>
          <a:r>
            <a:rPr lang="en-US" sz="1100" kern="1200" dirty="0"/>
            <a:t>data protection impact assessment (DPIA)</a:t>
          </a:r>
        </a:p>
        <a:p>
          <a:pPr marL="142875" lvl="1" indent="-133350" algn="l" defTabSz="488950">
            <a:lnSpc>
              <a:spcPct val="90000"/>
            </a:lnSpc>
            <a:spcBef>
              <a:spcPct val="0"/>
            </a:spcBef>
            <a:spcAft>
              <a:spcPct val="15000"/>
            </a:spcAft>
            <a:buChar char="•"/>
            <a:tabLst/>
          </a:pPr>
          <a:r>
            <a:rPr lang="en-US" sz="1100" kern="1200" dirty="0"/>
            <a:t>data protection by design (</a:t>
          </a:r>
          <a:r>
            <a:rPr lang="en-US" sz="1100" kern="1200" dirty="0" err="1"/>
            <a:t>DPbD</a:t>
          </a:r>
          <a:r>
            <a:rPr lang="en-US" sz="1100" kern="1200" dirty="0"/>
            <a:t>)</a:t>
          </a:r>
        </a:p>
        <a:p>
          <a:pPr marL="142875" lvl="1" indent="-133350" algn="l" defTabSz="488950">
            <a:lnSpc>
              <a:spcPct val="90000"/>
            </a:lnSpc>
            <a:spcBef>
              <a:spcPct val="0"/>
            </a:spcBef>
            <a:spcAft>
              <a:spcPct val="15000"/>
            </a:spcAft>
            <a:buChar char="•"/>
            <a:tabLst/>
          </a:pPr>
          <a:r>
            <a:rPr lang="en-US" sz="1100" kern="1200" dirty="0"/>
            <a:t>data protection by default</a:t>
          </a:r>
        </a:p>
        <a:p>
          <a:pPr marL="142875" lvl="1" indent="-133350" algn="l" defTabSz="488950">
            <a:lnSpc>
              <a:spcPct val="90000"/>
            </a:lnSpc>
            <a:spcBef>
              <a:spcPct val="0"/>
            </a:spcBef>
            <a:spcAft>
              <a:spcPct val="15000"/>
            </a:spcAft>
            <a:buChar char="•"/>
            <a:tabLst/>
          </a:pPr>
          <a:r>
            <a:rPr lang="en-US" sz="1100" kern="1200" dirty="0"/>
            <a:t>data breach notification </a:t>
          </a:r>
        </a:p>
        <a:p>
          <a:pPr marL="142875" lvl="1" indent="-133350" algn="l" defTabSz="488950">
            <a:lnSpc>
              <a:spcPct val="90000"/>
            </a:lnSpc>
            <a:spcBef>
              <a:spcPct val="0"/>
            </a:spcBef>
            <a:spcAft>
              <a:spcPct val="15000"/>
            </a:spcAft>
            <a:buChar char="•"/>
            <a:tabLst/>
          </a:pPr>
          <a:r>
            <a:rPr lang="mr-IN" sz="1100" kern="1200" dirty="0"/>
            <a:t>…</a:t>
          </a:r>
          <a:endParaRPr lang="en-US" sz="1100" kern="1200" dirty="0"/>
        </a:p>
      </dsp:txBody>
      <dsp:txXfrm rot="10800000">
        <a:off x="0" y="2539999"/>
        <a:ext cx="3048000" cy="1524000"/>
      </dsp:txXfrm>
    </dsp:sp>
    <dsp:sp modelId="{CADDAA9C-409E-B54F-9752-F96C4BFA7FA5}">
      <dsp:nvSpPr>
        <dsp:cNvPr id="0" name=""/>
        <dsp:cNvSpPr/>
      </dsp:nvSpPr>
      <dsp:spPr>
        <a:xfrm rot="5400000">
          <a:off x="3556000" y="1523999"/>
          <a:ext cx="2032000" cy="3048000"/>
        </a:xfrm>
        <a:prstGeom prst="round1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t" anchorCtr="0">
          <a:noAutofit/>
        </a:bodyPr>
        <a:lstStyle/>
        <a:p>
          <a:pPr marL="0" lvl="0" indent="0" algn="l" defTabSz="622300">
            <a:lnSpc>
              <a:spcPct val="90000"/>
            </a:lnSpc>
            <a:spcBef>
              <a:spcPct val="0"/>
            </a:spcBef>
            <a:spcAft>
              <a:spcPct val="35000"/>
            </a:spcAft>
            <a:buNone/>
          </a:pPr>
          <a:r>
            <a:rPr lang="en-US" sz="1400" b="1" kern="1200" dirty="0"/>
            <a:t>new rights</a:t>
          </a:r>
        </a:p>
        <a:p>
          <a:pPr marL="142875" lvl="1" indent="-142875" algn="l" defTabSz="488950">
            <a:lnSpc>
              <a:spcPct val="90000"/>
            </a:lnSpc>
            <a:spcBef>
              <a:spcPct val="0"/>
            </a:spcBef>
            <a:spcAft>
              <a:spcPct val="15000"/>
            </a:spcAft>
            <a:buChar char="•"/>
            <a:tabLst/>
          </a:pPr>
          <a:r>
            <a:rPr lang="en-US" sz="1100" kern="1200" dirty="0"/>
            <a:t>'right to be forgotten'</a:t>
          </a:r>
        </a:p>
        <a:p>
          <a:pPr marL="142875" lvl="1" indent="-142875" algn="l" defTabSz="488950">
            <a:lnSpc>
              <a:spcPct val="90000"/>
            </a:lnSpc>
            <a:spcBef>
              <a:spcPct val="0"/>
            </a:spcBef>
            <a:spcAft>
              <a:spcPct val="15000"/>
            </a:spcAft>
            <a:buChar char="•"/>
            <a:tabLst/>
          </a:pPr>
          <a:r>
            <a:rPr lang="en-US" sz="1100" kern="1200" dirty="0"/>
            <a:t>data portability</a:t>
          </a:r>
        </a:p>
      </dsp:txBody>
      <dsp:txXfrm rot="-5400000">
        <a:off x="3048000" y="2539999"/>
        <a:ext cx="3048000" cy="1524000"/>
      </dsp:txXfrm>
    </dsp:sp>
    <dsp:sp modelId="{40DDA581-2D4F-474C-B729-0EBCE3C8ADF7}">
      <dsp:nvSpPr>
        <dsp:cNvPr id="0" name=""/>
        <dsp:cNvSpPr/>
      </dsp:nvSpPr>
      <dsp:spPr>
        <a:xfrm>
          <a:off x="2133600" y="1523999"/>
          <a:ext cx="1828800" cy="1016000"/>
        </a:xfrm>
        <a:prstGeom prst="roundRect">
          <a:avLst/>
        </a:prstGeom>
        <a:solidFill>
          <a:schemeClr val="dk2">
            <a:tint val="6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kern="1200" dirty="0">
              <a:solidFill>
                <a:schemeClr val="bg1"/>
              </a:solidFill>
            </a:rPr>
            <a:t>GDPR</a:t>
          </a:r>
        </a:p>
        <a:p>
          <a:pPr marL="0" lvl="0" indent="0" algn="ctr" defTabSz="800100">
            <a:lnSpc>
              <a:spcPct val="90000"/>
            </a:lnSpc>
            <a:spcBef>
              <a:spcPct val="0"/>
            </a:spcBef>
            <a:spcAft>
              <a:spcPct val="35000"/>
            </a:spcAft>
            <a:buNone/>
          </a:pPr>
          <a:r>
            <a:rPr lang="en-US" sz="1800" b="1" kern="1200" dirty="0">
              <a:solidFill>
                <a:schemeClr val="bg1"/>
              </a:solidFill>
            </a:rPr>
            <a:t>novelties</a:t>
          </a:r>
        </a:p>
      </dsp:txBody>
      <dsp:txXfrm>
        <a:off x="2183197" y="1573596"/>
        <a:ext cx="1729606" cy="9168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75EF8A-551D-463A-B16D-A02FA01BEE9E}">
      <dsp:nvSpPr>
        <dsp:cNvPr id="0" name=""/>
        <dsp:cNvSpPr/>
      </dsp:nvSpPr>
      <dsp:spPr>
        <a:xfrm>
          <a:off x="3368" y="507900"/>
          <a:ext cx="3284620" cy="432000"/>
        </a:xfrm>
        <a:prstGeom prst="rect">
          <a:avLst/>
        </a:prstGeom>
        <a:gradFill rotWithShape="1">
          <a:gsLst>
            <a:gs pos="0">
              <a:schemeClr val="accent1">
                <a:lumMod val="110000"/>
                <a:satMod val="105000"/>
                <a:tint val="67000"/>
              </a:schemeClr>
            </a:gs>
            <a:gs pos="50000">
              <a:schemeClr val="accent1">
                <a:lumMod val="105000"/>
                <a:satMod val="103000"/>
                <a:tint val="73000"/>
              </a:schemeClr>
            </a:gs>
            <a:gs pos="100000">
              <a:schemeClr val="accent1">
                <a:lumMod val="105000"/>
                <a:satMod val="109000"/>
                <a:tint val="81000"/>
              </a:schemeClr>
            </a:gs>
          </a:gsLst>
          <a:lin ang="5400000" scaled="0"/>
        </a:gradFill>
        <a:ln w="6350" cap="flat" cmpd="sng" algn="ctr">
          <a:solidFill>
            <a:schemeClr val="accent1"/>
          </a:solidFill>
          <a:prstDash val="solid"/>
          <a:miter lim="800000"/>
        </a:ln>
        <a:effectLst/>
      </dsp:spPr>
      <dsp:style>
        <a:lnRef idx="1">
          <a:schemeClr val="accent1"/>
        </a:lnRef>
        <a:fillRef idx="2">
          <a:schemeClr val="accent1"/>
        </a:fillRef>
        <a:effectRef idx="1">
          <a:schemeClr val="accent1"/>
        </a:effectRef>
        <a:fontRef idx="minor">
          <a:schemeClr val="dk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hu-HU" sz="1500" kern="1200" dirty="0" err="1"/>
            <a:t>Territorial</a:t>
          </a:r>
          <a:r>
            <a:rPr lang="hu-HU" sz="1500" kern="1200" dirty="0"/>
            <a:t> </a:t>
          </a:r>
          <a:r>
            <a:rPr lang="hu-HU" sz="1500" kern="1200" dirty="0" err="1"/>
            <a:t>scope</a:t>
          </a:r>
          <a:endParaRPr lang="hu-HU" sz="1500" kern="1200" dirty="0"/>
        </a:p>
      </dsp:txBody>
      <dsp:txXfrm>
        <a:off x="3368" y="507900"/>
        <a:ext cx="3284620" cy="432000"/>
      </dsp:txXfrm>
    </dsp:sp>
    <dsp:sp modelId="{0F06D009-29C4-4255-A54C-177C00DF807F}">
      <dsp:nvSpPr>
        <dsp:cNvPr id="0" name=""/>
        <dsp:cNvSpPr/>
      </dsp:nvSpPr>
      <dsp:spPr>
        <a:xfrm>
          <a:off x="3368" y="939900"/>
          <a:ext cx="3284620" cy="3952800"/>
        </a:xfrm>
        <a:prstGeom prst="rect">
          <a:avLst/>
        </a:prstGeom>
        <a:no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hu-HU" sz="1500" b="0" i="0" kern="1200" dirty="0"/>
            <a:t>Establishment of a </a:t>
          </a:r>
          <a:r>
            <a:rPr lang="hu-HU" sz="1500" b="0" i="0" kern="1200" dirty="0" err="1"/>
            <a:t>controller</a:t>
          </a:r>
          <a:r>
            <a:rPr lang="hu-HU" sz="1500" b="0" i="0" kern="1200" dirty="0"/>
            <a:t> </a:t>
          </a:r>
          <a:r>
            <a:rPr lang="hu-HU" sz="1500" b="0" i="0" kern="1200" dirty="0" err="1"/>
            <a:t>or</a:t>
          </a:r>
          <a:r>
            <a:rPr lang="hu-HU" sz="1500" b="0" i="0" kern="1200" dirty="0"/>
            <a:t> a </a:t>
          </a:r>
          <a:r>
            <a:rPr lang="hu-HU" sz="1500" b="0" i="0" kern="1200" dirty="0" err="1"/>
            <a:t>processor</a:t>
          </a:r>
          <a:r>
            <a:rPr lang="hu-HU" sz="1500" b="0" i="0" kern="1200" dirty="0"/>
            <a:t> in the Union, </a:t>
          </a:r>
          <a:r>
            <a:rPr lang="hu-HU" sz="1500" b="0" i="0" kern="1200" dirty="0" err="1"/>
            <a:t>regardless</a:t>
          </a:r>
          <a:r>
            <a:rPr lang="hu-HU" sz="1500" b="0" i="0" kern="1200" dirty="0"/>
            <a:t> of </a:t>
          </a:r>
          <a:r>
            <a:rPr lang="hu-HU" sz="1500" b="0" i="0" kern="1200" dirty="0" err="1"/>
            <a:t>whether</a:t>
          </a:r>
          <a:r>
            <a:rPr lang="hu-HU" sz="1500" b="0" i="0" kern="1200" dirty="0"/>
            <a:t> the </a:t>
          </a:r>
          <a:r>
            <a:rPr lang="hu-HU" sz="1500" b="0" i="0" kern="1200" dirty="0" err="1"/>
            <a:t>processing</a:t>
          </a:r>
          <a:r>
            <a:rPr lang="hu-HU" sz="1500" b="0" i="0" kern="1200" dirty="0"/>
            <a:t> </a:t>
          </a:r>
          <a:r>
            <a:rPr lang="hu-HU" sz="1500" b="0" i="0" kern="1200" dirty="0" err="1"/>
            <a:t>takes</a:t>
          </a:r>
          <a:r>
            <a:rPr lang="hu-HU" sz="1500" b="0" i="0" kern="1200" dirty="0"/>
            <a:t> </a:t>
          </a:r>
          <a:r>
            <a:rPr lang="hu-HU" sz="1500" b="0" i="0" kern="1200" dirty="0" err="1"/>
            <a:t>place</a:t>
          </a:r>
          <a:r>
            <a:rPr lang="hu-HU" sz="1500" b="0" i="0" kern="1200" dirty="0"/>
            <a:t> in the Union </a:t>
          </a:r>
          <a:r>
            <a:rPr lang="hu-HU" sz="1500" b="0" i="0" kern="1200" dirty="0" err="1"/>
            <a:t>or</a:t>
          </a:r>
          <a:r>
            <a:rPr lang="hu-HU" sz="1500" b="0" i="0" kern="1200" dirty="0"/>
            <a:t> </a:t>
          </a:r>
          <a:r>
            <a:rPr lang="hu-HU" sz="1500" b="0" i="0" kern="1200" dirty="0" err="1"/>
            <a:t>not</a:t>
          </a:r>
          <a:endParaRPr lang="hu-HU" sz="1500" kern="1200" dirty="0"/>
        </a:p>
        <a:p>
          <a:pPr marL="114300" lvl="1" indent="-114300" algn="l" defTabSz="666750">
            <a:lnSpc>
              <a:spcPct val="90000"/>
            </a:lnSpc>
            <a:spcBef>
              <a:spcPct val="0"/>
            </a:spcBef>
            <a:spcAft>
              <a:spcPct val="15000"/>
            </a:spcAft>
            <a:buChar char="•"/>
          </a:pPr>
          <a:r>
            <a:rPr lang="hu-HU" sz="1500" b="0" i="0" kern="1200" dirty="0" err="1"/>
            <a:t>Processing</a:t>
          </a:r>
          <a:r>
            <a:rPr lang="hu-HU" sz="1500" b="0" i="0" kern="1200" dirty="0"/>
            <a:t> of </a:t>
          </a:r>
          <a:r>
            <a:rPr lang="hu-HU" sz="1500" b="0" i="0" kern="1200" dirty="0" err="1"/>
            <a:t>personal</a:t>
          </a:r>
          <a:r>
            <a:rPr lang="hu-HU" sz="1500" b="0" i="0" kern="1200" dirty="0"/>
            <a:t> </a:t>
          </a:r>
          <a:r>
            <a:rPr lang="hu-HU" sz="1500" b="0" i="0" kern="1200" dirty="0" err="1"/>
            <a:t>data</a:t>
          </a:r>
          <a:r>
            <a:rPr lang="hu-HU" sz="1500" b="0" i="0" kern="1200" dirty="0"/>
            <a:t> of </a:t>
          </a:r>
          <a:r>
            <a:rPr lang="hu-HU" sz="1500" b="0" i="0" kern="1200" dirty="0" err="1"/>
            <a:t>data</a:t>
          </a:r>
          <a:r>
            <a:rPr lang="hu-HU" sz="1500" b="0" i="0" kern="1200" dirty="0"/>
            <a:t> </a:t>
          </a:r>
          <a:r>
            <a:rPr lang="hu-HU" sz="1500" b="0" i="0" kern="1200" dirty="0" err="1"/>
            <a:t>subjects</a:t>
          </a:r>
          <a:r>
            <a:rPr lang="hu-HU" sz="1500" b="0" i="0" kern="1200" dirty="0"/>
            <a:t> </a:t>
          </a:r>
          <a:r>
            <a:rPr lang="hu-HU" sz="1500" b="0" i="0" kern="1200" dirty="0" err="1"/>
            <a:t>who</a:t>
          </a:r>
          <a:r>
            <a:rPr lang="hu-HU" sz="1500" b="0" i="0" kern="1200" dirty="0"/>
            <a:t> </a:t>
          </a:r>
          <a:r>
            <a:rPr lang="hu-HU" sz="1500" b="0" i="0" kern="1200" dirty="0" err="1"/>
            <a:t>are</a:t>
          </a:r>
          <a:r>
            <a:rPr lang="hu-HU" sz="1500" b="0" i="0" kern="1200" dirty="0"/>
            <a:t> in the Union </a:t>
          </a:r>
          <a:r>
            <a:rPr lang="hu-HU" sz="1500" b="0" i="0" kern="1200" dirty="0" err="1"/>
            <a:t>by</a:t>
          </a:r>
          <a:r>
            <a:rPr lang="hu-HU" sz="1500" b="0" i="0" kern="1200" dirty="0"/>
            <a:t> a </a:t>
          </a:r>
          <a:r>
            <a:rPr lang="hu-HU" sz="1500" b="0" i="0" kern="1200" dirty="0" err="1"/>
            <a:t>controller</a:t>
          </a:r>
          <a:r>
            <a:rPr lang="hu-HU" sz="1500" b="0" i="0" kern="1200" dirty="0"/>
            <a:t> </a:t>
          </a:r>
          <a:r>
            <a:rPr lang="hu-HU" sz="1500" b="0" i="0" kern="1200" dirty="0" err="1"/>
            <a:t>or</a:t>
          </a:r>
          <a:r>
            <a:rPr lang="hu-HU" sz="1500" b="0" i="0" kern="1200" dirty="0"/>
            <a:t> </a:t>
          </a:r>
          <a:r>
            <a:rPr lang="hu-HU" sz="1500" b="0" i="0" kern="1200" dirty="0" err="1"/>
            <a:t>processor</a:t>
          </a:r>
          <a:r>
            <a:rPr lang="hu-HU" sz="1500" b="0" i="0" kern="1200" dirty="0"/>
            <a:t> </a:t>
          </a:r>
          <a:r>
            <a:rPr lang="hu-HU" sz="1500" b="0" i="0" kern="1200" dirty="0" err="1"/>
            <a:t>not</a:t>
          </a:r>
          <a:r>
            <a:rPr lang="hu-HU" sz="1500" b="0" i="0" kern="1200" dirty="0"/>
            <a:t> </a:t>
          </a:r>
          <a:r>
            <a:rPr lang="hu-HU" sz="1500" b="0" i="0" kern="1200" dirty="0" err="1"/>
            <a:t>established</a:t>
          </a:r>
          <a:r>
            <a:rPr lang="hu-HU" sz="1500" b="0" i="0" kern="1200" dirty="0"/>
            <a:t> in the Union, </a:t>
          </a:r>
          <a:r>
            <a:rPr lang="hu-HU" sz="1500" b="0" i="0" kern="1200" dirty="0" err="1"/>
            <a:t>where</a:t>
          </a:r>
          <a:r>
            <a:rPr lang="hu-HU" sz="1500" b="0" i="0" kern="1200" dirty="0"/>
            <a:t> the </a:t>
          </a:r>
          <a:r>
            <a:rPr lang="hu-HU" sz="1500" b="0" i="0" kern="1200" dirty="0" err="1"/>
            <a:t>processing</a:t>
          </a:r>
          <a:r>
            <a:rPr lang="hu-HU" sz="1500" b="0" i="0" kern="1200" dirty="0"/>
            <a:t> </a:t>
          </a:r>
          <a:r>
            <a:rPr lang="hu-HU" sz="1500" b="0" i="0" kern="1200" dirty="0" err="1"/>
            <a:t>activities</a:t>
          </a:r>
          <a:r>
            <a:rPr lang="hu-HU" sz="1500" b="0" i="0" kern="1200" dirty="0"/>
            <a:t> </a:t>
          </a:r>
          <a:r>
            <a:rPr lang="hu-HU" sz="1500" b="0" i="0" kern="1200" dirty="0" err="1"/>
            <a:t>are</a:t>
          </a:r>
          <a:r>
            <a:rPr lang="hu-HU" sz="1500" b="0" i="0" kern="1200" dirty="0"/>
            <a:t> </a:t>
          </a:r>
          <a:r>
            <a:rPr lang="hu-HU" sz="1500" b="0" i="0" kern="1200" dirty="0" err="1"/>
            <a:t>related</a:t>
          </a:r>
          <a:r>
            <a:rPr lang="hu-HU" sz="1500" b="0" i="0" kern="1200" dirty="0"/>
            <a:t> </a:t>
          </a:r>
          <a:r>
            <a:rPr lang="hu-HU" sz="1500" b="0" i="0" kern="1200" dirty="0" err="1"/>
            <a:t>to</a:t>
          </a:r>
          <a:r>
            <a:rPr lang="hu-HU" sz="1500" b="0" i="0" kern="1200" dirty="0"/>
            <a:t>:</a:t>
          </a:r>
          <a:endParaRPr lang="hu-HU" sz="1500" kern="1200" dirty="0"/>
        </a:p>
        <a:p>
          <a:pPr marL="228600" lvl="2" indent="-114300" algn="l" defTabSz="666750">
            <a:lnSpc>
              <a:spcPct val="90000"/>
            </a:lnSpc>
            <a:spcBef>
              <a:spcPct val="0"/>
            </a:spcBef>
            <a:spcAft>
              <a:spcPct val="15000"/>
            </a:spcAft>
            <a:buChar char="•"/>
          </a:pPr>
          <a:r>
            <a:rPr lang="hu-HU" sz="1500" kern="1200" dirty="0"/>
            <a:t>The </a:t>
          </a:r>
          <a:r>
            <a:rPr lang="hu-HU" sz="1500" kern="1200" dirty="0" err="1"/>
            <a:t>offering</a:t>
          </a:r>
          <a:r>
            <a:rPr lang="hu-HU" sz="1500" kern="1200" dirty="0"/>
            <a:t> of </a:t>
          </a:r>
          <a:r>
            <a:rPr lang="hu-HU" sz="1500" kern="1200" dirty="0" err="1"/>
            <a:t>goods</a:t>
          </a:r>
          <a:r>
            <a:rPr lang="hu-HU" sz="1500" kern="1200" dirty="0"/>
            <a:t> and </a:t>
          </a:r>
          <a:r>
            <a:rPr lang="hu-HU" sz="1500" kern="1200" dirty="0" err="1"/>
            <a:t>services</a:t>
          </a:r>
          <a:endParaRPr lang="hu-HU" sz="1500" kern="1200" dirty="0"/>
        </a:p>
        <a:p>
          <a:pPr marL="228600" lvl="2" indent="-114300" algn="l" defTabSz="666750">
            <a:lnSpc>
              <a:spcPct val="90000"/>
            </a:lnSpc>
            <a:spcBef>
              <a:spcPct val="0"/>
            </a:spcBef>
            <a:spcAft>
              <a:spcPct val="15000"/>
            </a:spcAft>
            <a:buChar char="•"/>
          </a:pPr>
          <a:r>
            <a:rPr lang="hu-HU" sz="1500" kern="1200" dirty="0"/>
            <a:t>The monitoring of </a:t>
          </a:r>
          <a:r>
            <a:rPr lang="hu-HU" sz="1500" kern="1200" dirty="0" err="1"/>
            <a:t>their</a:t>
          </a:r>
          <a:r>
            <a:rPr lang="hu-HU" sz="1500" kern="1200" dirty="0"/>
            <a:t> </a:t>
          </a:r>
          <a:r>
            <a:rPr lang="hu-HU" sz="1500" kern="1200" dirty="0" err="1"/>
            <a:t>behaviour</a:t>
          </a:r>
          <a:r>
            <a:rPr lang="hu-HU" sz="1500" kern="1200" dirty="0"/>
            <a:t> </a:t>
          </a:r>
          <a:r>
            <a:rPr lang="hu-HU" sz="1500" kern="1200" dirty="0" err="1"/>
            <a:t>as</a:t>
          </a:r>
          <a:r>
            <a:rPr lang="hu-HU" sz="1500" kern="1200" dirty="0"/>
            <a:t> far </a:t>
          </a:r>
          <a:r>
            <a:rPr lang="hu-HU" sz="1500" kern="1200" dirty="0" err="1"/>
            <a:t>as</a:t>
          </a:r>
          <a:r>
            <a:rPr lang="hu-HU" sz="1500" kern="1200" dirty="0"/>
            <a:t> </a:t>
          </a:r>
          <a:r>
            <a:rPr lang="hu-HU" sz="1500" kern="1200" dirty="0" err="1"/>
            <a:t>their</a:t>
          </a:r>
          <a:r>
            <a:rPr lang="hu-HU" sz="1500" kern="1200" dirty="0"/>
            <a:t> </a:t>
          </a:r>
          <a:r>
            <a:rPr lang="hu-HU" sz="1500" kern="1200" dirty="0" err="1"/>
            <a:t>behaviour</a:t>
          </a:r>
          <a:r>
            <a:rPr lang="hu-HU" sz="1500" kern="1200" dirty="0"/>
            <a:t> </a:t>
          </a:r>
          <a:r>
            <a:rPr lang="hu-HU" sz="1500" kern="1200" dirty="0" err="1"/>
            <a:t>takes</a:t>
          </a:r>
          <a:r>
            <a:rPr lang="hu-HU" sz="1500" kern="1200" dirty="0"/>
            <a:t> </a:t>
          </a:r>
          <a:r>
            <a:rPr lang="hu-HU" sz="1500" kern="1200" dirty="0" err="1"/>
            <a:t>place</a:t>
          </a:r>
          <a:r>
            <a:rPr lang="hu-HU" sz="1500" kern="1200" dirty="0"/>
            <a:t> </a:t>
          </a:r>
          <a:r>
            <a:rPr lang="hu-HU" sz="1500" kern="1200" dirty="0" err="1"/>
            <a:t>within</a:t>
          </a:r>
          <a:r>
            <a:rPr lang="hu-HU" sz="1500" kern="1200" dirty="0"/>
            <a:t> the Union</a:t>
          </a:r>
        </a:p>
        <a:p>
          <a:pPr marL="114300" lvl="1" indent="-114300" algn="l" defTabSz="666750">
            <a:lnSpc>
              <a:spcPct val="90000"/>
            </a:lnSpc>
            <a:spcBef>
              <a:spcPct val="0"/>
            </a:spcBef>
            <a:spcAft>
              <a:spcPct val="15000"/>
            </a:spcAft>
            <a:buFont typeface="Arial" panose="020B0604020202020204" pitchFamily="34" charset="0"/>
            <a:buChar char="•"/>
          </a:pPr>
          <a:r>
            <a:rPr lang="hu-HU" sz="1500" kern="1200" dirty="0" err="1"/>
            <a:t>Controller</a:t>
          </a:r>
          <a:r>
            <a:rPr lang="hu-HU" sz="1500" kern="1200" dirty="0"/>
            <a:t> </a:t>
          </a:r>
          <a:r>
            <a:rPr lang="hu-HU" sz="1500" kern="1200" dirty="0" err="1"/>
            <a:t>not</a:t>
          </a:r>
          <a:r>
            <a:rPr lang="hu-HU" sz="1500" kern="1200" dirty="0"/>
            <a:t> </a:t>
          </a:r>
          <a:r>
            <a:rPr lang="hu-HU" sz="1500" kern="1200" dirty="0" err="1"/>
            <a:t>established</a:t>
          </a:r>
          <a:r>
            <a:rPr lang="hu-HU" sz="1500" kern="1200" dirty="0"/>
            <a:t> in the Union, </a:t>
          </a:r>
          <a:r>
            <a:rPr lang="hu-HU" sz="1500" kern="1200" dirty="0" err="1"/>
            <a:t>but</a:t>
          </a:r>
          <a:r>
            <a:rPr lang="hu-HU" sz="1500" kern="1200" dirty="0"/>
            <a:t> in a </a:t>
          </a:r>
          <a:r>
            <a:rPr lang="hu-HU" sz="1500" kern="1200" dirty="0" err="1"/>
            <a:t>place</a:t>
          </a:r>
          <a:r>
            <a:rPr lang="hu-HU" sz="1500" kern="1200" dirty="0"/>
            <a:t> </a:t>
          </a:r>
          <a:r>
            <a:rPr lang="hu-HU" sz="1500" kern="1200" dirty="0" err="1"/>
            <a:t>where</a:t>
          </a:r>
          <a:r>
            <a:rPr lang="hu-HU" sz="1500" kern="1200" dirty="0"/>
            <a:t> </a:t>
          </a:r>
          <a:r>
            <a:rPr lang="hu-HU" sz="1500" kern="1200" dirty="0" err="1"/>
            <a:t>Member</a:t>
          </a:r>
          <a:r>
            <a:rPr lang="hu-HU" sz="1500" kern="1200" dirty="0"/>
            <a:t> </a:t>
          </a:r>
          <a:r>
            <a:rPr lang="hu-HU" sz="1500" kern="1200" dirty="0" err="1"/>
            <a:t>State</a:t>
          </a:r>
          <a:r>
            <a:rPr lang="hu-HU" sz="1500" kern="1200" dirty="0"/>
            <a:t> law </a:t>
          </a:r>
          <a:r>
            <a:rPr lang="hu-HU" sz="1500" kern="1200" dirty="0" err="1"/>
            <a:t>applies</a:t>
          </a:r>
          <a:r>
            <a:rPr lang="hu-HU" sz="1500" kern="1200" dirty="0"/>
            <a:t> </a:t>
          </a:r>
          <a:r>
            <a:rPr lang="hu-HU" sz="1500" kern="1200" dirty="0" err="1"/>
            <a:t>by</a:t>
          </a:r>
          <a:r>
            <a:rPr lang="hu-HU" sz="1500" kern="1200" dirty="0"/>
            <a:t> </a:t>
          </a:r>
          <a:r>
            <a:rPr lang="hu-HU" sz="1500" kern="1200" dirty="0" err="1"/>
            <a:t>virtue</a:t>
          </a:r>
          <a:r>
            <a:rPr lang="hu-HU" sz="1500" kern="1200" dirty="0"/>
            <a:t> of </a:t>
          </a:r>
          <a:r>
            <a:rPr lang="hu-HU" sz="1500" kern="1200" dirty="0" err="1"/>
            <a:t>public</a:t>
          </a:r>
          <a:r>
            <a:rPr lang="hu-HU" sz="1500" kern="1200" dirty="0"/>
            <a:t> </a:t>
          </a:r>
          <a:r>
            <a:rPr lang="hu-HU" sz="1500" kern="1200" dirty="0" err="1"/>
            <a:t>international</a:t>
          </a:r>
          <a:r>
            <a:rPr lang="hu-HU" sz="1500" kern="1200" dirty="0"/>
            <a:t> law</a:t>
          </a:r>
        </a:p>
      </dsp:txBody>
      <dsp:txXfrm>
        <a:off x="3368" y="939900"/>
        <a:ext cx="3284620" cy="3952800"/>
      </dsp:txXfrm>
    </dsp:sp>
    <dsp:sp modelId="{C41C7BB2-F316-4D85-AB09-5417406754F1}">
      <dsp:nvSpPr>
        <dsp:cNvPr id="0" name=""/>
        <dsp:cNvSpPr/>
      </dsp:nvSpPr>
      <dsp:spPr>
        <a:xfrm>
          <a:off x="3747836" y="507900"/>
          <a:ext cx="3284620" cy="432000"/>
        </a:xfrm>
        <a:prstGeom prst="rect">
          <a:avLst/>
        </a:prstGeom>
        <a:gradFill rotWithShape="1">
          <a:gsLst>
            <a:gs pos="0">
              <a:schemeClr val="accent2">
                <a:lumMod val="110000"/>
                <a:satMod val="105000"/>
                <a:tint val="67000"/>
              </a:schemeClr>
            </a:gs>
            <a:gs pos="50000">
              <a:schemeClr val="accent2">
                <a:lumMod val="105000"/>
                <a:satMod val="103000"/>
                <a:tint val="73000"/>
              </a:schemeClr>
            </a:gs>
            <a:gs pos="100000">
              <a:schemeClr val="accent2">
                <a:lumMod val="105000"/>
                <a:satMod val="109000"/>
                <a:tint val="81000"/>
              </a:schemeClr>
            </a:gs>
          </a:gsLst>
          <a:lin ang="5400000" scaled="0"/>
        </a:gradFill>
        <a:ln w="6350" cap="flat" cmpd="sng" algn="ctr">
          <a:solidFill>
            <a:schemeClr val="accent2"/>
          </a:solidFill>
          <a:prstDash val="solid"/>
          <a:miter lim="800000"/>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hu-HU" sz="1500" kern="1200" dirty="0" err="1"/>
            <a:t>Material</a:t>
          </a:r>
          <a:r>
            <a:rPr lang="hu-HU" sz="1500" kern="1200" dirty="0"/>
            <a:t> </a:t>
          </a:r>
          <a:r>
            <a:rPr lang="hu-HU" sz="1500" kern="1200" dirty="0" err="1"/>
            <a:t>scope</a:t>
          </a:r>
          <a:endParaRPr lang="hu-HU" sz="1500" kern="1200" dirty="0"/>
        </a:p>
      </dsp:txBody>
      <dsp:txXfrm>
        <a:off x="3747836" y="507900"/>
        <a:ext cx="3284620" cy="432000"/>
      </dsp:txXfrm>
    </dsp:sp>
    <dsp:sp modelId="{8671F181-D158-435A-9A5F-0EC0A5CA1352}">
      <dsp:nvSpPr>
        <dsp:cNvPr id="0" name=""/>
        <dsp:cNvSpPr/>
      </dsp:nvSpPr>
      <dsp:spPr>
        <a:xfrm>
          <a:off x="3747836" y="939900"/>
          <a:ext cx="3284620" cy="3952800"/>
        </a:xfrm>
        <a:prstGeom prst="rect">
          <a:avLst/>
        </a:prstGeom>
        <a:no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hu-HU" sz="1500" b="0" i="0" kern="1200" dirty="0" err="1"/>
            <a:t>Processing</a:t>
          </a:r>
          <a:r>
            <a:rPr lang="hu-HU" sz="1500" b="0" i="0" kern="1200" dirty="0"/>
            <a:t> of </a:t>
          </a:r>
          <a:r>
            <a:rPr lang="hu-HU" sz="1500" b="0" i="0" kern="1200" dirty="0" err="1"/>
            <a:t>personal</a:t>
          </a:r>
          <a:r>
            <a:rPr lang="hu-HU" sz="1500" b="0" i="0" kern="1200" dirty="0"/>
            <a:t> </a:t>
          </a:r>
          <a:r>
            <a:rPr lang="hu-HU" sz="1500" b="0" i="0" kern="1200" dirty="0" err="1"/>
            <a:t>data</a:t>
          </a:r>
          <a:r>
            <a:rPr lang="hu-HU" sz="1500" b="0" i="0" kern="1200" dirty="0"/>
            <a:t> </a:t>
          </a:r>
          <a:r>
            <a:rPr lang="hu-HU" sz="1500" b="0" i="0" kern="1200" dirty="0" err="1"/>
            <a:t>wholly</a:t>
          </a:r>
          <a:r>
            <a:rPr lang="hu-HU" sz="1500" b="0" i="0" kern="1200" dirty="0"/>
            <a:t> </a:t>
          </a:r>
          <a:r>
            <a:rPr lang="hu-HU" sz="1500" b="0" i="0" kern="1200" dirty="0" err="1"/>
            <a:t>or</a:t>
          </a:r>
          <a:r>
            <a:rPr lang="hu-HU" sz="1500" b="0" i="0" kern="1200" dirty="0"/>
            <a:t> </a:t>
          </a:r>
          <a:r>
            <a:rPr lang="hu-HU" sz="1500" b="0" i="0" kern="1200" dirty="0" err="1"/>
            <a:t>partly</a:t>
          </a:r>
          <a:r>
            <a:rPr lang="hu-HU" sz="1500" b="0" i="0" kern="1200" dirty="0"/>
            <a:t> </a:t>
          </a:r>
          <a:r>
            <a:rPr lang="hu-HU" sz="1500" b="0" i="0" kern="1200" dirty="0" err="1"/>
            <a:t>by</a:t>
          </a:r>
          <a:r>
            <a:rPr lang="hu-HU" sz="1500" b="0" i="0" kern="1200" dirty="0"/>
            <a:t> </a:t>
          </a:r>
          <a:r>
            <a:rPr lang="hu-HU" sz="1500" b="0" i="0" kern="1200" dirty="0" err="1"/>
            <a:t>automated</a:t>
          </a:r>
          <a:r>
            <a:rPr lang="hu-HU" sz="1500" b="0" i="0" kern="1200" dirty="0"/>
            <a:t> </a:t>
          </a:r>
          <a:r>
            <a:rPr lang="hu-HU" sz="1500" b="0" i="0" kern="1200" dirty="0" err="1"/>
            <a:t>means</a:t>
          </a:r>
          <a:endParaRPr lang="hu-HU" sz="1500" kern="1200" dirty="0"/>
        </a:p>
        <a:p>
          <a:pPr marL="114300" lvl="1" indent="-114300" algn="l" defTabSz="666750" rtl="0">
            <a:lnSpc>
              <a:spcPct val="90000"/>
            </a:lnSpc>
            <a:spcBef>
              <a:spcPct val="0"/>
            </a:spcBef>
            <a:spcAft>
              <a:spcPct val="15000"/>
            </a:spcAft>
            <a:buChar char="•"/>
          </a:pPr>
          <a:r>
            <a:rPr lang="hu-HU" sz="1500" b="0" i="0" kern="1200" dirty="0" err="1"/>
            <a:t>Processing</a:t>
          </a:r>
          <a:r>
            <a:rPr lang="hu-HU" sz="1500" b="0" i="0" kern="1200" dirty="0"/>
            <a:t> </a:t>
          </a:r>
          <a:r>
            <a:rPr lang="hu-HU" sz="1500" b="0" i="0" kern="1200" dirty="0" err="1"/>
            <a:t>other</a:t>
          </a:r>
          <a:r>
            <a:rPr lang="hu-HU" sz="1500" b="0" i="0" kern="1200" dirty="0"/>
            <a:t> </a:t>
          </a:r>
          <a:r>
            <a:rPr lang="hu-HU" sz="1500" b="0" i="0" kern="1200" dirty="0" err="1"/>
            <a:t>than</a:t>
          </a:r>
          <a:r>
            <a:rPr lang="hu-HU" sz="1500" b="0" i="0" kern="1200" dirty="0"/>
            <a:t> </a:t>
          </a:r>
          <a:r>
            <a:rPr lang="hu-HU" sz="1500" b="0" i="0" kern="1200" dirty="0" err="1"/>
            <a:t>by</a:t>
          </a:r>
          <a:r>
            <a:rPr lang="hu-HU" sz="1500" b="0" i="0" kern="1200" dirty="0"/>
            <a:t> </a:t>
          </a:r>
          <a:r>
            <a:rPr lang="hu-HU" sz="1500" b="0" i="0" kern="1200" dirty="0" err="1"/>
            <a:t>automated</a:t>
          </a:r>
          <a:r>
            <a:rPr lang="hu-HU" sz="1500" b="0" i="0" kern="1200" dirty="0"/>
            <a:t> </a:t>
          </a:r>
          <a:r>
            <a:rPr lang="hu-HU" sz="1500" b="0" i="0" kern="1200" dirty="0" err="1"/>
            <a:t>means</a:t>
          </a:r>
          <a:r>
            <a:rPr lang="hu-HU" sz="1500" b="0" i="0" kern="1200" dirty="0"/>
            <a:t> of </a:t>
          </a:r>
          <a:r>
            <a:rPr lang="hu-HU" sz="1500" b="0" i="0" kern="1200" dirty="0" err="1"/>
            <a:t>personal</a:t>
          </a:r>
          <a:r>
            <a:rPr lang="hu-HU" sz="1500" b="0" i="0" kern="1200" dirty="0"/>
            <a:t> </a:t>
          </a:r>
          <a:r>
            <a:rPr lang="hu-HU" sz="1500" b="0" i="0" kern="1200" dirty="0" err="1"/>
            <a:t>data</a:t>
          </a:r>
          <a:r>
            <a:rPr lang="hu-HU" sz="1500" b="0" i="0" kern="1200" dirty="0"/>
            <a:t> </a:t>
          </a:r>
          <a:r>
            <a:rPr lang="hu-HU" sz="1500" b="0" i="0" kern="1200" dirty="0" err="1"/>
            <a:t>which</a:t>
          </a:r>
          <a:r>
            <a:rPr lang="hu-HU" sz="1500" b="0" i="0" kern="1200" dirty="0"/>
            <a:t> </a:t>
          </a:r>
          <a:r>
            <a:rPr lang="hu-HU" sz="1500" b="0" i="0" kern="1200" dirty="0" err="1"/>
            <a:t>form</a:t>
          </a:r>
          <a:r>
            <a:rPr lang="hu-HU" sz="1500" b="0" i="0" kern="1200" dirty="0"/>
            <a:t> part of a </a:t>
          </a:r>
          <a:r>
            <a:rPr lang="hu-HU" sz="1500" b="0" i="0" kern="1200" dirty="0" err="1"/>
            <a:t>filing</a:t>
          </a:r>
          <a:r>
            <a:rPr lang="hu-HU" sz="1500" b="0" i="0" kern="1200" dirty="0"/>
            <a:t> </a:t>
          </a:r>
          <a:r>
            <a:rPr lang="hu-HU" sz="1500" b="0" i="0" kern="1200" dirty="0" err="1"/>
            <a:t>system</a:t>
          </a:r>
          <a:r>
            <a:rPr lang="hu-HU" sz="1500" b="0" i="0" kern="1200" dirty="0"/>
            <a:t> </a:t>
          </a:r>
          <a:r>
            <a:rPr lang="hu-HU" sz="1500" b="0" i="0" kern="1200" dirty="0" err="1"/>
            <a:t>or</a:t>
          </a:r>
          <a:r>
            <a:rPr lang="hu-HU" sz="1500" b="0" i="0" kern="1200" dirty="0"/>
            <a:t> </a:t>
          </a:r>
          <a:r>
            <a:rPr lang="hu-HU" sz="1500" b="0" i="0" kern="1200" dirty="0" err="1"/>
            <a:t>are</a:t>
          </a:r>
          <a:r>
            <a:rPr lang="hu-HU" sz="1500" b="0" i="0" kern="1200" dirty="0"/>
            <a:t> </a:t>
          </a:r>
          <a:r>
            <a:rPr lang="hu-HU" sz="1500" b="0" i="0" kern="1200" dirty="0" err="1"/>
            <a:t>intended</a:t>
          </a:r>
          <a:r>
            <a:rPr lang="hu-HU" sz="1500" b="0" i="0" kern="1200" dirty="0"/>
            <a:t> </a:t>
          </a:r>
          <a:r>
            <a:rPr lang="hu-HU" sz="1500" b="0" i="0" kern="1200" dirty="0" err="1"/>
            <a:t>to</a:t>
          </a:r>
          <a:r>
            <a:rPr lang="hu-HU" sz="1500" b="0" i="0" kern="1200" dirty="0"/>
            <a:t> </a:t>
          </a:r>
          <a:r>
            <a:rPr lang="hu-HU" sz="1500" b="0" i="0" kern="1200" dirty="0" err="1"/>
            <a:t>form</a:t>
          </a:r>
          <a:r>
            <a:rPr lang="hu-HU" sz="1500" b="0" i="0" kern="1200" dirty="0"/>
            <a:t> part of a </a:t>
          </a:r>
          <a:r>
            <a:rPr lang="hu-HU" sz="1500" b="0" i="0" kern="1200" dirty="0" err="1"/>
            <a:t>filing</a:t>
          </a:r>
          <a:r>
            <a:rPr lang="hu-HU" sz="1500" b="0" i="0" kern="1200" dirty="0"/>
            <a:t> </a:t>
          </a:r>
          <a:r>
            <a:rPr lang="hu-HU" sz="1500" b="0" i="0" kern="1200" dirty="0" err="1"/>
            <a:t>system</a:t>
          </a:r>
          <a:endParaRPr lang="hu-HU" sz="1500" kern="1200" dirty="0"/>
        </a:p>
        <a:p>
          <a:pPr marL="114300" lvl="1" indent="-114300" algn="l" defTabSz="666750" rtl="0">
            <a:lnSpc>
              <a:spcPct val="90000"/>
            </a:lnSpc>
            <a:spcBef>
              <a:spcPct val="0"/>
            </a:spcBef>
            <a:spcAft>
              <a:spcPct val="15000"/>
            </a:spcAft>
            <a:buChar char="•"/>
          </a:pPr>
          <a:endParaRPr lang="hu-HU" sz="1500" kern="1200" dirty="0"/>
        </a:p>
      </dsp:txBody>
      <dsp:txXfrm>
        <a:off x="3747836" y="939900"/>
        <a:ext cx="3284620" cy="3952800"/>
      </dsp:txXfrm>
    </dsp:sp>
    <dsp:sp modelId="{66D6D493-F338-4AF3-BB6E-577EB64F6F59}">
      <dsp:nvSpPr>
        <dsp:cNvPr id="0" name=""/>
        <dsp:cNvSpPr/>
      </dsp:nvSpPr>
      <dsp:spPr>
        <a:xfrm>
          <a:off x="7492304" y="507900"/>
          <a:ext cx="3284620" cy="432000"/>
        </a:xfrm>
        <a:prstGeom prst="rect">
          <a:avLst/>
        </a:prstGeom>
        <a:gradFill rotWithShape="1">
          <a:gsLst>
            <a:gs pos="0">
              <a:schemeClr val="accent3">
                <a:lumMod val="110000"/>
                <a:satMod val="105000"/>
                <a:tint val="67000"/>
              </a:schemeClr>
            </a:gs>
            <a:gs pos="50000">
              <a:schemeClr val="accent3">
                <a:lumMod val="105000"/>
                <a:satMod val="103000"/>
                <a:tint val="73000"/>
              </a:schemeClr>
            </a:gs>
            <a:gs pos="100000">
              <a:schemeClr val="accent3">
                <a:lumMod val="105000"/>
                <a:satMod val="109000"/>
                <a:tint val="81000"/>
              </a:schemeClr>
            </a:gs>
          </a:gsLst>
          <a:lin ang="5400000" scaled="0"/>
        </a:gradFill>
        <a:ln w="6350" cap="flat" cmpd="sng" algn="ctr">
          <a:solidFill>
            <a:schemeClr val="accent3"/>
          </a:solidFill>
          <a:prstDash val="solid"/>
          <a:miter lim="800000"/>
        </a:ln>
        <a:effectLst/>
      </dsp:spPr>
      <dsp:style>
        <a:lnRef idx="1">
          <a:schemeClr val="accent3"/>
        </a:lnRef>
        <a:fillRef idx="2">
          <a:schemeClr val="accent3"/>
        </a:fillRef>
        <a:effectRef idx="1">
          <a:schemeClr val="accent3"/>
        </a:effectRef>
        <a:fontRef idx="minor">
          <a:schemeClr val="dk1"/>
        </a:fontRef>
      </dsp:style>
      <dsp:txBody>
        <a:bodyPr spcFirstLastPara="0" vert="horz" wrap="square" lIns="106680" tIns="60960" rIns="106680" bIns="60960" numCol="1" spcCol="1270" anchor="ctr" anchorCtr="0">
          <a:noAutofit/>
        </a:bodyPr>
        <a:lstStyle/>
        <a:p>
          <a:pPr marL="0" lvl="0" indent="0" algn="ctr" defTabSz="666750" rtl="0">
            <a:lnSpc>
              <a:spcPct val="90000"/>
            </a:lnSpc>
            <a:spcBef>
              <a:spcPct val="0"/>
            </a:spcBef>
            <a:spcAft>
              <a:spcPct val="35000"/>
            </a:spcAft>
            <a:buNone/>
          </a:pPr>
          <a:r>
            <a:rPr lang="hu-HU" sz="1500" kern="1200" dirty="0" err="1"/>
            <a:t>Exceptions</a:t>
          </a:r>
          <a:endParaRPr lang="hu-HU" sz="1500" kern="1200" dirty="0"/>
        </a:p>
      </dsp:txBody>
      <dsp:txXfrm>
        <a:off x="7492304" y="507900"/>
        <a:ext cx="3284620" cy="432000"/>
      </dsp:txXfrm>
    </dsp:sp>
    <dsp:sp modelId="{632FE264-94D3-411A-9207-42E122FC059C}">
      <dsp:nvSpPr>
        <dsp:cNvPr id="0" name=""/>
        <dsp:cNvSpPr/>
      </dsp:nvSpPr>
      <dsp:spPr>
        <a:xfrm>
          <a:off x="7492304" y="939900"/>
          <a:ext cx="3284620" cy="3952800"/>
        </a:xfrm>
        <a:prstGeom prst="rect">
          <a:avLst/>
        </a:prstGeom>
        <a:noFill/>
        <a:ln w="12700" cap="flat" cmpd="sng" algn="ctr">
          <a:solidFill>
            <a:schemeClr val="dk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0010" tIns="80010" rIns="106680" bIns="120015" numCol="1" spcCol="1270" anchor="t" anchorCtr="0">
          <a:noAutofit/>
        </a:bodyPr>
        <a:lstStyle/>
        <a:p>
          <a:pPr marL="114300" lvl="1" indent="-114300" algn="l" defTabSz="666750" rtl="0">
            <a:lnSpc>
              <a:spcPct val="90000"/>
            </a:lnSpc>
            <a:spcBef>
              <a:spcPct val="0"/>
            </a:spcBef>
            <a:spcAft>
              <a:spcPct val="15000"/>
            </a:spcAft>
            <a:buChar char="•"/>
          </a:pPr>
          <a:r>
            <a:rPr lang="hu-HU" sz="1500" b="0" i="0" kern="1200" dirty="0" err="1"/>
            <a:t>Processing</a:t>
          </a:r>
          <a:r>
            <a:rPr lang="hu-HU" sz="1500" b="0" i="0" kern="1200" dirty="0"/>
            <a:t> of </a:t>
          </a:r>
          <a:r>
            <a:rPr lang="hu-HU" sz="1500" b="0" i="0" kern="1200" dirty="0" err="1"/>
            <a:t>personal</a:t>
          </a:r>
          <a:r>
            <a:rPr lang="hu-HU" sz="1500" b="0" i="0" kern="1200" dirty="0"/>
            <a:t> </a:t>
          </a:r>
          <a:r>
            <a:rPr lang="hu-HU" sz="1500" b="0" i="0" kern="1200" dirty="0" err="1"/>
            <a:t>data</a:t>
          </a:r>
          <a:r>
            <a:rPr lang="hu-HU" sz="1500" b="0" i="0" kern="1200" dirty="0"/>
            <a:t>:</a:t>
          </a:r>
          <a:endParaRPr lang="hu-HU" sz="1500" kern="1200" dirty="0"/>
        </a:p>
        <a:p>
          <a:pPr marL="228600" lvl="2" indent="-114300" algn="l" defTabSz="666750" rtl="0">
            <a:lnSpc>
              <a:spcPct val="90000"/>
            </a:lnSpc>
            <a:spcBef>
              <a:spcPct val="0"/>
            </a:spcBef>
            <a:spcAft>
              <a:spcPct val="15000"/>
            </a:spcAft>
            <a:buChar char="•"/>
          </a:pPr>
          <a:r>
            <a:rPr lang="hu-HU" sz="1500" b="0" i="0" kern="1200" dirty="0"/>
            <a:t>in the </a:t>
          </a:r>
          <a:r>
            <a:rPr lang="hu-HU" sz="1500" b="0" i="0" kern="1200" dirty="0" err="1"/>
            <a:t>course</a:t>
          </a:r>
          <a:r>
            <a:rPr lang="hu-HU" sz="1500" b="0" i="0" kern="1200" dirty="0"/>
            <a:t> of an </a:t>
          </a:r>
          <a:r>
            <a:rPr lang="hu-HU" sz="1500" b="0" i="0" kern="1200" dirty="0" err="1"/>
            <a:t>activity</a:t>
          </a:r>
          <a:r>
            <a:rPr lang="hu-HU" sz="1500" b="0" i="0" kern="1200" dirty="0"/>
            <a:t> </a:t>
          </a:r>
          <a:r>
            <a:rPr lang="hu-HU" sz="1500" b="0" i="0" kern="1200" dirty="0" err="1"/>
            <a:t>which</a:t>
          </a:r>
          <a:r>
            <a:rPr lang="hu-HU" sz="1500" b="0" i="0" kern="1200" dirty="0"/>
            <a:t> </a:t>
          </a:r>
          <a:r>
            <a:rPr lang="hu-HU" sz="1500" b="0" i="0" kern="1200" dirty="0" err="1"/>
            <a:t>falls</a:t>
          </a:r>
          <a:r>
            <a:rPr lang="hu-HU" sz="1500" b="0" i="0" kern="1200" dirty="0"/>
            <a:t> </a:t>
          </a:r>
          <a:r>
            <a:rPr lang="hu-HU" sz="1500" b="0" i="0" kern="1200" dirty="0" err="1"/>
            <a:t>outside</a:t>
          </a:r>
          <a:r>
            <a:rPr lang="hu-HU" sz="1500" b="0" i="0" kern="1200" dirty="0"/>
            <a:t> the </a:t>
          </a:r>
          <a:r>
            <a:rPr lang="hu-HU" sz="1500" b="0" i="0" kern="1200" dirty="0" err="1"/>
            <a:t>scope</a:t>
          </a:r>
          <a:r>
            <a:rPr lang="hu-HU" sz="1500" b="0" i="0" kern="1200" dirty="0"/>
            <a:t> of Union law;</a:t>
          </a:r>
          <a:endParaRPr lang="hu-HU" sz="1500" kern="1200" dirty="0"/>
        </a:p>
        <a:p>
          <a:pPr marL="228600" lvl="2" indent="-114300" algn="l" defTabSz="666750" rtl="0">
            <a:lnSpc>
              <a:spcPct val="90000"/>
            </a:lnSpc>
            <a:spcBef>
              <a:spcPct val="0"/>
            </a:spcBef>
            <a:spcAft>
              <a:spcPct val="15000"/>
            </a:spcAft>
            <a:buChar char="•"/>
          </a:pPr>
          <a:r>
            <a:rPr lang="hu-HU" sz="1500" kern="1200" dirty="0" err="1"/>
            <a:t>by</a:t>
          </a:r>
          <a:r>
            <a:rPr lang="hu-HU" sz="1500" kern="1200" dirty="0"/>
            <a:t> </a:t>
          </a:r>
          <a:r>
            <a:rPr lang="hu-HU" sz="1500" kern="1200" dirty="0" err="1"/>
            <a:t>Member</a:t>
          </a:r>
          <a:r>
            <a:rPr lang="hu-HU" sz="1500" kern="1200" dirty="0"/>
            <a:t> </a:t>
          </a:r>
          <a:r>
            <a:rPr lang="hu-HU" sz="1500" kern="1200" dirty="0" err="1"/>
            <a:t>States</a:t>
          </a:r>
          <a:r>
            <a:rPr lang="hu-HU" sz="1500" kern="1200" dirty="0"/>
            <a:t> </a:t>
          </a:r>
          <a:r>
            <a:rPr lang="hu-HU" sz="1500" kern="1200" dirty="0" err="1"/>
            <a:t>when</a:t>
          </a:r>
          <a:r>
            <a:rPr lang="hu-HU" sz="1500" kern="1200" dirty="0"/>
            <a:t> </a:t>
          </a:r>
          <a:r>
            <a:rPr lang="hu-HU" sz="1500" kern="1200" dirty="0" err="1"/>
            <a:t>carrying</a:t>
          </a:r>
          <a:r>
            <a:rPr lang="hu-HU" sz="1500" kern="1200" dirty="0"/>
            <a:t> out </a:t>
          </a:r>
          <a:r>
            <a:rPr lang="hu-HU" sz="1500" kern="1200" dirty="0" err="1"/>
            <a:t>activities</a:t>
          </a:r>
          <a:r>
            <a:rPr lang="hu-HU" sz="1500" kern="1200" dirty="0"/>
            <a:t> </a:t>
          </a:r>
          <a:r>
            <a:rPr lang="hu-HU" sz="1500" kern="1200" dirty="0" err="1"/>
            <a:t>which</a:t>
          </a:r>
          <a:r>
            <a:rPr lang="hu-HU" sz="1500" kern="1200" dirty="0"/>
            <a:t> </a:t>
          </a:r>
          <a:r>
            <a:rPr lang="hu-HU" sz="1500" kern="1200" dirty="0" err="1"/>
            <a:t>fall</a:t>
          </a:r>
          <a:r>
            <a:rPr lang="hu-HU" sz="1500" kern="1200" dirty="0"/>
            <a:t> </a:t>
          </a:r>
          <a:r>
            <a:rPr lang="hu-HU" sz="1500" kern="1200" dirty="0" err="1"/>
            <a:t>within</a:t>
          </a:r>
          <a:r>
            <a:rPr lang="hu-HU" sz="1500" kern="1200" dirty="0"/>
            <a:t> the </a:t>
          </a:r>
          <a:r>
            <a:rPr lang="hu-HU" sz="1500" kern="1200" dirty="0" err="1"/>
            <a:t>scope</a:t>
          </a:r>
          <a:r>
            <a:rPr lang="hu-HU" sz="1500" kern="1200" dirty="0"/>
            <a:t> of the </a:t>
          </a:r>
          <a:r>
            <a:rPr lang="hu-HU" sz="1500" kern="1200" dirty="0" err="1"/>
            <a:t>Union’s</a:t>
          </a:r>
          <a:r>
            <a:rPr lang="hu-HU" sz="1500" kern="1200" dirty="0"/>
            <a:t> </a:t>
          </a:r>
          <a:r>
            <a:rPr lang="hu-HU" sz="1500" kern="1200" dirty="0" err="1"/>
            <a:t>external</a:t>
          </a:r>
          <a:r>
            <a:rPr lang="hu-HU" sz="1500" kern="1200" dirty="0"/>
            <a:t> </a:t>
          </a:r>
          <a:r>
            <a:rPr lang="hu-HU" sz="1500" kern="1200" dirty="0" err="1"/>
            <a:t>action</a:t>
          </a:r>
          <a:r>
            <a:rPr lang="hu-HU" sz="1500" kern="1200" dirty="0"/>
            <a:t> </a:t>
          </a:r>
          <a:r>
            <a:rPr lang="hu-HU" sz="1500" kern="1200" dirty="0" err="1"/>
            <a:t>on</a:t>
          </a:r>
          <a:r>
            <a:rPr lang="hu-HU" sz="1500" kern="1200" dirty="0"/>
            <a:t> the </a:t>
          </a:r>
          <a:r>
            <a:rPr lang="hu-HU" sz="1500" kern="1200" dirty="0" err="1"/>
            <a:t>common</a:t>
          </a:r>
          <a:r>
            <a:rPr lang="hu-HU" sz="1500" kern="1200" dirty="0"/>
            <a:t> </a:t>
          </a:r>
          <a:r>
            <a:rPr lang="hu-HU" sz="1500" kern="1200" dirty="0" err="1"/>
            <a:t>foreign</a:t>
          </a:r>
          <a:r>
            <a:rPr lang="hu-HU" sz="1500" kern="1200" dirty="0"/>
            <a:t> and </a:t>
          </a:r>
          <a:r>
            <a:rPr lang="hu-HU" sz="1500" kern="1200" dirty="0" err="1"/>
            <a:t>security</a:t>
          </a:r>
          <a:r>
            <a:rPr lang="hu-HU" sz="1500" kern="1200" dirty="0"/>
            <a:t> policy</a:t>
          </a:r>
        </a:p>
        <a:p>
          <a:pPr marL="228600" lvl="2" indent="-114300" algn="l" defTabSz="666750" rtl="0">
            <a:lnSpc>
              <a:spcPct val="90000"/>
            </a:lnSpc>
            <a:spcBef>
              <a:spcPct val="0"/>
            </a:spcBef>
            <a:spcAft>
              <a:spcPct val="15000"/>
            </a:spcAft>
            <a:buChar char="•"/>
          </a:pPr>
          <a:r>
            <a:rPr lang="hu-HU" sz="1500" kern="1200" dirty="0" err="1"/>
            <a:t>by</a:t>
          </a:r>
          <a:r>
            <a:rPr lang="hu-HU" sz="1500" kern="1200" dirty="0"/>
            <a:t> a </a:t>
          </a:r>
          <a:r>
            <a:rPr lang="hu-HU" sz="1500" kern="1200" dirty="0" err="1"/>
            <a:t>natural</a:t>
          </a:r>
          <a:r>
            <a:rPr lang="hu-HU" sz="1500" kern="1200" dirty="0"/>
            <a:t> </a:t>
          </a:r>
          <a:r>
            <a:rPr lang="hu-HU" sz="1500" kern="1200" dirty="0" err="1"/>
            <a:t>person</a:t>
          </a:r>
          <a:r>
            <a:rPr lang="hu-HU" sz="1500" kern="1200" dirty="0"/>
            <a:t> in the </a:t>
          </a:r>
          <a:r>
            <a:rPr lang="hu-HU" sz="1500" kern="1200" dirty="0" err="1"/>
            <a:t>course</a:t>
          </a:r>
          <a:r>
            <a:rPr lang="hu-HU" sz="1500" kern="1200" dirty="0"/>
            <a:t> of a </a:t>
          </a:r>
          <a:r>
            <a:rPr lang="hu-HU" sz="1500" kern="1200" dirty="0" err="1"/>
            <a:t>purely</a:t>
          </a:r>
          <a:r>
            <a:rPr lang="hu-HU" sz="1500" kern="1200" dirty="0"/>
            <a:t> </a:t>
          </a:r>
          <a:r>
            <a:rPr lang="hu-HU" sz="1500" kern="1200" dirty="0" err="1"/>
            <a:t>personal</a:t>
          </a:r>
          <a:r>
            <a:rPr lang="hu-HU" sz="1500" kern="1200" dirty="0"/>
            <a:t> </a:t>
          </a:r>
          <a:r>
            <a:rPr lang="hu-HU" sz="1500" kern="1200" dirty="0" err="1"/>
            <a:t>or</a:t>
          </a:r>
          <a:r>
            <a:rPr lang="hu-HU" sz="1500" kern="1200" dirty="0"/>
            <a:t> household </a:t>
          </a:r>
          <a:r>
            <a:rPr lang="hu-HU" sz="1500" kern="1200" dirty="0" err="1"/>
            <a:t>activity</a:t>
          </a:r>
          <a:endParaRPr lang="hu-HU" sz="1500" kern="1200" dirty="0"/>
        </a:p>
        <a:p>
          <a:pPr marL="228600" lvl="2" indent="-114300" algn="l" defTabSz="666750" rtl="0">
            <a:lnSpc>
              <a:spcPct val="90000"/>
            </a:lnSpc>
            <a:spcBef>
              <a:spcPct val="0"/>
            </a:spcBef>
            <a:spcAft>
              <a:spcPct val="15000"/>
            </a:spcAft>
            <a:buChar char="•"/>
          </a:pPr>
          <a:r>
            <a:rPr lang="hu-HU" sz="1500" kern="1200" dirty="0" err="1"/>
            <a:t>By</a:t>
          </a:r>
          <a:r>
            <a:rPr lang="hu-HU" sz="1500" kern="1200" dirty="0"/>
            <a:t> </a:t>
          </a:r>
          <a:r>
            <a:rPr lang="hu-HU" sz="1500" kern="1200" dirty="0" err="1"/>
            <a:t>competent</a:t>
          </a:r>
          <a:r>
            <a:rPr lang="hu-HU" sz="1500" kern="1200" dirty="0"/>
            <a:t> </a:t>
          </a:r>
          <a:r>
            <a:rPr lang="hu-HU" sz="1500" kern="1200" dirty="0" err="1"/>
            <a:t>authorities</a:t>
          </a:r>
          <a:r>
            <a:rPr lang="hu-HU" sz="1500" kern="1200" dirty="0"/>
            <a:t> for the </a:t>
          </a:r>
          <a:r>
            <a:rPr lang="hu-HU" sz="1500" kern="1200" dirty="0" err="1"/>
            <a:t>purposes</a:t>
          </a:r>
          <a:r>
            <a:rPr lang="hu-HU" sz="1500" kern="1200" dirty="0"/>
            <a:t> of the </a:t>
          </a:r>
          <a:r>
            <a:rPr lang="hu-HU" sz="1500" kern="1200" dirty="0" err="1"/>
            <a:t>prevention</a:t>
          </a:r>
          <a:r>
            <a:rPr lang="hu-HU" sz="1500" kern="1200" dirty="0"/>
            <a:t>, </a:t>
          </a:r>
          <a:r>
            <a:rPr lang="hu-HU" sz="1500" kern="1200" dirty="0" err="1"/>
            <a:t>investigation</a:t>
          </a:r>
          <a:r>
            <a:rPr lang="hu-HU" sz="1500" kern="1200" dirty="0"/>
            <a:t>, </a:t>
          </a:r>
          <a:r>
            <a:rPr lang="hu-HU" sz="1500" kern="1200" dirty="0" err="1"/>
            <a:t>detection</a:t>
          </a:r>
          <a:r>
            <a:rPr lang="hu-HU" sz="1500" kern="1200" dirty="0"/>
            <a:t> </a:t>
          </a:r>
          <a:r>
            <a:rPr lang="hu-HU" sz="1500" kern="1200" dirty="0" err="1"/>
            <a:t>or</a:t>
          </a:r>
          <a:r>
            <a:rPr lang="hu-HU" sz="1500" kern="1200" dirty="0"/>
            <a:t> </a:t>
          </a:r>
          <a:r>
            <a:rPr lang="hu-HU" sz="1500" kern="1200" dirty="0" err="1"/>
            <a:t>prosecution</a:t>
          </a:r>
          <a:r>
            <a:rPr lang="hu-HU" sz="1500" kern="1200" dirty="0"/>
            <a:t> of </a:t>
          </a:r>
          <a:r>
            <a:rPr lang="hu-HU" sz="1500" kern="1200" dirty="0" err="1"/>
            <a:t>cirminal</a:t>
          </a:r>
          <a:r>
            <a:rPr lang="hu-HU" sz="1500" kern="1200" dirty="0"/>
            <a:t> </a:t>
          </a:r>
          <a:r>
            <a:rPr lang="hu-HU" sz="1500" kern="1200" dirty="0" err="1"/>
            <a:t>offences</a:t>
          </a:r>
          <a:r>
            <a:rPr lang="hu-HU" sz="1500" kern="1200" dirty="0"/>
            <a:t> </a:t>
          </a:r>
          <a:r>
            <a:rPr lang="hu-HU" sz="1500" kern="1200" dirty="0" err="1"/>
            <a:t>or</a:t>
          </a:r>
          <a:r>
            <a:rPr lang="hu-HU" sz="1500" kern="1200" dirty="0"/>
            <a:t> the </a:t>
          </a:r>
          <a:r>
            <a:rPr lang="hu-HU" sz="1500" kern="1200" dirty="0" err="1"/>
            <a:t>execution</a:t>
          </a:r>
          <a:r>
            <a:rPr lang="hu-HU" sz="1500" kern="1200" dirty="0"/>
            <a:t> of </a:t>
          </a:r>
          <a:r>
            <a:rPr lang="hu-HU" sz="1500" kern="1200" dirty="0" err="1"/>
            <a:t>criminal</a:t>
          </a:r>
          <a:r>
            <a:rPr lang="hu-HU" sz="1500" kern="1200" dirty="0"/>
            <a:t> </a:t>
          </a:r>
          <a:r>
            <a:rPr lang="hu-HU" sz="1500" kern="1200" dirty="0" err="1"/>
            <a:t>penalties</a:t>
          </a:r>
          <a:endParaRPr lang="hu-HU" sz="1500" kern="1200" dirty="0"/>
        </a:p>
        <a:p>
          <a:pPr marL="114300" lvl="1" indent="-114300" algn="l" defTabSz="666750" rtl="0">
            <a:lnSpc>
              <a:spcPct val="90000"/>
            </a:lnSpc>
            <a:spcBef>
              <a:spcPct val="0"/>
            </a:spcBef>
            <a:spcAft>
              <a:spcPct val="15000"/>
            </a:spcAft>
            <a:buChar char="•"/>
          </a:pPr>
          <a:endParaRPr lang="hu-HU" sz="1500" kern="1200" dirty="0"/>
        </a:p>
        <a:p>
          <a:pPr marL="114300" lvl="1" indent="-114300" algn="l" defTabSz="666750" rtl="0">
            <a:lnSpc>
              <a:spcPct val="90000"/>
            </a:lnSpc>
            <a:spcBef>
              <a:spcPct val="0"/>
            </a:spcBef>
            <a:spcAft>
              <a:spcPct val="15000"/>
            </a:spcAft>
            <a:buChar char="•"/>
          </a:pPr>
          <a:endParaRPr lang="hu-HU" sz="1500" kern="1200" dirty="0"/>
        </a:p>
      </dsp:txBody>
      <dsp:txXfrm>
        <a:off x="7492304" y="939900"/>
        <a:ext cx="3284620" cy="39528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75EF8A-551D-463A-B16D-A02FA01BEE9E}">
      <dsp:nvSpPr>
        <dsp:cNvPr id="0" name=""/>
        <dsp:cNvSpPr/>
      </dsp:nvSpPr>
      <dsp:spPr>
        <a:xfrm>
          <a:off x="2722" y="1611605"/>
          <a:ext cx="2654732" cy="1047724"/>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rtl="0">
            <a:lnSpc>
              <a:spcPct val="90000"/>
            </a:lnSpc>
            <a:spcBef>
              <a:spcPct val="0"/>
            </a:spcBef>
            <a:spcAft>
              <a:spcPct val="35000"/>
            </a:spcAft>
            <a:buNone/>
          </a:pPr>
          <a:r>
            <a:rPr lang="hu-HU" sz="2900" kern="1200" dirty="0" err="1"/>
            <a:t>Territorial</a:t>
          </a:r>
          <a:r>
            <a:rPr lang="hu-HU" sz="2900" kern="1200" dirty="0"/>
            <a:t> </a:t>
          </a:r>
          <a:r>
            <a:rPr lang="hu-HU" sz="2900" kern="1200" dirty="0" err="1"/>
            <a:t>scope</a:t>
          </a:r>
          <a:endParaRPr lang="hu-HU" sz="2900" kern="1200" dirty="0"/>
        </a:p>
      </dsp:txBody>
      <dsp:txXfrm>
        <a:off x="2722" y="1611605"/>
        <a:ext cx="2654732" cy="1047724"/>
      </dsp:txXfrm>
    </dsp:sp>
    <dsp:sp modelId="{0F06D009-29C4-4255-A54C-177C00DF807F}">
      <dsp:nvSpPr>
        <dsp:cNvPr id="0" name=""/>
        <dsp:cNvSpPr/>
      </dsp:nvSpPr>
      <dsp:spPr>
        <a:xfrm>
          <a:off x="2722" y="2659330"/>
          <a:ext cx="2654732" cy="1273680"/>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41C7BB2-F316-4D85-AB09-5417406754F1}">
      <dsp:nvSpPr>
        <dsp:cNvPr id="0" name=""/>
        <dsp:cNvSpPr/>
      </dsp:nvSpPr>
      <dsp:spPr>
        <a:xfrm>
          <a:off x="3029117" y="1611605"/>
          <a:ext cx="2654732" cy="1047724"/>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rtl="0">
            <a:lnSpc>
              <a:spcPct val="90000"/>
            </a:lnSpc>
            <a:spcBef>
              <a:spcPct val="0"/>
            </a:spcBef>
            <a:spcAft>
              <a:spcPct val="35000"/>
            </a:spcAft>
            <a:buNone/>
          </a:pPr>
          <a:r>
            <a:rPr lang="hu-HU" sz="2900" kern="1200" dirty="0" err="1"/>
            <a:t>Material</a:t>
          </a:r>
          <a:r>
            <a:rPr lang="hu-HU" sz="2900" kern="1200" dirty="0"/>
            <a:t> </a:t>
          </a:r>
          <a:r>
            <a:rPr lang="hu-HU" sz="2900" kern="1200" dirty="0" err="1"/>
            <a:t>scope</a:t>
          </a:r>
          <a:endParaRPr lang="hu-HU" sz="2900" kern="1200" dirty="0"/>
        </a:p>
      </dsp:txBody>
      <dsp:txXfrm>
        <a:off x="3029117" y="1611605"/>
        <a:ext cx="2654732" cy="1047724"/>
      </dsp:txXfrm>
    </dsp:sp>
    <dsp:sp modelId="{8671F181-D158-435A-9A5F-0EC0A5CA1352}">
      <dsp:nvSpPr>
        <dsp:cNvPr id="0" name=""/>
        <dsp:cNvSpPr/>
      </dsp:nvSpPr>
      <dsp:spPr>
        <a:xfrm>
          <a:off x="3029117" y="2659330"/>
          <a:ext cx="2654732" cy="1273680"/>
        </a:xfrm>
        <a:prstGeom prst="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sp>
    <dsp:sp modelId="{66D6D493-F338-4AF3-BB6E-577EB64F6F59}">
      <dsp:nvSpPr>
        <dsp:cNvPr id="0" name=""/>
        <dsp:cNvSpPr/>
      </dsp:nvSpPr>
      <dsp:spPr>
        <a:xfrm>
          <a:off x="6055512" y="1611605"/>
          <a:ext cx="2654732" cy="1047724"/>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6248" tIns="117856" rIns="206248" bIns="117856" numCol="1" spcCol="1270" anchor="ctr" anchorCtr="0">
          <a:noAutofit/>
        </a:bodyPr>
        <a:lstStyle/>
        <a:p>
          <a:pPr marL="0" lvl="0" indent="0" algn="ctr" defTabSz="1289050" rtl="0">
            <a:lnSpc>
              <a:spcPct val="90000"/>
            </a:lnSpc>
            <a:spcBef>
              <a:spcPct val="0"/>
            </a:spcBef>
            <a:spcAft>
              <a:spcPct val="35000"/>
            </a:spcAft>
            <a:buNone/>
          </a:pPr>
          <a:r>
            <a:rPr lang="hu-HU" sz="2900" kern="1200" dirty="0" err="1"/>
            <a:t>Exceptions</a:t>
          </a:r>
          <a:endParaRPr lang="hu-HU" sz="2900" kern="1200" dirty="0"/>
        </a:p>
      </dsp:txBody>
      <dsp:txXfrm>
        <a:off x="6055512" y="1611605"/>
        <a:ext cx="2654732" cy="1047724"/>
      </dsp:txXfrm>
    </dsp:sp>
    <dsp:sp modelId="{632FE264-94D3-411A-9207-42E122FC059C}">
      <dsp:nvSpPr>
        <dsp:cNvPr id="0" name=""/>
        <dsp:cNvSpPr/>
      </dsp:nvSpPr>
      <dsp:spPr>
        <a:xfrm>
          <a:off x="6055512" y="2659330"/>
          <a:ext cx="2654732" cy="1273680"/>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0CCB98-6C70-BA4E-9098-96DD72DB531F}">
      <dsp:nvSpPr>
        <dsp:cNvPr id="0" name=""/>
        <dsp:cNvSpPr/>
      </dsp:nvSpPr>
      <dsp:spPr>
        <a:xfrm>
          <a:off x="0" y="345245"/>
          <a:ext cx="10487609" cy="9780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3955" tIns="479044" rIns="813955"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What kind of information?</a:t>
          </a:r>
        </a:p>
      </dsp:txBody>
      <dsp:txXfrm>
        <a:off x="0" y="345245"/>
        <a:ext cx="10487609" cy="978075"/>
      </dsp:txXfrm>
    </dsp:sp>
    <dsp:sp modelId="{703E8E4B-D823-A14F-9434-8D1E46708E50}">
      <dsp:nvSpPr>
        <dsp:cNvPr id="0" name=""/>
        <dsp:cNvSpPr/>
      </dsp:nvSpPr>
      <dsp:spPr>
        <a:xfrm>
          <a:off x="524380" y="5765"/>
          <a:ext cx="7341326"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1022350">
            <a:lnSpc>
              <a:spcPct val="90000"/>
            </a:lnSpc>
            <a:spcBef>
              <a:spcPct val="0"/>
            </a:spcBef>
            <a:spcAft>
              <a:spcPct val="35000"/>
            </a:spcAft>
            <a:buNone/>
          </a:pPr>
          <a:r>
            <a:rPr lang="en-US" sz="2300" kern="1200" dirty="0"/>
            <a:t>Any information</a:t>
          </a:r>
        </a:p>
      </dsp:txBody>
      <dsp:txXfrm>
        <a:off x="557524" y="38909"/>
        <a:ext cx="7275038" cy="612672"/>
      </dsp:txXfrm>
    </dsp:sp>
    <dsp:sp modelId="{C6DC1D82-DEB4-1841-A7F8-08844F60A45F}">
      <dsp:nvSpPr>
        <dsp:cNvPr id="0" name=""/>
        <dsp:cNvSpPr/>
      </dsp:nvSpPr>
      <dsp:spPr>
        <a:xfrm>
          <a:off x="0" y="1787000"/>
          <a:ext cx="10487609" cy="9780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3955" tIns="479044" rIns="813955"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When you can consider information relate to a person?</a:t>
          </a:r>
        </a:p>
      </dsp:txBody>
      <dsp:txXfrm>
        <a:off x="0" y="1787000"/>
        <a:ext cx="10487609" cy="978075"/>
      </dsp:txXfrm>
    </dsp:sp>
    <dsp:sp modelId="{E96AD991-4103-DE4A-B563-1BCEB70D0D21}">
      <dsp:nvSpPr>
        <dsp:cNvPr id="0" name=""/>
        <dsp:cNvSpPr/>
      </dsp:nvSpPr>
      <dsp:spPr>
        <a:xfrm>
          <a:off x="524380" y="1447520"/>
          <a:ext cx="7341326"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1022350">
            <a:lnSpc>
              <a:spcPct val="90000"/>
            </a:lnSpc>
            <a:spcBef>
              <a:spcPct val="0"/>
            </a:spcBef>
            <a:spcAft>
              <a:spcPct val="35000"/>
            </a:spcAft>
            <a:buNone/>
          </a:pPr>
          <a:r>
            <a:rPr lang="en-US" sz="2300" kern="1200" dirty="0"/>
            <a:t>Relating to</a:t>
          </a:r>
        </a:p>
      </dsp:txBody>
      <dsp:txXfrm>
        <a:off x="557524" y="1480664"/>
        <a:ext cx="7275038" cy="612672"/>
      </dsp:txXfrm>
    </dsp:sp>
    <dsp:sp modelId="{C236D498-7BCC-D042-A0E6-0FEADC73D484}">
      <dsp:nvSpPr>
        <dsp:cNvPr id="0" name=""/>
        <dsp:cNvSpPr/>
      </dsp:nvSpPr>
      <dsp:spPr>
        <a:xfrm>
          <a:off x="0" y="3228755"/>
          <a:ext cx="10487609" cy="9780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3955" tIns="479044" rIns="813955"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When is someone identified and when is </a:t>
          </a:r>
          <a:r>
            <a:rPr lang="hu-HU" sz="2300" kern="1200" dirty="0"/>
            <a:t>he/</a:t>
          </a:r>
          <a:r>
            <a:rPr lang="hu-HU" sz="2300" kern="1200" dirty="0" err="1"/>
            <a:t>she</a:t>
          </a:r>
          <a:r>
            <a:rPr lang="hu-HU" sz="2300" kern="1200" dirty="0"/>
            <a:t> </a:t>
          </a:r>
          <a:r>
            <a:rPr lang="en-US" sz="2300" kern="1200" dirty="0"/>
            <a:t>identifiable?</a:t>
          </a:r>
        </a:p>
      </dsp:txBody>
      <dsp:txXfrm>
        <a:off x="0" y="3228755"/>
        <a:ext cx="10487609" cy="978075"/>
      </dsp:txXfrm>
    </dsp:sp>
    <dsp:sp modelId="{B38727DF-65DF-0242-8B36-41CDC1B58CA6}">
      <dsp:nvSpPr>
        <dsp:cNvPr id="0" name=""/>
        <dsp:cNvSpPr/>
      </dsp:nvSpPr>
      <dsp:spPr>
        <a:xfrm>
          <a:off x="524380" y="2889275"/>
          <a:ext cx="7341326"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1022350">
            <a:lnSpc>
              <a:spcPct val="90000"/>
            </a:lnSpc>
            <a:spcBef>
              <a:spcPct val="0"/>
            </a:spcBef>
            <a:spcAft>
              <a:spcPct val="35000"/>
            </a:spcAft>
            <a:buNone/>
          </a:pPr>
          <a:r>
            <a:rPr lang="en-US" sz="2300" kern="1200" dirty="0"/>
            <a:t>An identified or identifiable</a:t>
          </a:r>
        </a:p>
      </dsp:txBody>
      <dsp:txXfrm>
        <a:off x="557524" y="2922419"/>
        <a:ext cx="7275038" cy="612672"/>
      </dsp:txXfrm>
    </dsp:sp>
    <dsp:sp modelId="{A5DFEC42-0651-ED46-988C-72C10B727710}">
      <dsp:nvSpPr>
        <dsp:cNvPr id="0" name=""/>
        <dsp:cNvSpPr/>
      </dsp:nvSpPr>
      <dsp:spPr>
        <a:xfrm>
          <a:off x="0" y="4670510"/>
          <a:ext cx="10487609" cy="9780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3955" tIns="479044" rIns="813955" bIns="163576" numCol="1" spcCol="1270" anchor="t" anchorCtr="0">
          <a:noAutofit/>
        </a:bodyPr>
        <a:lstStyle/>
        <a:p>
          <a:pPr marL="228600" lvl="1" indent="-228600" algn="l" defTabSz="1022350">
            <a:lnSpc>
              <a:spcPct val="90000"/>
            </a:lnSpc>
            <a:spcBef>
              <a:spcPct val="0"/>
            </a:spcBef>
            <a:spcAft>
              <a:spcPct val="15000"/>
            </a:spcAft>
            <a:buChar char="•"/>
          </a:pPr>
          <a:r>
            <a:rPr lang="en-US" sz="2300" kern="1200" dirty="0"/>
            <a:t>Who is a natural person?</a:t>
          </a:r>
        </a:p>
      </dsp:txBody>
      <dsp:txXfrm>
        <a:off x="0" y="4670510"/>
        <a:ext cx="10487609" cy="978075"/>
      </dsp:txXfrm>
    </dsp:sp>
    <dsp:sp modelId="{4861CC27-4477-0940-ACBA-9243BA471B40}">
      <dsp:nvSpPr>
        <dsp:cNvPr id="0" name=""/>
        <dsp:cNvSpPr/>
      </dsp:nvSpPr>
      <dsp:spPr>
        <a:xfrm>
          <a:off x="524380" y="4331030"/>
          <a:ext cx="7341326" cy="67896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1022350">
            <a:lnSpc>
              <a:spcPct val="90000"/>
            </a:lnSpc>
            <a:spcBef>
              <a:spcPct val="0"/>
            </a:spcBef>
            <a:spcAft>
              <a:spcPct val="35000"/>
            </a:spcAft>
            <a:buNone/>
          </a:pPr>
          <a:r>
            <a:rPr lang="en-US" sz="2300" kern="1200" dirty="0"/>
            <a:t>Natural person</a:t>
          </a:r>
        </a:p>
      </dsp:txBody>
      <dsp:txXfrm>
        <a:off x="557524" y="4364174"/>
        <a:ext cx="7275038" cy="61267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F81103-76B8-CD44-A4F7-1991DDFE51B5}">
      <dsp:nvSpPr>
        <dsp:cNvPr id="0" name=""/>
        <dsp:cNvSpPr/>
      </dsp:nvSpPr>
      <dsp:spPr>
        <a:xfrm>
          <a:off x="0" y="342973"/>
          <a:ext cx="10487609" cy="8079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3955" tIns="395732" rIns="813955"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Any information collected or meant to be collected</a:t>
          </a:r>
        </a:p>
      </dsp:txBody>
      <dsp:txXfrm>
        <a:off x="0" y="342973"/>
        <a:ext cx="10487609" cy="807975"/>
      </dsp:txXfrm>
    </dsp:sp>
    <dsp:sp modelId="{2E95D494-214E-AB44-AFCB-95D90E7A3560}">
      <dsp:nvSpPr>
        <dsp:cNvPr id="0" name=""/>
        <dsp:cNvSpPr/>
      </dsp:nvSpPr>
      <dsp:spPr>
        <a:xfrm>
          <a:off x="524380" y="62533"/>
          <a:ext cx="7341326"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844550">
            <a:lnSpc>
              <a:spcPct val="90000"/>
            </a:lnSpc>
            <a:spcBef>
              <a:spcPct val="0"/>
            </a:spcBef>
            <a:spcAft>
              <a:spcPct val="35000"/>
            </a:spcAft>
            <a:buNone/>
          </a:pPr>
          <a:r>
            <a:rPr lang="en-US" sz="1900" kern="1200" dirty="0"/>
            <a:t>Any information</a:t>
          </a:r>
        </a:p>
      </dsp:txBody>
      <dsp:txXfrm>
        <a:off x="551760" y="89913"/>
        <a:ext cx="7286566" cy="506120"/>
      </dsp:txXfrm>
    </dsp:sp>
    <dsp:sp modelId="{7BD2E84E-AE0B-9849-A645-978CA12069C1}">
      <dsp:nvSpPr>
        <dsp:cNvPr id="0" name=""/>
        <dsp:cNvSpPr/>
      </dsp:nvSpPr>
      <dsp:spPr>
        <a:xfrm>
          <a:off x="0" y="1533988"/>
          <a:ext cx="10487609" cy="80797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3955" tIns="395732" rIns="813955"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Relationship by content or by the scope</a:t>
          </a:r>
        </a:p>
      </dsp:txBody>
      <dsp:txXfrm>
        <a:off x="0" y="1533988"/>
        <a:ext cx="10487609" cy="807975"/>
      </dsp:txXfrm>
    </dsp:sp>
    <dsp:sp modelId="{4D5F9871-0839-3F43-BDEA-4C7AEC4BF21E}">
      <dsp:nvSpPr>
        <dsp:cNvPr id="0" name=""/>
        <dsp:cNvSpPr/>
      </dsp:nvSpPr>
      <dsp:spPr>
        <a:xfrm>
          <a:off x="524380" y="1253548"/>
          <a:ext cx="7341326"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844550">
            <a:lnSpc>
              <a:spcPct val="90000"/>
            </a:lnSpc>
            <a:spcBef>
              <a:spcPct val="0"/>
            </a:spcBef>
            <a:spcAft>
              <a:spcPct val="35000"/>
            </a:spcAft>
            <a:buNone/>
          </a:pPr>
          <a:r>
            <a:rPr lang="en-US" sz="1900" kern="1200" dirty="0"/>
            <a:t>Relating to</a:t>
          </a:r>
        </a:p>
      </dsp:txBody>
      <dsp:txXfrm>
        <a:off x="551760" y="1280928"/>
        <a:ext cx="7286566" cy="506120"/>
      </dsp:txXfrm>
    </dsp:sp>
    <dsp:sp modelId="{440DEA70-413F-BB46-AFC6-64E0F5D07DE2}">
      <dsp:nvSpPr>
        <dsp:cNvPr id="0" name=""/>
        <dsp:cNvSpPr/>
      </dsp:nvSpPr>
      <dsp:spPr>
        <a:xfrm>
          <a:off x="0" y="2725003"/>
          <a:ext cx="10487609" cy="137655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3955" tIns="395732" rIns="813955"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Identified: Direct - person defined by name or characteristics.</a:t>
          </a:r>
        </a:p>
        <a:p>
          <a:pPr marL="171450" lvl="1" indent="-171450" algn="l" defTabSz="844550">
            <a:lnSpc>
              <a:spcPct val="90000"/>
            </a:lnSpc>
            <a:spcBef>
              <a:spcPct val="0"/>
            </a:spcBef>
            <a:spcAft>
              <a:spcPct val="15000"/>
            </a:spcAft>
            <a:buChar char="•"/>
          </a:pPr>
          <a:r>
            <a:rPr lang="en-US" sz="1900" kern="1200" dirty="0"/>
            <a:t>Identifiable: Indirect – “by means reasonably like to be used… to identify the natural person”</a:t>
          </a:r>
        </a:p>
      </dsp:txBody>
      <dsp:txXfrm>
        <a:off x="0" y="2725003"/>
        <a:ext cx="10487609" cy="1376550"/>
      </dsp:txXfrm>
    </dsp:sp>
    <dsp:sp modelId="{908A0DCD-C70C-2645-9407-6857D9A1D1A9}">
      <dsp:nvSpPr>
        <dsp:cNvPr id="0" name=""/>
        <dsp:cNvSpPr/>
      </dsp:nvSpPr>
      <dsp:spPr>
        <a:xfrm>
          <a:off x="524380" y="2444563"/>
          <a:ext cx="7341326"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844550">
            <a:lnSpc>
              <a:spcPct val="90000"/>
            </a:lnSpc>
            <a:spcBef>
              <a:spcPct val="0"/>
            </a:spcBef>
            <a:spcAft>
              <a:spcPct val="35000"/>
            </a:spcAft>
            <a:buNone/>
          </a:pPr>
          <a:r>
            <a:rPr lang="en-US" sz="1900" kern="1200" dirty="0"/>
            <a:t>An identified or identifiable</a:t>
          </a:r>
        </a:p>
      </dsp:txBody>
      <dsp:txXfrm>
        <a:off x="551760" y="2471943"/>
        <a:ext cx="7286566" cy="506120"/>
      </dsp:txXfrm>
    </dsp:sp>
    <dsp:sp modelId="{6BA0D1D1-9D31-AA47-B1AB-232BB2C1A0C1}">
      <dsp:nvSpPr>
        <dsp:cNvPr id="0" name=""/>
        <dsp:cNvSpPr/>
      </dsp:nvSpPr>
      <dsp:spPr>
        <a:xfrm>
          <a:off x="0" y="4484593"/>
          <a:ext cx="10487609" cy="11072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13955" tIns="395732" rIns="813955"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a:t>Existing human being</a:t>
          </a:r>
        </a:p>
        <a:p>
          <a:pPr marL="171450" lvl="1" indent="-171450" algn="l" defTabSz="844550">
            <a:lnSpc>
              <a:spcPct val="90000"/>
            </a:lnSpc>
            <a:spcBef>
              <a:spcPct val="0"/>
            </a:spcBef>
            <a:spcAft>
              <a:spcPct val="15000"/>
            </a:spcAft>
            <a:buChar char="•"/>
          </a:pPr>
          <a:r>
            <a:rPr lang="en-US" sz="1900" kern="1200" dirty="0"/>
            <a:t>No post-mortem privacy (yet: cf. Switzerland)</a:t>
          </a:r>
        </a:p>
      </dsp:txBody>
      <dsp:txXfrm>
        <a:off x="0" y="4484593"/>
        <a:ext cx="10487609" cy="1107225"/>
      </dsp:txXfrm>
    </dsp:sp>
    <dsp:sp modelId="{A1F171AC-4A74-9348-B318-41C2B2AEFC0A}">
      <dsp:nvSpPr>
        <dsp:cNvPr id="0" name=""/>
        <dsp:cNvSpPr/>
      </dsp:nvSpPr>
      <dsp:spPr>
        <a:xfrm>
          <a:off x="524380" y="4204153"/>
          <a:ext cx="7341326" cy="560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7485" tIns="0" rIns="277485" bIns="0" numCol="1" spcCol="1270" anchor="ctr" anchorCtr="0">
          <a:noAutofit/>
        </a:bodyPr>
        <a:lstStyle/>
        <a:p>
          <a:pPr marL="0" lvl="0" indent="0" algn="l" defTabSz="844550">
            <a:lnSpc>
              <a:spcPct val="90000"/>
            </a:lnSpc>
            <a:spcBef>
              <a:spcPct val="0"/>
            </a:spcBef>
            <a:spcAft>
              <a:spcPct val="35000"/>
            </a:spcAft>
            <a:buNone/>
          </a:pPr>
          <a:r>
            <a:rPr lang="en-US" sz="1900" kern="1200" dirty="0"/>
            <a:t>Natural person</a:t>
          </a:r>
        </a:p>
      </dsp:txBody>
      <dsp:txXfrm>
        <a:off x="551760" y="4231533"/>
        <a:ext cx="7286566"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870658-3336-5B4B-AC02-896CEABFE106}" type="datetimeFigureOut">
              <a:rPr lang="en-US" smtClean="0"/>
              <a:t>10/17/18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14E237-3346-D848-BA28-F053412767AB}" type="slidenum">
              <a:rPr lang="en-US" smtClean="0"/>
              <a:t>‹#›</a:t>
            </a:fld>
            <a:endParaRPr lang="en-US"/>
          </a:p>
        </p:txBody>
      </p:sp>
    </p:spTree>
    <p:extLst>
      <p:ext uri="{BB962C8B-B14F-4D97-AF65-F5344CB8AC3E}">
        <p14:creationId xmlns:p14="http://schemas.microsoft.com/office/powerpoint/2010/main" val="3217999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ec.europa.eu/justice/policies/privacy/docs/wpdocs/2007/wp136_en.pdf"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3" Type="http://schemas.openxmlformats.org/officeDocument/2006/relationships/hyperlink" Target="http://ec.europa.eu/justice/policies/privacy/docs/wpdocs/2010/wp169_en.pdf" TargetMode="External"/><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3" Type="http://schemas.openxmlformats.org/officeDocument/2006/relationships/hyperlink" Target="http://ec.europa.eu/justice/data-protection/article-29/documentation/opinion-recommendation/files/2013/wp203_en.pdf" TargetMode="External"/><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Attached operational forms</a:t>
            </a:r>
          </a:p>
          <a:p>
            <a:endParaRPr lang="en-US" dirty="0"/>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Invitation letter – describing the content, purpose and intended learning outcomes of the training session.</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Participants list – Including data protection consent form</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Feedback form – a structured form, built along sound methodological basis, to allow the trainer to gather feedback on the delivery and suitability of the training session. Could include insight that would be valuable to STAR.</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Invitation poster / web announcement - – describing the content, purpose and intended learning outcomes of the training session.</a:t>
            </a:r>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1</a:t>
            </a:fld>
            <a:endParaRPr lang="en-US"/>
          </a:p>
        </p:txBody>
      </p:sp>
    </p:spTree>
    <p:extLst>
      <p:ext uri="{BB962C8B-B14F-4D97-AF65-F5344CB8AC3E}">
        <p14:creationId xmlns:p14="http://schemas.microsoft.com/office/powerpoint/2010/main" val="1025336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 overview of the appearance of the right to privacy in human rights catalogues, in particular in the ECHR and the CFR. The objective is to introduce the nature and extent of the right to privacy as the subject of protection in Europe and in the EU.</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what the GDPR aims to protect</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everyone</a:t>
            </a:r>
          </a:p>
          <a:p>
            <a:r>
              <a:rPr lang="en-GB" b="1" dirty="0"/>
              <a:t>Legal provisions: </a:t>
            </a:r>
            <a:r>
              <a:rPr lang="en-GB" b="0" dirty="0"/>
              <a:t>-</a:t>
            </a:r>
          </a:p>
          <a:p>
            <a:r>
              <a:rPr lang="en-GB" b="1" dirty="0"/>
              <a:t>Case law: </a:t>
            </a:r>
            <a:r>
              <a:rPr lang="en-GB" b="0" dirty="0"/>
              <a:t>-</a:t>
            </a:r>
            <a:endParaRPr lang="en-GB" b="1" dirty="0"/>
          </a:p>
          <a:p>
            <a:r>
              <a:rPr lang="en-GB" b="1" dirty="0"/>
              <a:t>Additional reading:</a:t>
            </a:r>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12</a:t>
            </a:fld>
            <a:endParaRPr lang="en-US"/>
          </a:p>
        </p:txBody>
      </p:sp>
    </p:spTree>
    <p:extLst>
      <p:ext uri="{BB962C8B-B14F-4D97-AF65-F5344CB8AC3E}">
        <p14:creationId xmlns:p14="http://schemas.microsoft.com/office/powerpoint/2010/main" val="3899136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topic is to provide a overview of the appearance of the right to privacy in human rights catalogues, in particular in the UDHR, ECHR and the CFR</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what the GDPR aims to protect</a:t>
            </a:r>
            <a:endParaRPr lang="en-GB" b="1" dirty="0"/>
          </a:p>
          <a:p>
            <a:r>
              <a:rPr lang="en-GB" b="1" dirty="0"/>
              <a:t>Timing (importance): </a:t>
            </a:r>
            <a:r>
              <a:rPr lang="en-GB" b="0" dirty="0"/>
              <a:t>low</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lawyers and judges</a:t>
            </a:r>
          </a:p>
          <a:p>
            <a:r>
              <a:rPr lang="en-GB" b="1" dirty="0"/>
              <a:t>Legal provisions: </a:t>
            </a:r>
            <a:r>
              <a:rPr lang="en-GB" b="0" dirty="0"/>
              <a:t>-</a:t>
            </a:r>
          </a:p>
          <a:p>
            <a:r>
              <a:rPr lang="en-GB" b="1" dirty="0"/>
              <a:t>Case law: </a:t>
            </a:r>
            <a:r>
              <a:rPr lang="en-GB" b="0" dirty="0"/>
              <a:t>-</a:t>
            </a:r>
            <a:endParaRPr lang="en-GB" b="1" dirty="0"/>
          </a:p>
          <a:p>
            <a:r>
              <a:rPr lang="en-GB" b="1" dirty="0"/>
              <a:t>Additional reading:</a:t>
            </a:r>
          </a:p>
        </p:txBody>
      </p:sp>
      <p:sp>
        <p:nvSpPr>
          <p:cNvPr id="4" name="Slide Number Placeholder 3"/>
          <p:cNvSpPr>
            <a:spLocks noGrp="1"/>
          </p:cNvSpPr>
          <p:nvPr>
            <p:ph type="sldNum" sz="quarter" idx="5"/>
          </p:nvPr>
        </p:nvSpPr>
        <p:spPr/>
        <p:txBody>
          <a:bodyPr/>
          <a:lstStyle/>
          <a:p>
            <a:fld id="{4614E237-3346-D848-BA28-F053412767AB}" type="slidenum">
              <a:rPr lang="en-US" smtClean="0"/>
              <a:t>13</a:t>
            </a:fld>
            <a:endParaRPr lang="en-US"/>
          </a:p>
        </p:txBody>
      </p:sp>
    </p:spTree>
    <p:extLst>
      <p:ext uri="{BB962C8B-B14F-4D97-AF65-F5344CB8AC3E}">
        <p14:creationId xmlns:p14="http://schemas.microsoft.com/office/powerpoint/2010/main" val="2545667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topic is to provide a overview of the appearance of the right to privacy in the UDHR</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slide should be descriptive and maintain the attention of the audience. The goal is to let the trainees understand what the GDPR aims to GDPR protect</a:t>
            </a:r>
            <a:endParaRPr lang="en-GB" b="1" dirty="0"/>
          </a:p>
          <a:p>
            <a:r>
              <a:rPr lang="en-GB" b="1" dirty="0"/>
              <a:t>Timing (importance): </a:t>
            </a:r>
            <a:r>
              <a:rPr lang="en-GB" b="0" dirty="0"/>
              <a:t>low</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lawyers and judges</a:t>
            </a:r>
          </a:p>
          <a:p>
            <a:r>
              <a:rPr lang="en-GB" b="1" dirty="0"/>
              <a:t>Legal provisions: </a:t>
            </a:r>
            <a:r>
              <a:rPr lang="en-GB" b="0" dirty="0"/>
              <a:t>art. 12 UDHR</a:t>
            </a:r>
          </a:p>
          <a:p>
            <a:r>
              <a:rPr lang="en-GB" b="1" dirty="0"/>
              <a:t>Case law: </a:t>
            </a:r>
            <a:r>
              <a:rPr lang="en-GB" b="0" dirty="0"/>
              <a:t>-</a:t>
            </a:r>
            <a:endParaRPr lang="en-GB" b="1" dirty="0"/>
          </a:p>
          <a:p>
            <a:r>
              <a:rPr lang="en-GB" b="1" dirty="0"/>
              <a:t>Additional reading:</a:t>
            </a:r>
          </a:p>
        </p:txBody>
      </p:sp>
      <p:sp>
        <p:nvSpPr>
          <p:cNvPr id="4" name="Slide Number Placeholder 3"/>
          <p:cNvSpPr>
            <a:spLocks noGrp="1"/>
          </p:cNvSpPr>
          <p:nvPr>
            <p:ph type="sldNum" sz="quarter" idx="5"/>
          </p:nvPr>
        </p:nvSpPr>
        <p:spPr/>
        <p:txBody>
          <a:bodyPr/>
          <a:lstStyle/>
          <a:p>
            <a:fld id="{4614E237-3346-D848-BA28-F053412767AB}" type="slidenum">
              <a:rPr lang="en-US" smtClean="0"/>
              <a:t>14</a:t>
            </a:fld>
            <a:endParaRPr lang="en-US"/>
          </a:p>
        </p:txBody>
      </p:sp>
    </p:spTree>
    <p:extLst>
      <p:ext uri="{BB962C8B-B14F-4D97-AF65-F5344CB8AC3E}">
        <p14:creationId xmlns:p14="http://schemas.microsoft.com/office/powerpoint/2010/main" val="2393896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topic is to provide a overview of the appearance of the right to privacy in the ECHR</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slide should be descriptive and maintain the attention of the audience. The goal is to let the trainees understand what the GDPR aims to protect. The ECHR, in particular art. 8 is relevant in the EU data protection framework as it was the subject of protection prior to the adoption of the CFR in 2009. </a:t>
            </a:r>
            <a:r>
              <a:rPr lang="en-US" sz="1200" kern="1200" dirty="0">
                <a:solidFill>
                  <a:schemeClr val="tx1"/>
                </a:solidFill>
                <a:effectLst/>
                <a:latin typeface="+mn-lt"/>
                <a:ea typeface="+mn-ea"/>
                <a:cs typeface="+mn-cs"/>
              </a:rPr>
              <a:t>As the Lisbon Treaty came into force in 2009 and art. 6 (1) TEU incorporated the CFR, furthermore the right to the protection of personal data was reiterated in art. 16 TFEU, the newly established right became binding primary law of the EU (through art. 8 Charter).</a:t>
            </a:r>
            <a:endParaRPr lang="en-GB" b="1" dirty="0"/>
          </a:p>
          <a:p>
            <a:r>
              <a:rPr lang="en-GB" b="1" dirty="0"/>
              <a:t>Timing (importance): </a:t>
            </a:r>
            <a:r>
              <a:rPr lang="en-GB" b="0" dirty="0"/>
              <a:t>low</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lawyers and judges</a:t>
            </a:r>
          </a:p>
          <a:p>
            <a:r>
              <a:rPr lang="en-GB" b="1" dirty="0"/>
              <a:t>Legal provisions: </a:t>
            </a:r>
            <a:r>
              <a:rPr lang="en-GB" b="0" dirty="0"/>
              <a:t>art. 8 ECHR</a:t>
            </a:r>
          </a:p>
          <a:p>
            <a:r>
              <a:rPr lang="en-GB" b="1" dirty="0"/>
              <a:t>Case law: </a:t>
            </a:r>
            <a:r>
              <a:rPr lang="en-GB" b="0" dirty="0"/>
              <a:t>-</a:t>
            </a:r>
            <a:endParaRPr lang="en-GB" b="1" dirty="0"/>
          </a:p>
          <a:p>
            <a:r>
              <a:rPr lang="en-GB" b="1" dirty="0"/>
              <a:t>Additional reading:</a:t>
            </a:r>
          </a:p>
        </p:txBody>
      </p:sp>
      <p:sp>
        <p:nvSpPr>
          <p:cNvPr id="4" name="Slide Number Placeholder 3"/>
          <p:cNvSpPr>
            <a:spLocks noGrp="1"/>
          </p:cNvSpPr>
          <p:nvPr>
            <p:ph type="sldNum" sz="quarter" idx="5"/>
          </p:nvPr>
        </p:nvSpPr>
        <p:spPr/>
        <p:txBody>
          <a:bodyPr/>
          <a:lstStyle/>
          <a:p>
            <a:fld id="{4614E237-3346-D848-BA28-F053412767AB}" type="slidenum">
              <a:rPr lang="en-US" smtClean="0"/>
              <a:t>15</a:t>
            </a:fld>
            <a:endParaRPr lang="en-US"/>
          </a:p>
        </p:txBody>
      </p:sp>
    </p:spTree>
    <p:extLst>
      <p:ext uri="{BB962C8B-B14F-4D97-AF65-F5344CB8AC3E}">
        <p14:creationId xmlns:p14="http://schemas.microsoft.com/office/powerpoint/2010/main" val="27490719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topic is to provide a overview of the appearance of the right to privacy in the CFR</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slide should be descriptive and maintain the attention of the audience. The goal is to let the trainees understand what the GDPR aims to protect. </a:t>
            </a:r>
            <a:r>
              <a:rPr lang="en-US" sz="1200" kern="1200" dirty="0">
                <a:solidFill>
                  <a:schemeClr val="tx1"/>
                </a:solidFill>
                <a:effectLst/>
                <a:latin typeface="+mn-lt"/>
                <a:ea typeface="+mn-ea"/>
                <a:cs typeface="+mn-cs"/>
              </a:rPr>
              <a:t>As the Lisbon Treaty came into force in 2009 and art. 6 (1) TEU incorporated the CFR, furthermore the right to the protection of personal data was reiterated in art. 16 TFEU, the newly established right became binding primary law of the EU (through art. 8 Charter).</a:t>
            </a:r>
            <a:endParaRPr lang="en-GB" b="1" dirty="0"/>
          </a:p>
          <a:p>
            <a:r>
              <a:rPr lang="en-GB" b="1" dirty="0"/>
              <a:t>Timing (importance): </a:t>
            </a:r>
            <a:r>
              <a:rPr lang="en-GB" b="0" dirty="0"/>
              <a:t>low</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lawyers and judges</a:t>
            </a:r>
          </a:p>
          <a:p>
            <a:r>
              <a:rPr lang="en-GB" b="1" dirty="0"/>
              <a:t>Legal provisions: </a:t>
            </a:r>
            <a:r>
              <a:rPr lang="en-GB" b="0" dirty="0"/>
              <a:t>art. 7 CFR</a:t>
            </a:r>
          </a:p>
          <a:p>
            <a:r>
              <a:rPr lang="en-GB" b="1" dirty="0"/>
              <a:t>Case law: </a:t>
            </a:r>
            <a:r>
              <a:rPr lang="en-GB" b="0" dirty="0"/>
              <a:t>-</a:t>
            </a:r>
            <a:endParaRPr lang="en-GB" b="1" dirty="0"/>
          </a:p>
          <a:p>
            <a:r>
              <a:rPr lang="en-GB" b="1" dirty="0"/>
              <a:t>Additional reading:</a:t>
            </a:r>
          </a:p>
        </p:txBody>
      </p:sp>
      <p:sp>
        <p:nvSpPr>
          <p:cNvPr id="4" name="Slide Number Placeholder 3"/>
          <p:cNvSpPr>
            <a:spLocks noGrp="1"/>
          </p:cNvSpPr>
          <p:nvPr>
            <p:ph type="sldNum" sz="quarter" idx="5"/>
          </p:nvPr>
        </p:nvSpPr>
        <p:spPr/>
        <p:txBody>
          <a:bodyPr/>
          <a:lstStyle/>
          <a:p>
            <a:fld id="{4614E237-3346-D848-BA28-F053412767AB}" type="slidenum">
              <a:rPr lang="en-US" smtClean="0"/>
              <a:t>16</a:t>
            </a:fld>
            <a:endParaRPr lang="en-US"/>
          </a:p>
        </p:txBody>
      </p:sp>
    </p:spTree>
    <p:extLst>
      <p:ext uri="{BB962C8B-B14F-4D97-AF65-F5344CB8AC3E}">
        <p14:creationId xmlns:p14="http://schemas.microsoft.com/office/powerpoint/2010/main" val="340354891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topic is to provide a overview of the appearance of the right to privacy in the CFR</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slide should be descriptive and maintain the attention of the audience. The goal is to let the trainees understand what the GDPR aims to protect. </a:t>
            </a:r>
            <a:r>
              <a:rPr lang="en-US" sz="1200" kern="1200" dirty="0">
                <a:solidFill>
                  <a:schemeClr val="tx1"/>
                </a:solidFill>
                <a:effectLst/>
                <a:latin typeface="+mn-lt"/>
                <a:ea typeface="+mn-ea"/>
                <a:cs typeface="+mn-cs"/>
              </a:rPr>
              <a:t>As the Lisbon Treaty came into force in 2009 and art. 6 (1) TEU incorporated the CFR, furthermore the right to the protection of personal data was reiterated in art. 16 TFEU, the newly established right became binding primary law of the EU (through art. 8 Charter).</a:t>
            </a:r>
            <a:endParaRPr lang="en-GB" b="1" dirty="0"/>
          </a:p>
          <a:p>
            <a:r>
              <a:rPr lang="en-GB" b="1" dirty="0"/>
              <a:t>Timing (importance): </a:t>
            </a:r>
            <a:r>
              <a:rPr lang="en-GB" b="0" dirty="0"/>
              <a:t>low</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everyone</a:t>
            </a:r>
          </a:p>
          <a:p>
            <a:r>
              <a:rPr lang="en-GB" b="1" dirty="0"/>
              <a:t>Legal provisions: </a:t>
            </a:r>
            <a:r>
              <a:rPr lang="en-GB" b="0" dirty="0"/>
              <a:t>art. 8 CFR</a:t>
            </a:r>
          </a:p>
          <a:p>
            <a:r>
              <a:rPr lang="en-GB" b="1" dirty="0"/>
              <a:t>Case law: </a:t>
            </a:r>
            <a:r>
              <a:rPr lang="en-GB" b="0" dirty="0"/>
              <a:t>-</a:t>
            </a:r>
            <a:endParaRPr lang="en-GB" b="1" dirty="0"/>
          </a:p>
          <a:p>
            <a:r>
              <a:rPr lang="en-GB" b="1" dirty="0"/>
              <a:t>Additional reading:</a:t>
            </a:r>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17</a:t>
            </a:fld>
            <a:endParaRPr lang="en-US"/>
          </a:p>
        </p:txBody>
      </p:sp>
    </p:spTree>
    <p:extLst>
      <p:ext uri="{BB962C8B-B14F-4D97-AF65-F5344CB8AC3E}">
        <p14:creationId xmlns:p14="http://schemas.microsoft.com/office/powerpoint/2010/main" val="503358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topic is to provide a overview of the connection between art. 8 ECHR and art. 7/art.  CFR</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slide should be descriptive and maintain the attention of the audience. The goal is to let the trainees understand what the GDPR protects. </a:t>
            </a:r>
            <a:r>
              <a:rPr lang="en-US" sz="1200" kern="1200" dirty="0">
                <a:solidFill>
                  <a:schemeClr val="tx1"/>
                </a:solidFill>
                <a:effectLst/>
                <a:latin typeface="+mn-lt"/>
                <a:ea typeface="+mn-ea"/>
                <a:cs typeface="+mn-cs"/>
              </a:rPr>
              <a:t>As the Lisbon Treaty came into force in 2009 and art. 6 (1) TEU incorporated the CFR, furthermore the right to the protection of personal data was reiterated in art. 16 TFEU, the newly established right became binding primary law of the EU (through art. 8 Charter).</a:t>
            </a:r>
            <a:endParaRPr lang="en-GB" b="1" dirty="0"/>
          </a:p>
          <a:p>
            <a:r>
              <a:rPr lang="en-GB" b="1" dirty="0"/>
              <a:t>Timing (importance): </a:t>
            </a:r>
            <a:r>
              <a:rPr lang="en-GB" b="0" dirty="0"/>
              <a:t>low</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lawyers and judges</a:t>
            </a:r>
          </a:p>
          <a:p>
            <a:r>
              <a:rPr lang="en-GB" b="1" dirty="0"/>
              <a:t>Legal provisions: </a:t>
            </a:r>
            <a:r>
              <a:rPr lang="en-GB" b="0" dirty="0"/>
              <a:t>art. 8 and art. 52 CFR, art. 8 ECHR</a:t>
            </a:r>
          </a:p>
          <a:p>
            <a:r>
              <a:rPr lang="en-GB" b="1" dirty="0"/>
              <a:t>Case law: </a:t>
            </a:r>
            <a:r>
              <a:rPr lang="en-GB" b="0" dirty="0"/>
              <a:t>-</a:t>
            </a:r>
            <a:endParaRPr lang="en-GB" b="1" dirty="0"/>
          </a:p>
          <a:p>
            <a:r>
              <a:rPr lang="en-GB" b="1" dirty="0"/>
              <a:t>Additional reading:</a:t>
            </a:r>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18</a:t>
            </a:fld>
            <a:endParaRPr lang="en-US"/>
          </a:p>
        </p:txBody>
      </p:sp>
    </p:spTree>
    <p:extLst>
      <p:ext uri="{BB962C8B-B14F-4D97-AF65-F5344CB8AC3E}">
        <p14:creationId xmlns:p14="http://schemas.microsoft.com/office/powerpoint/2010/main" val="38011905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provide a overview of the appearance of the right to privacy in the respective national legal framework</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slide should be descriptive and maintain the attention of the audience. The goal is to let the trainees understand what the GDPR protects and how it appears in the respective national legal framework</a:t>
            </a:r>
            <a:r>
              <a:rPr lang="en-US" sz="1200" kern="1200" dirty="0">
                <a:solidFill>
                  <a:schemeClr val="tx1"/>
                </a:solidFill>
                <a:effectLst/>
                <a:latin typeface="+mn-lt"/>
                <a:ea typeface="+mn-ea"/>
                <a:cs typeface="+mn-cs"/>
              </a:rPr>
              <a:t>.</a:t>
            </a:r>
            <a:endParaRPr lang="en-GB" b="1" dirty="0"/>
          </a:p>
          <a:p>
            <a:r>
              <a:rPr lang="en-GB" b="1" dirty="0"/>
              <a:t>Timing (importance): </a:t>
            </a:r>
            <a:r>
              <a:rPr lang="en-GB" b="0" dirty="0"/>
              <a:t>low</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everyone</a:t>
            </a:r>
          </a:p>
          <a:p>
            <a:r>
              <a:rPr lang="en-GB" b="1" dirty="0"/>
              <a:t>Legal provisions: </a:t>
            </a:r>
            <a:r>
              <a:rPr lang="en-GB" b="0" dirty="0"/>
              <a:t>respective national provision</a:t>
            </a:r>
          </a:p>
          <a:p>
            <a:r>
              <a:rPr lang="en-GB" b="1" dirty="0"/>
              <a:t>Case law: </a:t>
            </a:r>
            <a:r>
              <a:rPr lang="en-GB" b="0" dirty="0"/>
              <a:t>-</a:t>
            </a:r>
            <a:endParaRPr lang="en-GB" b="1" dirty="0"/>
          </a:p>
          <a:p>
            <a:r>
              <a:rPr lang="en-GB" b="1" dirty="0"/>
              <a:t>Additional reading:</a:t>
            </a:r>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19</a:t>
            </a:fld>
            <a:endParaRPr lang="en-US"/>
          </a:p>
        </p:txBody>
      </p:sp>
    </p:spTree>
    <p:extLst>
      <p:ext uri="{BB962C8B-B14F-4D97-AF65-F5344CB8AC3E}">
        <p14:creationId xmlns:p14="http://schemas.microsoft.com/office/powerpoint/2010/main" val="40183066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FAQ:</a:t>
            </a:r>
          </a:p>
        </p:txBody>
      </p:sp>
      <p:sp>
        <p:nvSpPr>
          <p:cNvPr id="4" name="Slide Number Placeholder 3"/>
          <p:cNvSpPr>
            <a:spLocks noGrp="1"/>
          </p:cNvSpPr>
          <p:nvPr>
            <p:ph type="sldNum" sz="quarter" idx="5"/>
          </p:nvPr>
        </p:nvSpPr>
        <p:spPr/>
        <p:txBody>
          <a:bodyPr/>
          <a:lstStyle/>
          <a:p>
            <a:fld id="{4614E237-3346-D848-BA28-F053412767AB}" type="slidenum">
              <a:rPr lang="en-US" smtClean="0"/>
              <a:t>20</a:t>
            </a:fld>
            <a:endParaRPr lang="en-US"/>
          </a:p>
        </p:txBody>
      </p:sp>
    </p:spTree>
    <p:extLst>
      <p:ext uri="{BB962C8B-B14F-4D97-AF65-F5344CB8AC3E}">
        <p14:creationId xmlns:p14="http://schemas.microsoft.com/office/powerpoint/2010/main" val="50811152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 overview of the Council of Europe and EU legal frameworks, in particular their history and the relevant sectoral documents. The objective is to define the exact place of the GDPR and its connection with other relevant documents in the European and EU legal framework.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what is position of the GDPR in the </a:t>
            </a:r>
            <a:r>
              <a:rPr lang="en-US" sz="1200" b="0" kern="1200" dirty="0" err="1">
                <a:solidFill>
                  <a:schemeClr val="tx1"/>
                </a:solidFill>
                <a:effectLst/>
                <a:latin typeface="+mn-lt"/>
                <a:ea typeface="+mn-ea"/>
                <a:cs typeface="+mn-cs"/>
              </a:rPr>
              <a:t>CoE</a:t>
            </a:r>
            <a:r>
              <a:rPr lang="en-US" sz="1200" b="0" kern="1200" dirty="0">
                <a:solidFill>
                  <a:schemeClr val="tx1"/>
                </a:solidFill>
                <a:effectLst/>
                <a:latin typeface="+mn-lt"/>
                <a:ea typeface="+mn-ea"/>
                <a:cs typeface="+mn-cs"/>
              </a:rPr>
              <a:t> and EU legal framework.</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everyone</a:t>
            </a:r>
          </a:p>
          <a:p>
            <a:r>
              <a:rPr lang="en-GB" b="1" dirty="0"/>
              <a:t>Legal provisions: </a:t>
            </a:r>
            <a:r>
              <a:rPr lang="en-GB" b="0" dirty="0"/>
              <a:t>-</a:t>
            </a:r>
          </a:p>
          <a:p>
            <a:r>
              <a:rPr lang="en-GB" b="1" dirty="0"/>
              <a:t>Case law: </a:t>
            </a:r>
            <a:r>
              <a:rPr lang="en-GB" b="0" dirty="0"/>
              <a:t>-</a:t>
            </a:r>
            <a:endParaRPr lang="en-GB" b="1" dirty="0"/>
          </a:p>
          <a:p>
            <a:r>
              <a:rPr lang="en-GB" b="1" dirty="0"/>
              <a:t>Additional reading: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0" dirty="0"/>
          </a:p>
        </p:txBody>
      </p:sp>
      <p:sp>
        <p:nvSpPr>
          <p:cNvPr id="4" name="Slide Number Placeholder 3"/>
          <p:cNvSpPr>
            <a:spLocks noGrp="1"/>
          </p:cNvSpPr>
          <p:nvPr>
            <p:ph type="sldNum" sz="quarter" idx="5"/>
          </p:nvPr>
        </p:nvSpPr>
        <p:spPr/>
        <p:txBody>
          <a:bodyPr/>
          <a:lstStyle/>
          <a:p>
            <a:fld id="{4614E237-3346-D848-BA28-F053412767AB}" type="slidenum">
              <a:rPr lang="en-US" smtClean="0"/>
              <a:t>22</a:t>
            </a:fld>
            <a:endParaRPr lang="en-US"/>
          </a:p>
        </p:txBody>
      </p:sp>
    </p:spTree>
    <p:extLst>
      <p:ext uri="{BB962C8B-B14F-4D97-AF65-F5344CB8AC3E}">
        <p14:creationId xmlns:p14="http://schemas.microsoft.com/office/powerpoint/2010/main" val="16807256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u-HU" dirty="0" err="1"/>
              <a:t>Relevant</a:t>
            </a:r>
            <a:r>
              <a:rPr lang="hu-HU" dirty="0"/>
              <a:t> </a:t>
            </a:r>
            <a:r>
              <a:rPr lang="hu-HU" dirty="0" err="1"/>
              <a:t>provisions</a:t>
            </a:r>
            <a:r>
              <a:rPr lang="hu-HU" dirty="0"/>
              <a:t> of </a:t>
            </a:r>
            <a:r>
              <a:rPr lang="hu-HU" dirty="0" err="1"/>
              <a:t>the</a:t>
            </a:r>
            <a:r>
              <a:rPr lang="hu-HU" dirty="0"/>
              <a:t> GDPR:</a:t>
            </a:r>
          </a:p>
          <a:p>
            <a:pPr marL="171450" indent="-171450">
              <a:buFont typeface="Arial" panose="020B0604020202020204" pitchFamily="34" charset="0"/>
              <a:buChar char="•"/>
            </a:pPr>
            <a:r>
              <a:rPr lang="hu-HU" dirty="0"/>
              <a:t>Art 1-6</a:t>
            </a:r>
          </a:p>
          <a:p>
            <a:pPr marL="171450" indent="-171450">
              <a:buFont typeface="Arial" panose="020B0604020202020204" pitchFamily="34" charset="0"/>
              <a:buChar char="•"/>
            </a:pPr>
            <a:r>
              <a:rPr lang="hu-HU" dirty="0"/>
              <a:t>Art 24</a:t>
            </a:r>
          </a:p>
          <a:p>
            <a:r>
              <a:rPr lang="hu-HU" dirty="0" err="1"/>
              <a:t>Relevant</a:t>
            </a:r>
            <a:r>
              <a:rPr lang="hu-HU" dirty="0"/>
              <a:t> </a:t>
            </a:r>
            <a:r>
              <a:rPr lang="hu-HU" dirty="0" err="1"/>
              <a:t>provisions</a:t>
            </a:r>
            <a:r>
              <a:rPr lang="hu-HU" dirty="0"/>
              <a:t> of </a:t>
            </a:r>
            <a:r>
              <a:rPr lang="hu-HU" dirty="0" err="1"/>
              <a:t>other</a:t>
            </a:r>
            <a:r>
              <a:rPr lang="hu-HU" dirty="0"/>
              <a:t> </a:t>
            </a:r>
            <a:r>
              <a:rPr lang="hu-HU" dirty="0" err="1"/>
              <a:t>documents</a:t>
            </a:r>
            <a:r>
              <a:rPr lang="hu-HU" dirty="0"/>
              <a:t>:</a:t>
            </a:r>
          </a:p>
          <a:p>
            <a:pPr marL="171450" indent="-171450">
              <a:buFont typeface="Arial" panose="020B0604020202020204" pitchFamily="34" charset="0"/>
              <a:buChar char="•"/>
            </a:pPr>
            <a:r>
              <a:rPr lang="hu-HU" dirty="0"/>
              <a:t>UDHR art 12</a:t>
            </a:r>
          </a:p>
          <a:p>
            <a:pPr marL="171450" indent="-171450">
              <a:buFont typeface="Arial" panose="020B0604020202020204" pitchFamily="34" charset="0"/>
              <a:buChar char="•"/>
            </a:pPr>
            <a:r>
              <a:rPr lang="hu-HU" dirty="0"/>
              <a:t>ECHR art 8, art 10</a:t>
            </a:r>
          </a:p>
          <a:p>
            <a:pPr marL="171450" indent="-171450">
              <a:buFont typeface="Arial" panose="020B0604020202020204" pitchFamily="34" charset="0"/>
              <a:buChar char="•"/>
            </a:pPr>
            <a:r>
              <a:rPr lang="hu-HU" dirty="0"/>
              <a:t>CFR art 7-8, art 11</a:t>
            </a:r>
          </a:p>
          <a:p>
            <a:pPr marL="171450" indent="-171450">
              <a:buFont typeface="Arial" panose="020B0604020202020204" pitchFamily="34" charset="0"/>
              <a:buChar char="•"/>
            </a:pPr>
            <a:endParaRPr lang="hu-HU" dirty="0"/>
          </a:p>
          <a:p>
            <a:pPr marL="0" indent="0">
              <a:buFont typeface="Arial" panose="020B0604020202020204" pitchFamily="34" charset="0"/>
              <a:buNone/>
            </a:pPr>
            <a:r>
              <a:rPr lang="hu-HU" dirty="0" err="1"/>
              <a:t>Topics</a:t>
            </a:r>
            <a:r>
              <a:rPr lang="hu-HU" dirty="0"/>
              <a:t> </a:t>
            </a:r>
            <a:r>
              <a:rPr lang="hu-HU" dirty="0" err="1"/>
              <a:t>to</a:t>
            </a:r>
            <a:r>
              <a:rPr lang="hu-HU" dirty="0"/>
              <a:t> be </a:t>
            </a:r>
            <a:r>
              <a:rPr lang="hu-HU" dirty="0" err="1"/>
              <a:t>covered</a:t>
            </a:r>
            <a:r>
              <a:rPr lang="hu-HU" dirty="0"/>
              <a:t>:</a:t>
            </a:r>
          </a:p>
          <a:p>
            <a:pPr marL="171450" indent="-171450">
              <a:buFont typeface="Arial" panose="020B0604020202020204" pitchFamily="34" charset="0"/>
              <a:buChar char="•"/>
            </a:pPr>
            <a:r>
              <a:rPr lang="en-GB" dirty="0"/>
              <a:t>legal framework and key concepts,</a:t>
            </a:r>
            <a:r>
              <a:rPr lang="hu-HU" dirty="0"/>
              <a:t> </a:t>
            </a:r>
            <a:r>
              <a:rPr lang="en-GB" dirty="0"/>
              <a:t>key principles,</a:t>
            </a:r>
            <a:r>
              <a:rPr lang="hu-HU" dirty="0"/>
              <a:t> </a:t>
            </a:r>
            <a:r>
              <a:rPr lang="en-GB" dirty="0"/>
              <a:t>overview of operative requirements;</a:t>
            </a:r>
            <a:endParaRPr lang="hu-HU" dirty="0"/>
          </a:p>
          <a:p>
            <a:pPr marL="171450" indent="-171450">
              <a:buFont typeface="Arial" panose="020B0604020202020204" pitchFamily="34" charset="0"/>
              <a:buChar char="•"/>
            </a:pPr>
            <a:r>
              <a:rPr lang="en-GB" dirty="0"/>
              <a:t>privacy and personal data protection as fundamental rights, including their functioning, distinction and rationale;</a:t>
            </a:r>
            <a:endParaRPr lang="hu-HU" dirty="0"/>
          </a:p>
          <a:p>
            <a:pPr marL="171450" indent="-171450">
              <a:buFont typeface="Arial" panose="020B0604020202020204" pitchFamily="34" charset="0"/>
              <a:buChar char="•"/>
            </a:pPr>
            <a:r>
              <a:rPr lang="en-GB" dirty="0"/>
              <a:t>related rights and concepts (e.g. ethics);</a:t>
            </a:r>
            <a:endParaRPr lang="hu-HU" dirty="0"/>
          </a:p>
          <a:p>
            <a:pPr marL="171450" indent="-171450">
              <a:buFont typeface="Arial" panose="020B0604020202020204" pitchFamily="34" charset="0"/>
              <a:buChar char="•"/>
            </a:pPr>
            <a:r>
              <a:rPr lang="en-GB" dirty="0"/>
              <a:t>general introduction to the personal data protection regulative norms (key European data protection laws, guidelines and best practices);</a:t>
            </a:r>
            <a:endParaRPr lang="hu-HU" dirty="0"/>
          </a:p>
          <a:p>
            <a:pPr marL="171450" indent="-171450">
              <a:buFont typeface="Arial" panose="020B0604020202020204" pitchFamily="34" charset="0"/>
              <a:buChar char="•"/>
            </a:pPr>
            <a:r>
              <a:rPr lang="en-GB" dirty="0"/>
              <a:t>new EU rules, e.g. GDPR, pending reforms and their implications for EU/EEA Member States; novelties brought to the fore: accountability, risk-based approach. </a:t>
            </a:r>
          </a:p>
          <a:p>
            <a:pPr marL="171450" indent="-171450">
              <a:buFont typeface="Arial" panose="020B0604020202020204" pitchFamily="34" charset="0"/>
              <a:buChar char="•"/>
            </a:pPr>
            <a:endParaRPr lang="en-GB" dirty="0"/>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2</a:t>
            </a:fld>
            <a:endParaRPr lang="en-US"/>
          </a:p>
        </p:txBody>
      </p:sp>
    </p:spTree>
    <p:extLst>
      <p:ext uri="{BB962C8B-B14F-4D97-AF65-F5344CB8AC3E}">
        <p14:creationId xmlns:p14="http://schemas.microsoft.com/office/powerpoint/2010/main" val="29836889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 overview of the Council of Europe and EU legal frameworks, in particular in their history and the relevant sectoral documents. The objective is to define the exact place of the GDPR and its connection with other relevant documents in the European and EU legal framework.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what is position of the GDPR in the </a:t>
            </a:r>
            <a:r>
              <a:rPr lang="en-US" sz="1200" b="0" kern="1200" dirty="0" err="1">
                <a:solidFill>
                  <a:schemeClr val="tx1"/>
                </a:solidFill>
                <a:effectLst/>
                <a:latin typeface="+mn-lt"/>
                <a:ea typeface="+mn-ea"/>
                <a:cs typeface="+mn-cs"/>
              </a:rPr>
              <a:t>CoE</a:t>
            </a:r>
            <a:r>
              <a:rPr lang="en-US" sz="1200" b="0" kern="1200" dirty="0">
                <a:solidFill>
                  <a:schemeClr val="tx1"/>
                </a:solidFill>
                <a:effectLst/>
                <a:latin typeface="+mn-lt"/>
                <a:ea typeface="+mn-ea"/>
                <a:cs typeface="+mn-cs"/>
              </a:rPr>
              <a:t> and EU legal framework.</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judges and lawyers</a:t>
            </a:r>
          </a:p>
          <a:p>
            <a:r>
              <a:rPr lang="en-GB" b="1" dirty="0"/>
              <a:t>Legal provisions: </a:t>
            </a:r>
            <a:r>
              <a:rPr lang="en-GB" b="0" dirty="0"/>
              <a:t>art. 8 ECHR</a:t>
            </a:r>
          </a:p>
          <a:p>
            <a:r>
              <a:rPr lang="en-GB" b="1" dirty="0"/>
              <a:t>Case law: </a:t>
            </a:r>
            <a:r>
              <a:rPr lang="en-GB" b="0" dirty="0"/>
              <a:t>-</a:t>
            </a:r>
            <a:endParaRPr lang="en-GB" b="1" dirty="0"/>
          </a:p>
          <a:p>
            <a:r>
              <a:rPr lang="en-GB" b="1" dirty="0"/>
              <a:t>Additional reading:</a:t>
            </a:r>
          </a:p>
        </p:txBody>
      </p:sp>
      <p:sp>
        <p:nvSpPr>
          <p:cNvPr id="4" name="Slide Number Placeholder 3"/>
          <p:cNvSpPr>
            <a:spLocks noGrp="1"/>
          </p:cNvSpPr>
          <p:nvPr>
            <p:ph type="sldNum" sz="quarter" idx="5"/>
          </p:nvPr>
        </p:nvSpPr>
        <p:spPr/>
        <p:txBody>
          <a:bodyPr/>
          <a:lstStyle/>
          <a:p>
            <a:fld id="{4614E237-3346-D848-BA28-F053412767AB}" type="slidenum">
              <a:rPr lang="en-US" smtClean="0"/>
              <a:t>23</a:t>
            </a:fld>
            <a:endParaRPr lang="en-US"/>
          </a:p>
        </p:txBody>
      </p:sp>
    </p:spTree>
    <p:extLst>
      <p:ext uri="{BB962C8B-B14F-4D97-AF65-F5344CB8AC3E}">
        <p14:creationId xmlns:p14="http://schemas.microsoft.com/office/powerpoint/2010/main" val="33863015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8263D94C-2487-4348-BEE8-84B5D49D2CB6}"/>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 overview of the Council of Europe and EU legal frameworks, in particular in their history and the relevant sectoral documents. The objective is to define the exact place of the GDPR and its connection with other relevant documents in the European and EU legal framework.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what is position of the GDPR in the </a:t>
            </a:r>
            <a:r>
              <a:rPr lang="en-US" sz="1200" b="0" kern="1200" dirty="0" err="1">
                <a:solidFill>
                  <a:schemeClr val="tx1"/>
                </a:solidFill>
                <a:effectLst/>
                <a:latin typeface="+mn-lt"/>
                <a:ea typeface="+mn-ea"/>
                <a:cs typeface="+mn-cs"/>
              </a:rPr>
              <a:t>CoE</a:t>
            </a:r>
            <a:r>
              <a:rPr lang="en-US" sz="1200" b="0" kern="1200" dirty="0">
                <a:solidFill>
                  <a:schemeClr val="tx1"/>
                </a:solidFill>
                <a:effectLst/>
                <a:latin typeface="+mn-lt"/>
                <a:ea typeface="+mn-ea"/>
                <a:cs typeface="+mn-cs"/>
              </a:rPr>
              <a:t> and EU legal framework.</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judges and lawyers</a:t>
            </a:r>
          </a:p>
          <a:p>
            <a:r>
              <a:rPr lang="en-GB" b="1" dirty="0"/>
              <a:t>Legal provisions: </a:t>
            </a:r>
            <a:r>
              <a:rPr lang="en-GB" b="0" dirty="0"/>
              <a:t>art. 8 ECHR</a:t>
            </a:r>
          </a:p>
          <a:p>
            <a:r>
              <a:rPr lang="en-GB" b="1" dirty="0"/>
              <a:t>Case law: </a:t>
            </a:r>
            <a:r>
              <a:rPr lang="en-GB" b="0" dirty="0"/>
              <a:t>-</a:t>
            </a:r>
            <a:endParaRPr lang="en-GB" b="1" dirty="0"/>
          </a:p>
          <a:p>
            <a:r>
              <a:rPr lang="en-GB" b="1" dirty="0"/>
              <a:t>Additional reading:</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 overview of the Council of Europe and EU legal frameworks, in particular in their history and the relevant sectoral documents. The objective is to define the exact place of the GDPR and its connection with other relevant documents in the European and EU legal framework.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what is position of the GDPR in the </a:t>
            </a:r>
            <a:r>
              <a:rPr lang="en-US" sz="1200" b="0" kern="1200" dirty="0" err="1">
                <a:solidFill>
                  <a:schemeClr val="tx1"/>
                </a:solidFill>
                <a:effectLst/>
                <a:latin typeface="+mn-lt"/>
                <a:ea typeface="+mn-ea"/>
                <a:cs typeface="+mn-cs"/>
              </a:rPr>
              <a:t>CoE</a:t>
            </a:r>
            <a:r>
              <a:rPr lang="en-US" sz="1200" b="0" kern="1200" dirty="0">
                <a:solidFill>
                  <a:schemeClr val="tx1"/>
                </a:solidFill>
                <a:effectLst/>
                <a:latin typeface="+mn-lt"/>
                <a:ea typeface="+mn-ea"/>
                <a:cs typeface="+mn-cs"/>
              </a:rPr>
              <a:t> and EU legal framework.</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judges and lawyers</a:t>
            </a:r>
          </a:p>
          <a:p>
            <a:r>
              <a:rPr lang="en-GB" b="1" dirty="0"/>
              <a:t>Legal provisions: </a:t>
            </a:r>
            <a:r>
              <a:rPr lang="en-GB" b="0" dirty="0"/>
              <a:t>art. 7-8 CFR</a:t>
            </a:r>
          </a:p>
          <a:p>
            <a:r>
              <a:rPr lang="en-GB" b="1" dirty="0"/>
              <a:t>Case law: </a:t>
            </a:r>
            <a:r>
              <a:rPr lang="en-GB" b="0" dirty="0"/>
              <a:t>-</a:t>
            </a:r>
            <a:endParaRPr lang="en-GB" b="1" dirty="0"/>
          </a:p>
          <a:p>
            <a:r>
              <a:rPr lang="en-GB" b="1" dirty="0"/>
              <a:t>Additional reading:</a:t>
            </a:r>
          </a:p>
        </p:txBody>
      </p:sp>
      <p:sp>
        <p:nvSpPr>
          <p:cNvPr id="4" name="Slide Number Placeholder 3"/>
          <p:cNvSpPr>
            <a:spLocks noGrp="1"/>
          </p:cNvSpPr>
          <p:nvPr>
            <p:ph type="sldNum" sz="quarter" idx="5"/>
          </p:nvPr>
        </p:nvSpPr>
        <p:spPr/>
        <p:txBody>
          <a:bodyPr/>
          <a:lstStyle/>
          <a:p>
            <a:fld id="{4614E237-3346-D848-BA28-F053412767AB}" type="slidenum">
              <a:rPr lang="en-US" smtClean="0"/>
              <a:t>25</a:t>
            </a:fld>
            <a:endParaRPr lang="en-US"/>
          </a:p>
        </p:txBody>
      </p:sp>
    </p:spTree>
    <p:extLst>
      <p:ext uri="{BB962C8B-B14F-4D97-AF65-F5344CB8AC3E}">
        <p14:creationId xmlns:p14="http://schemas.microsoft.com/office/powerpoint/2010/main" val="352511034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27D4D686-00E7-7A4B-8A3B-D4B6DD677FF7}"/>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 overview of the Council of Europe and EU legal frameworks, in particular in their history and the relevant sectoral documents. The objective is to define the exact place of the GDPR and its connection with other relevant documents in the European and EU legal framework.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what is position of the GDPR in the </a:t>
            </a:r>
            <a:r>
              <a:rPr lang="en-US" sz="1200" b="0" kern="1200" dirty="0" err="1">
                <a:solidFill>
                  <a:schemeClr val="tx1"/>
                </a:solidFill>
                <a:effectLst/>
                <a:latin typeface="+mn-lt"/>
                <a:ea typeface="+mn-ea"/>
                <a:cs typeface="+mn-cs"/>
              </a:rPr>
              <a:t>CoE</a:t>
            </a:r>
            <a:r>
              <a:rPr lang="en-US" sz="1200" b="0" kern="1200" dirty="0">
                <a:solidFill>
                  <a:schemeClr val="tx1"/>
                </a:solidFill>
                <a:effectLst/>
                <a:latin typeface="+mn-lt"/>
                <a:ea typeface="+mn-ea"/>
                <a:cs typeface="+mn-cs"/>
              </a:rPr>
              <a:t> and EU legal framework.</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judges and lawyers</a:t>
            </a:r>
          </a:p>
          <a:p>
            <a:r>
              <a:rPr lang="en-GB" b="1" dirty="0"/>
              <a:t>Legal provisions: </a:t>
            </a:r>
            <a:r>
              <a:rPr lang="en-GB" b="0" dirty="0"/>
              <a:t>art. 7-8 CFR</a:t>
            </a:r>
          </a:p>
          <a:p>
            <a:r>
              <a:rPr lang="en-GB" b="1" dirty="0"/>
              <a:t>Case law: </a:t>
            </a:r>
            <a:r>
              <a:rPr lang="en-GB" b="0" dirty="0"/>
              <a:t>-</a:t>
            </a:r>
            <a:endParaRPr lang="en-GB" b="1" dirty="0"/>
          </a:p>
          <a:p>
            <a:r>
              <a:rPr lang="en-GB" b="1" dirty="0"/>
              <a:t>Additional reading:</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FAQ:</a:t>
            </a:r>
          </a:p>
        </p:txBody>
      </p:sp>
      <p:sp>
        <p:nvSpPr>
          <p:cNvPr id="4" name="Slide Number Placeholder 3"/>
          <p:cNvSpPr>
            <a:spLocks noGrp="1"/>
          </p:cNvSpPr>
          <p:nvPr>
            <p:ph type="sldNum" sz="quarter" idx="5"/>
          </p:nvPr>
        </p:nvSpPr>
        <p:spPr/>
        <p:txBody>
          <a:bodyPr/>
          <a:lstStyle/>
          <a:p>
            <a:fld id="{4614E237-3346-D848-BA28-F053412767AB}" type="slidenum">
              <a:rPr lang="en-US" smtClean="0"/>
              <a:t>27</a:t>
            </a:fld>
            <a:endParaRPr lang="en-US"/>
          </a:p>
        </p:txBody>
      </p:sp>
    </p:spTree>
    <p:extLst>
      <p:ext uri="{BB962C8B-B14F-4D97-AF65-F5344CB8AC3E}">
        <p14:creationId xmlns:p14="http://schemas.microsoft.com/office/powerpoint/2010/main" val="6428107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development of the GDPR, the relevant guidelines and corresponding opinions as well as its object, scope and main building blocks. The objective is to clarify the objective and scope of protection in the GDPR as well as the main pillars of compliant data processing.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what the GDPR protects and who/which processing operations are under the scope thereof.</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1-6 GDPR, relevant national provisions</a:t>
            </a:r>
          </a:p>
          <a:p>
            <a:r>
              <a:rPr lang="en-GB" b="1" dirty="0"/>
              <a:t>Case law: </a:t>
            </a:r>
            <a:r>
              <a:rPr lang="en-GB" b="0" dirty="0"/>
              <a:t>-</a:t>
            </a:r>
            <a:endParaRPr lang="en-GB" b="1" dirty="0"/>
          </a:p>
          <a:p>
            <a:r>
              <a:rPr lang="en-GB" b="1" dirty="0"/>
              <a:t>Additional reading:</a:t>
            </a:r>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29</a:t>
            </a:fld>
            <a:endParaRPr lang="en-US"/>
          </a:p>
        </p:txBody>
      </p:sp>
    </p:spTree>
    <p:extLst>
      <p:ext uri="{BB962C8B-B14F-4D97-AF65-F5344CB8AC3E}">
        <p14:creationId xmlns:p14="http://schemas.microsoft.com/office/powerpoint/2010/main" val="25132439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slide is to provide an overview of the development of the GDPR. The objective is to emphasise the importance of the GDPR in the development of the legal framework and in comparison with the technological development.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the raison d’être of the GDPR in light of the technological development.</a:t>
            </a:r>
            <a:endParaRPr lang="en-GB" b="1" dirty="0"/>
          </a:p>
          <a:p>
            <a:r>
              <a:rPr lang="en-GB" b="1" dirty="0"/>
              <a:t>Timing (importance): </a:t>
            </a:r>
            <a:r>
              <a:rPr lang="en-GB" b="0" dirty="0"/>
              <a:t>low</a:t>
            </a:r>
            <a:r>
              <a:rPr lang="en-GB" b="1" dirty="0"/>
              <a:t>/</a:t>
            </a:r>
            <a:r>
              <a:rPr lang="en-GB" b="0" dirty="0"/>
              <a:t>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en-GB" b="0" dirty="0"/>
          </a:p>
          <a:p>
            <a:r>
              <a:rPr lang="en-GB" b="1" dirty="0"/>
              <a:t>Case law: </a:t>
            </a:r>
            <a:r>
              <a:rPr lang="en-GB" b="0" dirty="0"/>
              <a:t>-</a:t>
            </a:r>
            <a:endParaRPr lang="en-GB" b="1" dirty="0"/>
          </a:p>
          <a:p>
            <a:r>
              <a:rPr lang="en-GB" b="1" dirty="0"/>
              <a:t>Additional reading:</a:t>
            </a:r>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30</a:t>
            </a:fld>
            <a:endParaRPr lang="en-US"/>
          </a:p>
        </p:txBody>
      </p:sp>
    </p:spTree>
    <p:extLst>
      <p:ext uri="{BB962C8B-B14F-4D97-AF65-F5344CB8AC3E}">
        <p14:creationId xmlns:p14="http://schemas.microsoft.com/office/powerpoint/2010/main" val="185472921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slide is to summarise the novelties brought by the GDPR to the EU data protection framework.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highlight the novelties brought by the GDPR by elaborating on the extent and area of changes</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en-GB" b="0" dirty="0"/>
          </a:p>
          <a:p>
            <a:r>
              <a:rPr lang="en-GB" b="1" dirty="0"/>
              <a:t>Case law: </a:t>
            </a:r>
            <a:r>
              <a:rPr lang="en-GB" b="0" dirty="0"/>
              <a:t>-</a:t>
            </a:r>
            <a:endParaRPr lang="en-GB" b="1" dirty="0"/>
          </a:p>
          <a:p>
            <a:r>
              <a:rPr lang="en-GB" b="1" dirty="0"/>
              <a:t>Additional reading</a:t>
            </a:r>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31</a:t>
            </a:fld>
            <a:endParaRPr lang="en-US"/>
          </a:p>
        </p:txBody>
      </p:sp>
    </p:spTree>
    <p:extLst>
      <p:ext uri="{BB962C8B-B14F-4D97-AF65-F5344CB8AC3E}">
        <p14:creationId xmlns:p14="http://schemas.microsoft.com/office/powerpoint/2010/main" val="25752781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most important bodies who issue relevant interpretations, opinions and guidelines of the GDPR.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know where to find supportive documents.</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endParaRPr lang="en-GB" b="0" dirty="0"/>
          </a:p>
          <a:p>
            <a:r>
              <a:rPr lang="en-GB" b="1" dirty="0"/>
              <a:t>Case law: </a:t>
            </a:r>
            <a:r>
              <a:rPr lang="en-GB" b="0" dirty="0"/>
              <a:t>-</a:t>
            </a:r>
            <a:endParaRPr lang="en-GB" b="1" dirty="0"/>
          </a:p>
          <a:p>
            <a:r>
              <a:rPr lang="en-GB" b="1" dirty="0"/>
              <a:t>Additional reading</a:t>
            </a:r>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32</a:t>
            </a:fld>
            <a:endParaRPr lang="en-US"/>
          </a:p>
        </p:txBody>
      </p:sp>
    </p:spTree>
    <p:extLst>
      <p:ext uri="{BB962C8B-B14F-4D97-AF65-F5344CB8AC3E}">
        <p14:creationId xmlns:p14="http://schemas.microsoft.com/office/powerpoint/2010/main" val="324792880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DBF6684E-F7F3-3F43-B5C7-80BB21DEA9EA}"/>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slide is to provide an overview of the object of regulation in the GDPR. The objective is to clarify the objective of protection in the GDPR.</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what the GDPR protects.</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1 GDPR</a:t>
            </a:r>
          </a:p>
          <a:p>
            <a:r>
              <a:rPr lang="en-GB" b="1" dirty="0"/>
              <a:t>Case law: </a:t>
            </a:r>
            <a:r>
              <a:rPr lang="en-GB" b="0" dirty="0"/>
              <a:t>-</a:t>
            </a:r>
            <a:endParaRPr lang="en-GB" b="1" dirty="0"/>
          </a:p>
          <a:p>
            <a:r>
              <a:rPr lang="en-GB" b="1" dirty="0"/>
              <a:t>Additional reading</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topic is to provide a historical overview of the emergence, raison d’être and concept of the right to privacy. The objective is to clarify the perception and main aspects of the right to privacy, which is (along with the right to the protection of personal data) the core subject of protection in data protection law</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as an introductory section the presentation should be descriptive and grab the attention of the audience</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everyone</a:t>
            </a:r>
          </a:p>
          <a:p>
            <a:r>
              <a:rPr lang="en-GB" b="1" dirty="0"/>
              <a:t>Legal provisions: </a:t>
            </a:r>
            <a:r>
              <a:rPr lang="en-GB" b="0" dirty="0"/>
              <a:t>-</a:t>
            </a:r>
          </a:p>
          <a:p>
            <a:r>
              <a:rPr lang="en-GB" b="1" dirty="0"/>
              <a:t>Case law: </a:t>
            </a:r>
            <a:r>
              <a:rPr lang="en-GB" b="0" dirty="0"/>
              <a:t>-</a:t>
            </a:r>
            <a:endParaRPr lang="en-GB" b="1" dirty="0"/>
          </a:p>
          <a:p>
            <a:r>
              <a:rPr lang="en-GB" b="1" dirty="0"/>
              <a:t>Additional reading:</a:t>
            </a:r>
          </a:p>
          <a:p>
            <a:r>
              <a:rPr lang="en-GB" b="0" dirty="0"/>
              <a:t>http://</a:t>
            </a:r>
            <a:r>
              <a:rPr lang="en-GB" b="0" dirty="0" err="1"/>
              <a:t>groups.csail.mit.edu</a:t>
            </a:r>
            <a:r>
              <a:rPr lang="en-GB" b="0" dirty="0"/>
              <a:t>/mac/classes/6.805/articles/privacy/Privacy_brand_warr_fn.html#fn10</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a:t>
            </a:r>
            <a:r>
              <a:rPr lang="en-GB" dirty="0" err="1"/>
              <a:t>scholarship.law.berkeley.edu</a:t>
            </a:r>
            <a:r>
              <a:rPr lang="en-GB" dirty="0"/>
              <a:t>/</a:t>
            </a:r>
            <a:r>
              <a:rPr lang="en-GB" dirty="0" err="1"/>
              <a:t>cgi</a:t>
            </a:r>
            <a:r>
              <a:rPr lang="en-GB" dirty="0"/>
              <a:t>/</a:t>
            </a:r>
            <a:r>
              <a:rPr lang="en-GB" dirty="0" err="1"/>
              <a:t>viewcontent.cgi?article</a:t>
            </a:r>
            <a:r>
              <a:rPr lang="en-GB" dirty="0"/>
              <a:t>=3157&amp;context=</a:t>
            </a:r>
            <a:r>
              <a:rPr lang="en-GB" dirty="0" err="1"/>
              <a:t>californialawreview</a:t>
            </a:r>
            <a:r>
              <a:rPr lang="hu-HU"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https://</a:t>
            </a:r>
            <a:r>
              <a:rPr lang="en-GB" dirty="0" err="1"/>
              <a:t>www.jstor.org</a:t>
            </a:r>
            <a:r>
              <a:rPr lang="en-GB" dirty="0"/>
              <a:t>/stable/40708684?seq=1#page_scan_tab_contents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http://</a:t>
            </a:r>
            <a:r>
              <a:rPr lang="en-GB" dirty="0" err="1"/>
              <a:t>www.rogerclarke.com</a:t>
            </a:r>
            <a:r>
              <a:rPr lang="en-GB" dirty="0"/>
              <a:t>/DV/</a:t>
            </a:r>
            <a:r>
              <a:rPr lang="en-GB" dirty="0" err="1"/>
              <a:t>Intro.html</a:t>
            </a:r>
            <a:r>
              <a:rPr lang="hu-HU" dirty="0"/>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solidFill>
                  <a:schemeClr val="bg1">
                    <a:lumMod val="50000"/>
                  </a:schemeClr>
                </a:solidFill>
              </a:rPr>
              <a:t>Koops</a:t>
            </a:r>
            <a:r>
              <a:rPr lang="en-US" sz="1200" dirty="0">
                <a:solidFill>
                  <a:schemeClr val="bg1">
                    <a:lumMod val="50000"/>
                  </a:schemeClr>
                </a:solidFill>
              </a:rPr>
              <a:t>, B.-J. </a:t>
            </a:r>
            <a:r>
              <a:rPr lang="en-US" sz="1200" i="1" dirty="0">
                <a:solidFill>
                  <a:schemeClr val="bg1">
                    <a:lumMod val="50000"/>
                  </a:schemeClr>
                </a:solidFill>
              </a:rPr>
              <a:t>et al.</a:t>
            </a:r>
            <a:r>
              <a:rPr lang="en-US" sz="1200" dirty="0">
                <a:solidFill>
                  <a:schemeClr val="bg1">
                    <a:lumMod val="50000"/>
                  </a:schemeClr>
                </a:solidFill>
              </a:rPr>
              <a:t>  (2016</a:t>
            </a:r>
            <a:r>
              <a:rPr lang="en-GB" sz="1200" dirty="0">
                <a:solidFill>
                  <a:schemeClr val="bg1">
                    <a:lumMod val="50000"/>
                  </a:schemeClr>
                </a:solidFill>
              </a:rPr>
              <a:t>, ’A Typology of Privacy’ (2017) 38 University of Pennsylvania Journal of International Law 483</a:t>
            </a:r>
            <a:r>
              <a:rPr lang="en-US" sz="1200" dirty="0">
                <a:solidFill>
                  <a:schemeClr val="bg1">
                    <a:lumMod val="50000"/>
                  </a:schemeClr>
                </a:solidFill>
              </a:rPr>
              <a:t>). </a:t>
            </a:r>
            <a:r>
              <a:rPr lang="en-US" sz="1200" dirty="0">
                <a:solidFill>
                  <a:srgbClr val="FF0000"/>
                </a:solidFill>
              </a:rPr>
              <a:t>LINK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4</a:t>
            </a:fld>
            <a:endParaRPr lang="en-US"/>
          </a:p>
        </p:txBody>
      </p:sp>
    </p:spTree>
    <p:extLst>
      <p:ext uri="{BB962C8B-B14F-4D97-AF65-F5344CB8AC3E}">
        <p14:creationId xmlns:p14="http://schemas.microsoft.com/office/powerpoint/2010/main" val="19343804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81D22F5C-5E1B-4B2B-BAB0-D24BD2EF939A}" type="slidenum">
              <a:rPr lang="hu-HU" smtClean="0">
                <a:latin typeface="Arial" charset="0"/>
              </a:rPr>
              <a:pPr/>
              <a:t>34</a:t>
            </a:fld>
            <a:endParaRPr lang="hu-HU">
              <a:latin typeface="Arial" charset="0"/>
            </a:endParaRPr>
          </a:p>
        </p:txBody>
      </p:sp>
      <p:sp>
        <p:nvSpPr>
          <p:cNvPr id="60419" name="Rectangle 2"/>
          <p:cNvSpPr>
            <a:spLocks noGrp="1" noRot="1" noChangeAspect="1" noChangeArrowheads="1" noTextEdit="1"/>
          </p:cNvSpPr>
          <p:nvPr>
            <p:ph type="sldImg"/>
          </p:nvPr>
        </p:nvSpPr>
        <p:spPr>
          <a:xfrm>
            <a:off x="646113" y="800100"/>
            <a:ext cx="5716587" cy="3216275"/>
          </a:xfrm>
          <a:solidFill>
            <a:srgbClr val="FFFFFF"/>
          </a:solidFill>
          <a:ln/>
        </p:spPr>
      </p:sp>
      <p:sp>
        <p:nvSpPr>
          <p:cNvPr id="60420" name="Rectangle 3"/>
          <p:cNvSpPr>
            <a:spLocks noGrp="1" noChangeArrowheads="1"/>
          </p:cNvSpPr>
          <p:nvPr>
            <p:ph type="body" idx="1"/>
          </p:nvPr>
        </p:nvSpPr>
        <p:spPr>
          <a:xfrm>
            <a:off x="934444" y="4361899"/>
            <a:ext cx="5139442" cy="3863261"/>
          </a:xfrm>
          <a:solidFill>
            <a:srgbClr val="FFFFFF"/>
          </a:solidFill>
          <a:ln>
            <a:solidFill>
              <a:srgbClr val="000000"/>
            </a:solid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scope of the GDPR.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what Is the scope of the GDPR, i.e. when is it applicable. Exceptions, in particular the </a:t>
            </a:r>
            <a:r>
              <a:rPr lang="hu-HU" sz="1200" b="0" kern="1200" dirty="0" err="1">
                <a:solidFill>
                  <a:schemeClr val="tx1"/>
                </a:solidFill>
                <a:effectLst/>
                <a:latin typeface="+mn-lt"/>
                <a:ea typeface="+mn-ea"/>
                <a:cs typeface="+mn-cs"/>
              </a:rPr>
              <a:t>s</a:t>
            </a:r>
            <a:r>
              <a:rPr lang="hu-HU" dirty="0" err="1"/>
              <a:t>ousehold</a:t>
            </a:r>
            <a:r>
              <a:rPr lang="hu-HU" dirty="0"/>
              <a:t> </a:t>
            </a:r>
            <a:r>
              <a:rPr lang="hu-HU" dirty="0" err="1"/>
              <a:t>exemption</a:t>
            </a:r>
            <a:r>
              <a:rPr lang="hu-HU" dirty="0"/>
              <a:t> (</a:t>
            </a:r>
            <a:r>
              <a:rPr lang="en-US" dirty="0"/>
              <a:t>a purely personal or household activity with no connection to a professional or commercial activity) </a:t>
            </a:r>
            <a:r>
              <a:rPr lang="en-US" sz="1200" b="0" kern="1200" dirty="0">
                <a:solidFill>
                  <a:schemeClr val="tx1"/>
                </a:solidFill>
                <a:effectLst/>
                <a:latin typeface="+mn-lt"/>
                <a:ea typeface="+mn-ea"/>
                <a:cs typeface="+mn-cs"/>
              </a:rPr>
              <a:t>should be emphasized as well</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2-3 GDPR</a:t>
            </a:r>
          </a:p>
          <a:p>
            <a:pPr rtl="0" eaLnBrk="1" fontAlgn="t" latinLnBrk="0" hangingPunct="1"/>
            <a:r>
              <a:rPr lang="en-GB" b="1" dirty="0"/>
              <a:t>Case law: </a:t>
            </a:r>
            <a:r>
              <a:rPr lang="en-US" sz="1200" b="0" i="0" u="none" strike="noStrike" kern="1200" dirty="0">
                <a:solidFill>
                  <a:schemeClr val="tx1"/>
                </a:solidFill>
                <a:effectLst/>
                <a:latin typeface="+mn-lt"/>
                <a:ea typeface="+mn-ea"/>
                <a:cs typeface="+mn-cs"/>
              </a:rPr>
              <a:t>2003 </a:t>
            </a:r>
            <a:r>
              <a:rPr lang="en-US" sz="1200" b="0" i="0" u="none" strike="noStrike" kern="1200" dirty="0" err="1">
                <a:solidFill>
                  <a:schemeClr val="tx1"/>
                </a:solidFill>
                <a:effectLst/>
                <a:latin typeface="+mn-lt"/>
                <a:ea typeface="+mn-ea"/>
                <a:cs typeface="+mn-cs"/>
              </a:rPr>
              <a:t>cjeu</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lindqvist</a:t>
            </a:r>
            <a:r>
              <a:rPr lang="en-US" sz="1200" b="0" i="0" u="none" strike="noStrike" kern="1200" dirty="0">
                <a:solidFill>
                  <a:schemeClr val="tx1"/>
                </a:solidFill>
                <a:effectLst/>
                <a:latin typeface="+mn-lt"/>
                <a:ea typeface="+mn-ea"/>
                <a:cs typeface="+mn-cs"/>
              </a:rPr>
              <a:t> definition of personal data</a:t>
            </a:r>
            <a:endParaRPr lang="en-GB" b="0" dirty="0"/>
          </a:p>
          <a:p>
            <a:r>
              <a:rPr lang="en-GB" b="1" dirty="0"/>
              <a:t>Additional reading</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Example: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	</a:t>
            </a:r>
            <a:r>
              <a:rPr lang="en-US" dirty="0"/>
              <a:t>Household exemption: correspondence and the holding of addresses, or social networking and online activity undertaken within the context of such activities.</a:t>
            </a:r>
            <a:endParaRPr lang="hu-HU" dirty="0">
              <a:latin typeface="Arial" charset="0"/>
            </a:endParaRPr>
          </a:p>
        </p:txBody>
      </p:sp>
    </p:spTree>
    <p:extLst>
      <p:ext uri="{BB962C8B-B14F-4D97-AF65-F5344CB8AC3E}">
        <p14:creationId xmlns:p14="http://schemas.microsoft.com/office/powerpoint/2010/main" val="132489892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81D22F5C-5E1B-4B2B-BAB0-D24BD2EF939A}" type="slidenum">
              <a:rPr lang="hu-HU" smtClean="0">
                <a:latin typeface="Arial" charset="0"/>
              </a:rPr>
              <a:pPr/>
              <a:t>35</a:t>
            </a:fld>
            <a:endParaRPr lang="hu-HU">
              <a:latin typeface="Arial" charset="0"/>
            </a:endParaRPr>
          </a:p>
        </p:txBody>
      </p:sp>
      <p:sp>
        <p:nvSpPr>
          <p:cNvPr id="60419" name="Rectangle 2"/>
          <p:cNvSpPr>
            <a:spLocks noGrp="1" noRot="1" noChangeAspect="1" noChangeArrowheads="1" noTextEdit="1"/>
          </p:cNvSpPr>
          <p:nvPr>
            <p:ph type="sldImg"/>
          </p:nvPr>
        </p:nvSpPr>
        <p:spPr>
          <a:xfrm>
            <a:off x="646113" y="800100"/>
            <a:ext cx="5716587" cy="3216275"/>
          </a:xfrm>
          <a:solidFill>
            <a:srgbClr val="FFFFFF"/>
          </a:solidFill>
          <a:ln/>
        </p:spPr>
      </p:sp>
      <p:sp>
        <p:nvSpPr>
          <p:cNvPr id="60420" name="Rectangle 3"/>
          <p:cNvSpPr>
            <a:spLocks noGrp="1" noChangeArrowheads="1"/>
          </p:cNvSpPr>
          <p:nvPr>
            <p:ph type="body" idx="1"/>
          </p:nvPr>
        </p:nvSpPr>
        <p:spPr>
          <a:xfrm>
            <a:off x="934444" y="4361899"/>
            <a:ext cx="5139442" cy="3863261"/>
          </a:xfrm>
          <a:solidFill>
            <a:srgbClr val="FFFFFF"/>
          </a:solidFill>
          <a:ln>
            <a:solidFill>
              <a:srgbClr val="000000"/>
            </a:solid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national implementation of the GDPR, in particular its scope.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the scope of the national implementation of the GDPR, in particular the differences in its scope</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a:t>
            </a:r>
            <a:r>
              <a:rPr lang="en-GB" b="0" dirty="0"/>
              <a:t> relevant national provisions</a:t>
            </a:r>
          </a:p>
          <a:p>
            <a:r>
              <a:rPr lang="en-GB" b="1" dirty="0"/>
              <a:t>Case law: </a:t>
            </a:r>
            <a:r>
              <a:rPr lang="en-GB" b="0" dirty="0"/>
              <a:t>-</a:t>
            </a:r>
            <a:endParaRPr lang="en-GB" b="1" dirty="0"/>
          </a:p>
          <a:p>
            <a:r>
              <a:rPr lang="en-GB" b="1" dirty="0"/>
              <a:t>Additional reading:</a:t>
            </a:r>
          </a:p>
          <a:p>
            <a:r>
              <a:rPr lang="en-GB" b="1" dirty="0"/>
              <a:t>Examples</a:t>
            </a:r>
          </a:p>
        </p:txBody>
      </p:sp>
    </p:spTree>
    <p:extLst>
      <p:ext uri="{BB962C8B-B14F-4D97-AF65-F5344CB8AC3E}">
        <p14:creationId xmlns:p14="http://schemas.microsoft.com/office/powerpoint/2010/main" val="349199568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main pillars of data processing, i.e. the subject, rationale, bases and method of personal data processing.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what are the main considerations of compliant processing according to the GDPR.</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4-6 GDPR, chapter IV</a:t>
            </a:r>
          </a:p>
          <a:p>
            <a:r>
              <a:rPr lang="en-GB" b="1" dirty="0"/>
              <a:t>Case law: </a:t>
            </a:r>
            <a:r>
              <a:rPr lang="en-GB" b="0" dirty="0"/>
              <a:t>-</a:t>
            </a:r>
            <a:endParaRPr lang="en-GB" b="1" dirty="0"/>
          </a:p>
          <a:p>
            <a:r>
              <a:rPr lang="en-GB" b="1" dirty="0"/>
              <a:t>Additional reading:</a:t>
            </a:r>
          </a:p>
          <a:p>
            <a:r>
              <a:rPr lang="en-GB" b="1" dirty="0"/>
              <a:t>Examples:</a:t>
            </a:r>
          </a:p>
        </p:txBody>
      </p:sp>
      <p:sp>
        <p:nvSpPr>
          <p:cNvPr id="4" name="Slide Number Placeholder 3"/>
          <p:cNvSpPr>
            <a:spLocks noGrp="1"/>
          </p:cNvSpPr>
          <p:nvPr>
            <p:ph type="sldNum" sz="quarter" idx="5"/>
          </p:nvPr>
        </p:nvSpPr>
        <p:spPr/>
        <p:txBody>
          <a:bodyPr/>
          <a:lstStyle/>
          <a:p>
            <a:fld id="{4614E237-3346-D848-BA28-F053412767AB}" type="slidenum">
              <a:rPr lang="en-US" smtClean="0"/>
              <a:t>36</a:t>
            </a:fld>
            <a:endParaRPr lang="en-US"/>
          </a:p>
        </p:txBody>
      </p:sp>
    </p:spTree>
    <p:extLst>
      <p:ext uri="{BB962C8B-B14F-4D97-AF65-F5344CB8AC3E}">
        <p14:creationId xmlns:p14="http://schemas.microsoft.com/office/powerpoint/2010/main" val="145458567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FAQ:</a:t>
            </a:r>
          </a:p>
        </p:txBody>
      </p:sp>
      <p:sp>
        <p:nvSpPr>
          <p:cNvPr id="4" name="Slide Number Placeholder 3"/>
          <p:cNvSpPr>
            <a:spLocks noGrp="1"/>
          </p:cNvSpPr>
          <p:nvPr>
            <p:ph type="sldNum" sz="quarter" idx="5"/>
          </p:nvPr>
        </p:nvSpPr>
        <p:spPr/>
        <p:txBody>
          <a:bodyPr/>
          <a:lstStyle/>
          <a:p>
            <a:fld id="{4614E237-3346-D848-BA28-F053412767AB}" type="slidenum">
              <a:rPr lang="en-US" smtClean="0"/>
              <a:t>37</a:t>
            </a:fld>
            <a:endParaRPr lang="en-US"/>
          </a:p>
        </p:txBody>
      </p:sp>
    </p:spTree>
    <p:extLst>
      <p:ext uri="{BB962C8B-B14F-4D97-AF65-F5344CB8AC3E}">
        <p14:creationId xmlns:p14="http://schemas.microsoft.com/office/powerpoint/2010/main" val="21693427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notion of personal data and other categories of processing as well as on the notion of the data controller, data processor and processing operations.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which data can qualify as personal data or fall under other categories of data. Furthermore it clarifies the differences between controller and processor and explains the nature of personal data processing</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4 GDPR</a:t>
            </a:r>
          </a:p>
          <a:p>
            <a:r>
              <a:rPr lang="en-GB" b="1" dirty="0"/>
              <a:t>Case law: </a:t>
            </a:r>
            <a:r>
              <a:rPr lang="en-GB" b="0" dirty="0"/>
              <a:t>-</a:t>
            </a:r>
            <a:endParaRPr lang="en-GB" b="1" dirty="0"/>
          </a:p>
          <a:p>
            <a:r>
              <a:rPr lang="en-GB" b="1" dirty="0"/>
              <a:t>Additional reading:</a:t>
            </a:r>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39</a:t>
            </a:fld>
            <a:endParaRPr lang="en-US"/>
          </a:p>
        </p:txBody>
      </p:sp>
    </p:spTree>
    <p:extLst>
      <p:ext uri="{BB962C8B-B14F-4D97-AF65-F5344CB8AC3E}">
        <p14:creationId xmlns:p14="http://schemas.microsoft.com/office/powerpoint/2010/main" val="166558777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slide is to provide an overview of the notion of personal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which data can qualify as personal data</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4 GDPR</a:t>
            </a:r>
          </a:p>
          <a:p>
            <a:pPr rtl="0" eaLnBrk="1" fontAlgn="t" latinLnBrk="0" hangingPunct="1"/>
            <a:r>
              <a:rPr lang="en-GB" b="1" dirty="0"/>
              <a:t>Case law: </a:t>
            </a:r>
            <a:endParaRPr lang="en-US" sz="1200" b="0" i="0" u="none" strike="noStrike" kern="1200" dirty="0">
              <a:solidFill>
                <a:schemeClr val="tx1"/>
              </a:solidFill>
              <a:effectLst/>
              <a:latin typeface="+mn-lt"/>
              <a:ea typeface="+mn-ea"/>
              <a:cs typeface="+mn-cs"/>
            </a:endParaRPr>
          </a:p>
          <a:p>
            <a:pPr rtl="0" eaLnBrk="1" fontAlgn="auto" latinLnBrk="0" hangingPunct="1"/>
            <a:r>
              <a:rPr lang="en-US" dirty="0"/>
              <a:t>CJEU, C-582/14, Patrick Breyer v. </a:t>
            </a:r>
            <a:r>
              <a:rPr lang="en-US" dirty="0" err="1"/>
              <a:t>Bundesrepublik</a:t>
            </a:r>
            <a:r>
              <a:rPr lang="en-US" dirty="0"/>
              <a:t> Deutschland, 2016</a:t>
            </a:r>
          </a:p>
          <a:p>
            <a:pPr rtl="0" eaLnBrk="1" fontAlgn="auto" latinLnBrk="0" hangingPunct="1"/>
            <a:r>
              <a:rPr lang="en-US" dirty="0"/>
              <a:t>CJEU, C-434/16, Peter Nowak v. Data Protection Commissioner, 2017</a:t>
            </a:r>
          </a:p>
          <a:p>
            <a:pPr rtl="0" eaLnBrk="1" fontAlgn="auto" latinLnBrk="0" hangingPunct="1"/>
            <a:r>
              <a:rPr lang="en-GB" b="1" dirty="0"/>
              <a:t>Additional reading:</a:t>
            </a:r>
          </a:p>
          <a:p>
            <a:r>
              <a:rPr lang="en-GB" b="1" dirty="0"/>
              <a:t>Examples:</a:t>
            </a:r>
          </a:p>
          <a:p>
            <a:endParaRPr lang="en-GB" b="1" dirty="0"/>
          </a:p>
          <a:p>
            <a:endParaRPr lang="nl-NL" baseline="0" dirty="0"/>
          </a:p>
          <a:p>
            <a:endParaRPr lang="en-GB" b="1" dirty="0"/>
          </a:p>
        </p:txBody>
      </p:sp>
      <p:sp>
        <p:nvSpPr>
          <p:cNvPr id="4" name="Slide Number Placeholder 3"/>
          <p:cNvSpPr>
            <a:spLocks noGrp="1"/>
          </p:cNvSpPr>
          <p:nvPr>
            <p:ph type="sldNum" sz="quarter" idx="5"/>
          </p:nvPr>
        </p:nvSpPr>
        <p:spPr/>
        <p:txBody>
          <a:bodyPr/>
          <a:lstStyle/>
          <a:p>
            <a:fld id="{4614E237-3346-D848-BA28-F053412767AB}" type="slidenum">
              <a:rPr lang="en-US" smtClean="0"/>
              <a:t>40</a:t>
            </a:fld>
            <a:endParaRPr lang="en-US"/>
          </a:p>
        </p:txBody>
      </p:sp>
    </p:spTree>
    <p:extLst>
      <p:ext uri="{BB962C8B-B14F-4D97-AF65-F5344CB8AC3E}">
        <p14:creationId xmlns:p14="http://schemas.microsoft.com/office/powerpoint/2010/main" val="234689991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slide is to provide an overview of the notion of personal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which data can qualify as personal data</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4 GDPR</a:t>
            </a:r>
          </a:p>
          <a:p>
            <a:r>
              <a:rPr lang="en-GB" b="1" dirty="0"/>
              <a:t>Case law: </a:t>
            </a:r>
            <a:r>
              <a:rPr lang="en-US" dirty="0"/>
              <a:t>CJEU, C-101/01, Criminal proceedings against </a:t>
            </a:r>
            <a:r>
              <a:rPr lang="en-US" dirty="0" err="1"/>
              <a:t>Bodil</a:t>
            </a:r>
            <a:r>
              <a:rPr lang="en-US" dirty="0"/>
              <a:t> Lindqvist, 2003</a:t>
            </a:r>
          </a:p>
          <a:p>
            <a:endParaRPr lang="en-US" dirty="0"/>
          </a:p>
          <a:p>
            <a:r>
              <a:rPr lang="en-US" dirty="0" err="1"/>
              <a:t>Bodil</a:t>
            </a:r>
            <a:r>
              <a:rPr lang="en-US" dirty="0"/>
              <a:t> Lindqvist concerned the reference to different persons by name or by other means, such as their telephone number or information on their hobbies, on an internet page. The CJEU stated that “reference to the fact that an individual has injured her foot and is on half-time on medical grounds constitutes personal data concerning health”. The Court also held that “the act of referring, on an internet page, to various persons and identifying them by name or by other means, for instance by giving their telephone number or information regarding their working conditions or hobbies, constitutes the ‘processing of personal data wholly or partly by automatic means’” within the meaning of Article 3 (1) of Directive 95/46.</a:t>
            </a:r>
          </a:p>
          <a:p>
            <a:endParaRPr lang="en-US" dirty="0"/>
          </a:p>
          <a:p>
            <a:r>
              <a:rPr lang="en-GB" b="1" dirty="0"/>
              <a:t>Additional reading:</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Opinion 4/2007 of the Article 29 Data Protection Working Party of the European Commission on the concept of personal data (WP136) 20 June 2007 &lt;</a:t>
            </a:r>
            <a:r>
              <a:rPr lang="en-GB" sz="1200" u="sng" kern="1200" dirty="0">
                <a:solidFill>
                  <a:schemeClr val="tx1"/>
                </a:solidFill>
                <a:effectLst/>
                <a:latin typeface="+mn-lt"/>
                <a:ea typeface="+mn-ea"/>
                <a:cs typeface="+mn-cs"/>
                <a:hlinkClick r:id="rId3"/>
              </a:rPr>
              <a:t>http://ec.europa.eu/justice/policies/privacy/docs/wpdocs/2007/wp136_en.pdf</a:t>
            </a:r>
            <a:r>
              <a:rPr lang="en-GB" sz="1200" u="sng" kern="1200" dirty="0">
                <a:solidFill>
                  <a:schemeClr val="tx1"/>
                </a:solidFill>
                <a:effectLst/>
                <a:latin typeface="+mn-lt"/>
                <a:ea typeface="+mn-ea"/>
                <a:cs typeface="+mn-cs"/>
              </a:rPr>
              <a:t>&gt;</a:t>
            </a:r>
            <a:r>
              <a:rPr lang="en-GB" sz="1200" kern="1200" dirty="0">
                <a:solidFill>
                  <a:schemeClr val="tx1"/>
                </a:solidFill>
                <a:effectLst/>
                <a:latin typeface="+mn-lt"/>
                <a:ea typeface="+mn-ea"/>
                <a:cs typeface="+mn-cs"/>
              </a:rPr>
              <a:t> [05/05/2015]</a:t>
            </a:r>
            <a:endParaRPr lang="en-GB" dirty="0"/>
          </a:p>
        </p:txBody>
      </p:sp>
      <p:sp>
        <p:nvSpPr>
          <p:cNvPr id="4" name="Dia számának helye 3"/>
          <p:cNvSpPr>
            <a:spLocks noGrp="1"/>
          </p:cNvSpPr>
          <p:nvPr>
            <p:ph type="sldNum" sz="quarter" idx="10"/>
          </p:nvPr>
        </p:nvSpPr>
        <p:spPr/>
        <p:txBody>
          <a:bodyPr/>
          <a:lstStyle/>
          <a:p>
            <a:fld id="{4614E237-3346-D848-BA28-F053412767AB}" type="slidenum">
              <a:rPr lang="en-US" smtClean="0"/>
              <a:t>41</a:t>
            </a:fld>
            <a:endParaRPr lang="en-US"/>
          </a:p>
        </p:txBody>
      </p:sp>
    </p:spTree>
    <p:extLst>
      <p:ext uri="{BB962C8B-B14F-4D97-AF65-F5344CB8AC3E}">
        <p14:creationId xmlns:p14="http://schemas.microsoft.com/office/powerpoint/2010/main" val="13837714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slide is to provide an overview of the notion of personal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which data can qualify as personal data</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4 GDPR</a:t>
            </a:r>
          </a:p>
          <a:p>
            <a:r>
              <a:rPr lang="en-GB" b="1" dirty="0"/>
              <a:t>Case law: </a:t>
            </a:r>
            <a:r>
              <a:rPr lang="en-GB" b="0" dirty="0"/>
              <a:t>-</a:t>
            </a:r>
            <a:endParaRPr lang="en-GB" b="1" dirty="0"/>
          </a:p>
          <a:p>
            <a:r>
              <a:rPr lang="en-GB" b="1" dirty="0"/>
              <a:t>Additional reading:</a:t>
            </a:r>
          </a:p>
          <a:p>
            <a:r>
              <a:rPr lang="en-GB" b="1" dirty="0"/>
              <a:t>Examples:</a:t>
            </a:r>
            <a:endParaRPr lang="en-US" dirty="0"/>
          </a:p>
          <a:p>
            <a:pPr lvl="1" algn="just">
              <a:buFont typeface="Courier New" panose="02070309020205020404" pitchFamily="49" charset="0"/>
              <a:buChar char="o"/>
            </a:pPr>
            <a:r>
              <a:rPr lang="en-US" dirty="0"/>
              <a:t>Directly or indirectly, in particular by reference to an</a:t>
            </a:r>
          </a:p>
          <a:p>
            <a:pPr lvl="2" algn="just"/>
            <a:r>
              <a:rPr lang="en-US" dirty="0"/>
              <a:t>Name</a:t>
            </a:r>
          </a:p>
          <a:p>
            <a:pPr lvl="2" algn="just"/>
            <a:r>
              <a:rPr lang="en-US" dirty="0"/>
              <a:t>Identification number</a:t>
            </a:r>
          </a:p>
          <a:p>
            <a:pPr lvl="2" algn="just"/>
            <a:r>
              <a:rPr lang="en-US" dirty="0"/>
              <a:t>Location data</a:t>
            </a:r>
          </a:p>
          <a:p>
            <a:pPr lvl="2" algn="just"/>
            <a:r>
              <a:rPr lang="en-US" dirty="0"/>
              <a:t>Online identifier</a:t>
            </a:r>
          </a:p>
          <a:p>
            <a:pPr lvl="2" algn="just"/>
            <a:r>
              <a:rPr lang="en-US" dirty="0"/>
              <a:t>One or more factors specific to data subject’s</a:t>
            </a:r>
          </a:p>
          <a:p>
            <a:pPr lvl="3" algn="just"/>
            <a:r>
              <a:rPr lang="en-US" dirty="0"/>
              <a:t>Physical</a:t>
            </a:r>
          </a:p>
          <a:p>
            <a:pPr lvl="3" algn="just"/>
            <a:r>
              <a:rPr lang="en-US" dirty="0"/>
              <a:t>Physiological</a:t>
            </a:r>
          </a:p>
          <a:p>
            <a:pPr lvl="3" algn="just"/>
            <a:r>
              <a:rPr lang="en-US" dirty="0"/>
              <a:t>Genetic</a:t>
            </a:r>
          </a:p>
          <a:p>
            <a:pPr lvl="3" algn="just"/>
            <a:r>
              <a:rPr lang="en-US" dirty="0"/>
              <a:t>Mental</a:t>
            </a:r>
          </a:p>
          <a:p>
            <a:pPr lvl="3" algn="just"/>
            <a:r>
              <a:rPr lang="en-US" dirty="0"/>
              <a:t>Economic</a:t>
            </a:r>
          </a:p>
          <a:p>
            <a:pPr lvl="3" algn="just"/>
            <a:r>
              <a:rPr lang="en-US" dirty="0"/>
              <a:t>Cultural</a:t>
            </a:r>
          </a:p>
          <a:p>
            <a:pPr lvl="3" algn="just"/>
            <a:r>
              <a:rPr lang="en-US" dirty="0"/>
              <a:t>Social identity</a:t>
            </a:r>
          </a:p>
          <a:p>
            <a:pPr lvl="3" algn="just"/>
            <a:endParaRPr lang="en-US" dirty="0"/>
          </a:p>
          <a:p>
            <a:r>
              <a:rPr lang="en-GB" dirty="0"/>
              <a:t>It will become more feasible to link apparently anonymous data to particular individuals.</a:t>
            </a:r>
          </a:p>
          <a:p>
            <a:r>
              <a:rPr lang="en-GB" dirty="0"/>
              <a:t>Due to -  </a:t>
            </a:r>
            <a:r>
              <a:rPr lang="en-GB" sz="1400" b="1" dirty="0"/>
              <a:t>Increased Sharing of Data</a:t>
            </a:r>
          </a:p>
          <a:p>
            <a:pPr lvl="3"/>
            <a:r>
              <a:rPr lang="en-GB" b="1" dirty="0">
                <a:solidFill>
                  <a:schemeClr val="tx1"/>
                </a:solidFill>
              </a:rPr>
              <a:t>Increased computing power</a:t>
            </a:r>
          </a:p>
          <a:p>
            <a:pPr lvl="3"/>
            <a:r>
              <a:rPr lang="en-GB" b="1" dirty="0">
                <a:solidFill>
                  <a:schemeClr val="tx1"/>
                </a:solidFill>
              </a:rPr>
              <a:t>Increasingly powerful algorithmic techniques</a:t>
            </a:r>
            <a:endParaRPr lang="en-GB" dirty="0"/>
          </a:p>
          <a:p>
            <a:r>
              <a:rPr lang="en-GB" dirty="0"/>
              <a:t>The reach of data protection will increase with time</a:t>
            </a:r>
          </a:p>
          <a:p>
            <a:r>
              <a:rPr lang="en-GB" dirty="0"/>
              <a:t>Truly anonymous data is often useful for research purposes (health/socio-economic factors are needed).</a:t>
            </a:r>
          </a:p>
          <a:p>
            <a:r>
              <a:rPr lang="nl-NL" dirty="0" err="1"/>
              <a:t>Need</a:t>
            </a:r>
            <a:r>
              <a:rPr lang="nl-NL" dirty="0"/>
              <a:t> </a:t>
            </a:r>
            <a:r>
              <a:rPr lang="nl-NL" dirty="0" err="1"/>
              <a:t>to</a:t>
            </a:r>
            <a:r>
              <a:rPr lang="nl-NL" dirty="0"/>
              <a:t> </a:t>
            </a:r>
            <a:r>
              <a:rPr lang="nl-NL" dirty="0" err="1"/>
              <a:t>consider</a:t>
            </a:r>
            <a:r>
              <a:rPr lang="nl-NL" dirty="0"/>
              <a:t> </a:t>
            </a:r>
            <a:r>
              <a:rPr lang="nl-NL" dirty="0" err="1"/>
              <a:t>not</a:t>
            </a:r>
            <a:r>
              <a:rPr lang="nl-NL" dirty="0"/>
              <a:t> </a:t>
            </a:r>
            <a:r>
              <a:rPr lang="nl-NL" dirty="0" err="1"/>
              <a:t>isolated</a:t>
            </a:r>
            <a:r>
              <a:rPr lang="nl-NL" dirty="0"/>
              <a:t> </a:t>
            </a:r>
            <a:r>
              <a:rPr lang="nl-NL" dirty="0" err="1"/>
              <a:t>individual</a:t>
            </a:r>
            <a:r>
              <a:rPr lang="nl-NL" dirty="0"/>
              <a:t> element of data but data sets in </a:t>
            </a:r>
            <a:r>
              <a:rPr lang="nl-NL" dirty="0" err="1"/>
              <a:t>their</a:t>
            </a:r>
            <a:r>
              <a:rPr lang="nl-NL" dirty="0"/>
              <a:t> </a:t>
            </a:r>
            <a:r>
              <a:rPr lang="nl-NL" dirty="0" err="1"/>
              <a:t>totality</a:t>
            </a:r>
            <a:endParaRPr lang="nl-NL" dirty="0"/>
          </a:p>
          <a:p>
            <a:r>
              <a:rPr lang="nl-NL" dirty="0" err="1"/>
              <a:t>What</a:t>
            </a:r>
            <a:r>
              <a:rPr lang="nl-NL" dirty="0"/>
              <a:t> is </a:t>
            </a:r>
            <a:r>
              <a:rPr lang="nl-NL" dirty="0" err="1"/>
              <a:t>not</a:t>
            </a:r>
            <a:r>
              <a:rPr lang="nl-NL" dirty="0"/>
              <a:t> </a:t>
            </a:r>
            <a:r>
              <a:rPr lang="nl-NL" dirty="0" err="1"/>
              <a:t>perosnal</a:t>
            </a:r>
            <a:r>
              <a:rPr lang="nl-NL" dirty="0"/>
              <a:t> data </a:t>
            </a:r>
            <a:r>
              <a:rPr lang="nl-NL" dirty="0" err="1"/>
              <a:t>today</a:t>
            </a:r>
            <a:r>
              <a:rPr lang="nl-NL" dirty="0"/>
              <a:t> </a:t>
            </a:r>
            <a:r>
              <a:rPr lang="nl-NL" dirty="0" err="1"/>
              <a:t>may</a:t>
            </a:r>
            <a:r>
              <a:rPr lang="nl-NL" dirty="0"/>
              <a:t> well </a:t>
            </a:r>
            <a:r>
              <a:rPr lang="nl-NL" dirty="0" err="1"/>
              <a:t>be</a:t>
            </a:r>
            <a:r>
              <a:rPr lang="nl-NL" dirty="0"/>
              <a:t> </a:t>
            </a:r>
            <a:r>
              <a:rPr lang="nl-NL" dirty="0" err="1"/>
              <a:t>tomorrow</a:t>
            </a:r>
            <a:r>
              <a:rPr lang="nl-NL" dirty="0"/>
              <a:t>.</a:t>
            </a:r>
          </a:p>
          <a:p>
            <a:r>
              <a:rPr lang="nl-NL" dirty="0"/>
              <a:t>We have </a:t>
            </a:r>
            <a:r>
              <a:rPr lang="nl-NL" dirty="0" err="1"/>
              <a:t>here</a:t>
            </a:r>
            <a:r>
              <a:rPr lang="nl-NL" dirty="0"/>
              <a:t> a bit of a </a:t>
            </a:r>
            <a:r>
              <a:rPr lang="nl-NL" dirty="0" err="1"/>
              <a:t>dichotmy</a:t>
            </a:r>
            <a:r>
              <a:rPr lang="nl-NL" dirty="0"/>
              <a:t>. </a:t>
            </a:r>
            <a:r>
              <a:rPr lang="nl-NL" dirty="0" err="1"/>
              <a:t>So</a:t>
            </a:r>
            <a:r>
              <a:rPr lang="nl-NL" dirty="0"/>
              <a:t> </a:t>
            </a:r>
            <a:r>
              <a:rPr lang="nl-NL" dirty="0" err="1"/>
              <a:t>although</a:t>
            </a:r>
            <a:r>
              <a:rPr lang="nl-NL" dirty="0"/>
              <a:t> we are </a:t>
            </a:r>
            <a:r>
              <a:rPr lang="nl-NL" dirty="0" err="1"/>
              <a:t>likley</a:t>
            </a:r>
            <a:r>
              <a:rPr lang="nl-NL" dirty="0"/>
              <a:t> </a:t>
            </a:r>
            <a:r>
              <a:rPr lang="nl-NL" dirty="0" err="1"/>
              <a:t>to</a:t>
            </a:r>
            <a:r>
              <a:rPr lang="nl-NL" dirty="0"/>
              <a:t> have a </a:t>
            </a:r>
            <a:r>
              <a:rPr lang="nl-NL" dirty="0" err="1"/>
              <a:t>world</a:t>
            </a:r>
            <a:r>
              <a:rPr lang="nl-NL" dirty="0"/>
              <a:t> </a:t>
            </a:r>
            <a:r>
              <a:rPr lang="nl-NL" dirty="0" err="1"/>
              <a:t>where</a:t>
            </a:r>
            <a:r>
              <a:rPr lang="nl-NL" dirty="0"/>
              <a:t> </a:t>
            </a:r>
            <a:r>
              <a:rPr lang="nl-NL" dirty="0" err="1"/>
              <a:t>it</a:t>
            </a:r>
            <a:r>
              <a:rPr lang="nl-NL" dirty="0"/>
              <a:t> is </a:t>
            </a:r>
            <a:r>
              <a:rPr lang="nl-NL" dirty="0" err="1"/>
              <a:t>argued</a:t>
            </a:r>
            <a:r>
              <a:rPr lang="nl-NL" dirty="0"/>
              <a:t> </a:t>
            </a:r>
            <a:r>
              <a:rPr lang="nl-NL" dirty="0" err="1"/>
              <a:t>that</a:t>
            </a:r>
            <a:r>
              <a:rPr lang="nl-NL" dirty="0"/>
              <a:t> more </a:t>
            </a:r>
            <a:r>
              <a:rPr lang="nl-NL" dirty="0" err="1"/>
              <a:t>use</a:t>
            </a:r>
            <a:r>
              <a:rPr lang="nl-NL" dirty="0"/>
              <a:t> is made of non-</a:t>
            </a:r>
            <a:r>
              <a:rPr lang="nl-NL" dirty="0" err="1"/>
              <a:t>anonymous</a:t>
            </a:r>
            <a:r>
              <a:rPr lang="nl-NL" dirty="0"/>
              <a:t> </a:t>
            </a:r>
            <a:r>
              <a:rPr lang="nl-NL" dirty="0" err="1"/>
              <a:t>aggregated</a:t>
            </a:r>
            <a:r>
              <a:rPr lang="nl-NL" dirty="0"/>
              <a:t> data </a:t>
            </a:r>
            <a:r>
              <a:rPr lang="nl-NL" dirty="0" err="1"/>
              <a:t>the</a:t>
            </a:r>
            <a:r>
              <a:rPr lang="nl-NL" dirty="0"/>
              <a:t> </a:t>
            </a:r>
            <a:r>
              <a:rPr lang="nl-NL" dirty="0" err="1"/>
              <a:t>evolving</a:t>
            </a:r>
            <a:r>
              <a:rPr lang="nl-NL" dirty="0"/>
              <a:t> nature of </a:t>
            </a:r>
            <a:r>
              <a:rPr lang="nl-NL" dirty="0" err="1"/>
              <a:t>what</a:t>
            </a:r>
            <a:r>
              <a:rPr lang="nl-NL" dirty="0"/>
              <a:t> personal data is </a:t>
            </a:r>
            <a:r>
              <a:rPr lang="nl-NL" dirty="0" err="1"/>
              <a:t>may</a:t>
            </a:r>
            <a:r>
              <a:rPr lang="nl-NL" dirty="0"/>
              <a:t> </a:t>
            </a:r>
            <a:r>
              <a:rPr lang="nl-NL" dirty="0" err="1"/>
              <a:t>often</a:t>
            </a:r>
            <a:r>
              <a:rPr lang="nl-NL" dirty="0"/>
              <a:t> make </a:t>
            </a:r>
            <a:r>
              <a:rPr lang="nl-NL" dirty="0" err="1"/>
              <a:t>such</a:t>
            </a:r>
            <a:r>
              <a:rPr lang="nl-NL" dirty="0"/>
              <a:t> </a:t>
            </a:r>
            <a:r>
              <a:rPr lang="nl-NL" dirty="0" err="1"/>
              <a:t>arguments</a:t>
            </a:r>
            <a:r>
              <a:rPr lang="nl-NL" dirty="0"/>
              <a:t> </a:t>
            </a:r>
            <a:r>
              <a:rPr lang="nl-NL" dirty="0" err="1"/>
              <a:t>dubious</a:t>
            </a:r>
            <a:r>
              <a:rPr lang="nl-NL" dirty="0"/>
              <a:t>.</a:t>
            </a:r>
          </a:p>
          <a:p>
            <a:pPr lvl="0" algn="just"/>
            <a:endParaRPr lang="en-US" dirty="0"/>
          </a:p>
          <a:p>
            <a:endParaRPr lang="en-GB" dirty="0"/>
          </a:p>
        </p:txBody>
      </p:sp>
      <p:sp>
        <p:nvSpPr>
          <p:cNvPr id="4" name="Dia számának helye 3"/>
          <p:cNvSpPr>
            <a:spLocks noGrp="1"/>
          </p:cNvSpPr>
          <p:nvPr>
            <p:ph type="sldNum" sz="quarter" idx="10"/>
          </p:nvPr>
        </p:nvSpPr>
        <p:spPr/>
        <p:txBody>
          <a:bodyPr/>
          <a:lstStyle/>
          <a:p>
            <a:fld id="{4614E237-3346-D848-BA28-F053412767AB}" type="slidenum">
              <a:rPr lang="en-US" smtClean="0"/>
              <a:t>42</a:t>
            </a:fld>
            <a:endParaRPr lang="en-US"/>
          </a:p>
        </p:txBody>
      </p:sp>
    </p:spTree>
    <p:extLst>
      <p:ext uri="{BB962C8B-B14F-4D97-AF65-F5344CB8AC3E}">
        <p14:creationId xmlns:p14="http://schemas.microsoft.com/office/powerpoint/2010/main" val="347065220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slide is to provide an overview of the notion of the special categories of data (sensitive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which data can qualify as sensitive data</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9 GDPR</a:t>
            </a:r>
          </a:p>
          <a:p>
            <a:r>
              <a:rPr lang="en-GB" b="1" dirty="0"/>
              <a:t>Case law: </a:t>
            </a:r>
            <a:r>
              <a:rPr lang="en-GB" b="0" dirty="0"/>
              <a:t>-</a:t>
            </a:r>
            <a:endParaRPr lang="en-GB" b="1" dirty="0"/>
          </a:p>
          <a:p>
            <a:r>
              <a:rPr lang="en-GB" b="1" dirty="0"/>
              <a:t>Additional reading:</a:t>
            </a:r>
          </a:p>
          <a:p>
            <a:r>
              <a:rPr lang="en-GB" b="1" dirty="0"/>
              <a:t>Examples:</a:t>
            </a:r>
          </a:p>
          <a:p>
            <a:endParaRPr lang="en-GB" b="1" dirty="0"/>
          </a:p>
          <a:p>
            <a:r>
              <a:rPr lang="en-GB" b="0" dirty="0"/>
              <a:t>Why these categories?</a:t>
            </a:r>
          </a:p>
          <a:p>
            <a:r>
              <a:rPr lang="en-GB" dirty="0"/>
              <a:t>Selected because historical experience has taught us that abuse of personal data in these categories is likely to lead to harmful consequences.</a:t>
            </a:r>
          </a:p>
          <a:p>
            <a:r>
              <a:rPr lang="en-GB" dirty="0"/>
              <a:t>Such consequences could involve, discrimination, stigmatisation and even physical violence. </a:t>
            </a:r>
          </a:p>
          <a:p>
            <a:r>
              <a:rPr lang="en-GB" dirty="0"/>
              <a:t>If one looks at anti discrimination law one often sees the same categories.</a:t>
            </a:r>
          </a:p>
          <a:p>
            <a:endParaRPr lang="en-GB" b="1" dirty="0"/>
          </a:p>
          <a:p>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nl-NL" baseline="0" dirty="0" err="1"/>
              <a:t>Whilst</a:t>
            </a:r>
            <a:r>
              <a:rPr lang="nl-NL" baseline="0" dirty="0"/>
              <a:t> focus on personal data is of course important </a:t>
            </a:r>
            <a:r>
              <a:rPr lang="nl-NL" baseline="0" dirty="0" err="1"/>
              <a:t>and</a:t>
            </a:r>
            <a:r>
              <a:rPr lang="nl-NL" baseline="0" dirty="0"/>
              <a:t> </a:t>
            </a:r>
            <a:r>
              <a:rPr lang="nl-NL" baseline="0" dirty="0" err="1"/>
              <a:t>should</a:t>
            </a:r>
            <a:r>
              <a:rPr lang="nl-NL" baseline="0" dirty="0"/>
              <a:t> take priority, </a:t>
            </a:r>
            <a:r>
              <a:rPr lang="nl-NL" baseline="0" dirty="0" err="1"/>
              <a:t>it</a:t>
            </a:r>
            <a:r>
              <a:rPr lang="nl-NL" baseline="0" dirty="0"/>
              <a:t> is important </a:t>
            </a:r>
            <a:r>
              <a:rPr lang="nl-NL" baseline="0" dirty="0" err="1"/>
              <a:t>to</a:t>
            </a:r>
            <a:r>
              <a:rPr lang="nl-NL" baseline="0" dirty="0"/>
              <a:t> </a:t>
            </a:r>
            <a:r>
              <a:rPr lang="nl-NL" baseline="0" dirty="0" err="1"/>
              <a:t>acknowledge</a:t>
            </a:r>
            <a:r>
              <a:rPr lang="nl-NL" baseline="0" dirty="0"/>
              <a:t> </a:t>
            </a:r>
            <a:r>
              <a:rPr lang="nl-NL" baseline="0" dirty="0" err="1"/>
              <a:t>that</a:t>
            </a:r>
            <a:r>
              <a:rPr lang="nl-NL" baseline="0" dirty="0"/>
              <a:t> </a:t>
            </a:r>
            <a:r>
              <a:rPr lang="nl-NL" baseline="0" dirty="0" err="1"/>
              <a:t>uses</a:t>
            </a:r>
            <a:r>
              <a:rPr lang="nl-NL" baseline="0" dirty="0"/>
              <a:t> of non personal data </a:t>
            </a:r>
            <a:r>
              <a:rPr lang="nl-NL" baseline="0" dirty="0" err="1"/>
              <a:t>can</a:t>
            </a:r>
            <a:r>
              <a:rPr lang="nl-NL" baseline="0" dirty="0"/>
              <a:t> </a:t>
            </a:r>
            <a:r>
              <a:rPr lang="nl-NL" baseline="0" dirty="0" err="1"/>
              <a:t>also</a:t>
            </a:r>
            <a:r>
              <a:rPr lang="nl-NL" baseline="0" dirty="0"/>
              <a:t> produce </a:t>
            </a:r>
            <a:r>
              <a:rPr lang="nl-NL" baseline="0" dirty="0" err="1"/>
              <a:t>harms</a:t>
            </a:r>
            <a:r>
              <a:rPr lang="nl-NL" baseline="0" dirty="0"/>
              <a:t>.</a:t>
            </a:r>
            <a:endParaRPr lang="nl-NL" dirty="0"/>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43</a:t>
            </a:fld>
            <a:endParaRPr lang="en-US"/>
          </a:p>
        </p:txBody>
      </p:sp>
    </p:spTree>
    <p:extLst>
      <p:ext uri="{BB962C8B-B14F-4D97-AF65-F5344CB8AC3E}">
        <p14:creationId xmlns:p14="http://schemas.microsoft.com/office/powerpoint/2010/main" val="145359204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slide is to provide an overview of the notion of the special categories of data (sensitive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which data can qualify as sensitive data</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9 GDPR</a:t>
            </a:r>
          </a:p>
          <a:p>
            <a:r>
              <a:rPr lang="en-GB" b="1" dirty="0"/>
              <a:t>Case law: </a:t>
            </a:r>
            <a:r>
              <a:rPr lang="en-GB" b="0" dirty="0"/>
              <a:t>-</a:t>
            </a:r>
            <a:endParaRPr lang="en-GB" b="1" dirty="0"/>
          </a:p>
          <a:p>
            <a:r>
              <a:rPr lang="en-GB" b="1" dirty="0"/>
              <a:t>Additional reading:</a:t>
            </a:r>
          </a:p>
          <a:p>
            <a:r>
              <a:rPr lang="en-GB" b="1" dirty="0"/>
              <a:t>Examples:</a:t>
            </a:r>
          </a:p>
        </p:txBody>
      </p:sp>
      <p:sp>
        <p:nvSpPr>
          <p:cNvPr id="4" name="Slide Number Placeholder 3"/>
          <p:cNvSpPr>
            <a:spLocks noGrp="1"/>
          </p:cNvSpPr>
          <p:nvPr>
            <p:ph type="sldNum" sz="quarter" idx="5"/>
          </p:nvPr>
        </p:nvSpPr>
        <p:spPr/>
        <p:txBody>
          <a:bodyPr/>
          <a:lstStyle/>
          <a:p>
            <a:fld id="{4614E237-3346-D848-BA28-F053412767AB}" type="slidenum">
              <a:rPr lang="en-US" smtClean="0"/>
              <a:t>44</a:t>
            </a:fld>
            <a:endParaRPr lang="en-US"/>
          </a:p>
        </p:txBody>
      </p:sp>
    </p:spTree>
    <p:extLst>
      <p:ext uri="{BB962C8B-B14F-4D97-AF65-F5344CB8AC3E}">
        <p14:creationId xmlns:p14="http://schemas.microsoft.com/office/powerpoint/2010/main" val="406517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provide a historical overview of the emergence and raison d’être of the right to privacy. The objective is to set the starting point of the evolution of the right to privacy</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as an introductory section the presentation should be descriptive and grab the attention of the audience. Additional pictures underlining the dates (centuries) can be beneficial</a:t>
            </a:r>
            <a:endParaRPr lang="en-GB" b="1" dirty="0"/>
          </a:p>
          <a:p>
            <a:r>
              <a:rPr lang="en-GB" b="1" dirty="0"/>
              <a:t>Timing (importance): </a:t>
            </a:r>
            <a:r>
              <a:rPr lang="en-GB" b="0" dirty="0"/>
              <a:t>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t>
            </a:r>
          </a:p>
          <a:p>
            <a:r>
              <a:rPr lang="en-GB" b="1" dirty="0"/>
              <a:t>Case law: </a:t>
            </a:r>
            <a:r>
              <a:rPr lang="en-GB" b="0" dirty="0"/>
              <a:t>-</a:t>
            </a:r>
            <a:endParaRPr lang="en-GB" b="1" dirty="0"/>
          </a:p>
          <a:p>
            <a:r>
              <a:rPr lang="en-GB" b="1" dirty="0"/>
              <a:t>Additional reading: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0" dirty="0"/>
              <a:t>S Warren and L Brandeis, “The Right to Privacy” in  Harvard Law Review. Vol. IV    December 15, 1890     No. 5</a:t>
            </a:r>
            <a:endParaRPr lang="en-GB" b="0" dirty="0"/>
          </a:p>
          <a:p>
            <a:r>
              <a:rPr lang="en-GB" b="0" dirty="0"/>
              <a:t>http://</a:t>
            </a:r>
            <a:r>
              <a:rPr lang="en-GB" b="0" dirty="0" err="1"/>
              <a:t>groups.csail.mit.edu</a:t>
            </a:r>
            <a:r>
              <a:rPr lang="en-GB" b="0" dirty="0"/>
              <a:t>/mac/classes/6.805/articles/privacy/Privacy_brand_warr2.html</a:t>
            </a:r>
          </a:p>
          <a:p>
            <a:endParaRPr lang="en-GB" b="0" dirty="0"/>
          </a:p>
          <a:p>
            <a:r>
              <a:rPr lang="en-US" sz="1200" b="0" i="0" kern="1200" dirty="0">
                <a:solidFill>
                  <a:schemeClr val="tx1"/>
                </a:solidFill>
                <a:effectLst/>
                <a:latin typeface="+mn-lt"/>
                <a:ea typeface="+mn-ea"/>
                <a:cs typeface="+mn-cs"/>
              </a:rPr>
              <a:t>Cooley on Torts, 2d ed., p. 29. [p. 195 Note 4 in original.]</a:t>
            </a:r>
          </a:p>
          <a:p>
            <a:br>
              <a:rPr lang="en-US" dirty="0"/>
            </a:br>
            <a:endParaRPr lang="en-GB" dirty="0"/>
          </a:p>
        </p:txBody>
      </p:sp>
      <p:sp>
        <p:nvSpPr>
          <p:cNvPr id="4" name="Dia számának helye 3"/>
          <p:cNvSpPr>
            <a:spLocks noGrp="1"/>
          </p:cNvSpPr>
          <p:nvPr>
            <p:ph type="sldNum" sz="quarter" idx="10"/>
          </p:nvPr>
        </p:nvSpPr>
        <p:spPr/>
        <p:txBody>
          <a:bodyPr/>
          <a:lstStyle/>
          <a:p>
            <a:fld id="{4614E237-3346-D848-BA28-F053412767AB}" type="slidenum">
              <a:rPr lang="en-US" smtClean="0"/>
              <a:t>5</a:t>
            </a:fld>
            <a:endParaRPr lang="en-US"/>
          </a:p>
        </p:txBody>
      </p:sp>
    </p:spTree>
    <p:extLst>
      <p:ext uri="{BB962C8B-B14F-4D97-AF65-F5344CB8AC3E}">
        <p14:creationId xmlns:p14="http://schemas.microsoft.com/office/powerpoint/2010/main" val="364783974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slide is to provide an overview of the notion of genetic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which data can qualify as genetic data data</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4 GDPR</a:t>
            </a:r>
          </a:p>
          <a:p>
            <a:r>
              <a:rPr lang="en-GB" b="1" dirty="0"/>
              <a:t>Case law: </a:t>
            </a:r>
            <a:r>
              <a:rPr lang="en-GB" b="0" dirty="0"/>
              <a:t>-</a:t>
            </a:r>
            <a:endParaRPr lang="en-GB" b="1" dirty="0"/>
          </a:p>
          <a:p>
            <a:r>
              <a:rPr lang="en-GB" b="1" dirty="0"/>
              <a:t>Additional reading:</a:t>
            </a:r>
          </a:p>
          <a:p>
            <a:r>
              <a:rPr lang="en-GB" b="1" dirty="0"/>
              <a:t>Examples: </a:t>
            </a:r>
          </a:p>
        </p:txBody>
      </p:sp>
      <p:sp>
        <p:nvSpPr>
          <p:cNvPr id="4" name="Slide Number Placeholder 3"/>
          <p:cNvSpPr>
            <a:spLocks noGrp="1"/>
          </p:cNvSpPr>
          <p:nvPr>
            <p:ph type="sldNum" sz="quarter" idx="5"/>
          </p:nvPr>
        </p:nvSpPr>
        <p:spPr/>
        <p:txBody>
          <a:bodyPr/>
          <a:lstStyle/>
          <a:p>
            <a:fld id="{4614E237-3346-D848-BA28-F053412767AB}" type="slidenum">
              <a:rPr lang="en-US" smtClean="0"/>
              <a:t>45</a:t>
            </a:fld>
            <a:endParaRPr lang="en-US"/>
          </a:p>
        </p:txBody>
      </p:sp>
    </p:spTree>
    <p:extLst>
      <p:ext uri="{BB962C8B-B14F-4D97-AF65-F5344CB8AC3E}">
        <p14:creationId xmlns:p14="http://schemas.microsoft.com/office/powerpoint/2010/main" val="13549789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slide is to provide an overview of the notion of biometric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which data can qualify as biometric data data</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4 GDPR</a:t>
            </a:r>
          </a:p>
          <a:p>
            <a:r>
              <a:rPr lang="en-GB" b="1" dirty="0"/>
              <a:t>Case law: </a:t>
            </a:r>
            <a:r>
              <a:rPr lang="en-GB" b="0" dirty="0"/>
              <a:t>-</a:t>
            </a:r>
            <a:endParaRPr lang="en-GB" b="1" dirty="0"/>
          </a:p>
          <a:p>
            <a:r>
              <a:rPr lang="en-GB" b="1" dirty="0"/>
              <a:t>Additional reading:</a:t>
            </a:r>
          </a:p>
          <a:p>
            <a:r>
              <a:rPr lang="en-GB" b="1" dirty="0"/>
              <a:t>Examples:</a:t>
            </a:r>
          </a:p>
        </p:txBody>
      </p:sp>
      <p:sp>
        <p:nvSpPr>
          <p:cNvPr id="4" name="Slide Number Placeholder 3"/>
          <p:cNvSpPr>
            <a:spLocks noGrp="1"/>
          </p:cNvSpPr>
          <p:nvPr>
            <p:ph type="sldNum" sz="quarter" idx="5"/>
          </p:nvPr>
        </p:nvSpPr>
        <p:spPr/>
        <p:txBody>
          <a:bodyPr/>
          <a:lstStyle/>
          <a:p>
            <a:fld id="{4614E237-3346-D848-BA28-F053412767AB}" type="slidenum">
              <a:rPr lang="en-US" smtClean="0"/>
              <a:t>46</a:t>
            </a:fld>
            <a:endParaRPr lang="en-US"/>
          </a:p>
        </p:txBody>
      </p:sp>
    </p:spTree>
    <p:extLst>
      <p:ext uri="{BB962C8B-B14F-4D97-AF65-F5344CB8AC3E}">
        <p14:creationId xmlns:p14="http://schemas.microsoft.com/office/powerpoint/2010/main" val="37031225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1">
            <a:extLst>
              <a:ext uri="{FF2B5EF4-FFF2-40B4-BE49-F238E27FC236}">
                <a16:creationId xmlns:a16="http://schemas.microsoft.com/office/drawing/2014/main" id="{56174ADC-83C7-CA44-8924-B0923A81996C}"/>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personal data processing operations.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which activity qualifies as personal data processing</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4 GDPR</a:t>
            </a:r>
          </a:p>
          <a:p>
            <a:r>
              <a:rPr lang="en-GB" b="1" dirty="0"/>
              <a:t>Case law: </a:t>
            </a:r>
            <a:r>
              <a:rPr lang="en-GB" b="0" dirty="0"/>
              <a:t>-</a:t>
            </a:r>
            <a:endParaRPr lang="en-GB" b="1" dirty="0"/>
          </a:p>
          <a:p>
            <a:r>
              <a:rPr lang="en-GB" b="1" dirty="0"/>
              <a:t>Additional reading:</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definition of data controller and data processor and the difference between them.</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the nature of data controllers and data processors</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4 GDPR</a:t>
            </a:r>
          </a:p>
          <a:p>
            <a:r>
              <a:rPr lang="en-GB" b="1" dirty="0"/>
              <a:t>Case law: </a:t>
            </a:r>
            <a:r>
              <a:rPr lang="en-GB" b="0" dirty="0"/>
              <a:t>-</a:t>
            </a:r>
            <a:endParaRPr lang="en-GB" b="1" dirty="0"/>
          </a:p>
          <a:p>
            <a:r>
              <a:rPr lang="en-GB" b="1" dirty="0"/>
              <a:t>Additional reading:</a:t>
            </a:r>
          </a:p>
          <a:p>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Opinion 1/2010 of the Article 29 Data Protection Working Party on the concepts of controller and processor (WP169) 16 February 2010</a:t>
            </a:r>
            <a:r>
              <a:rPr lang="en-GB" sz="1200" i="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&lt;</a:t>
            </a:r>
            <a:r>
              <a:rPr lang="en-GB" sz="1200" u="sng" kern="1200" dirty="0">
                <a:solidFill>
                  <a:schemeClr val="tx1"/>
                </a:solidFill>
                <a:effectLst/>
                <a:latin typeface="+mn-lt"/>
                <a:ea typeface="+mn-ea"/>
                <a:cs typeface="+mn-cs"/>
                <a:hlinkClick r:id="rId3"/>
              </a:rPr>
              <a:t>http://ec.europa.eu/justice/policies/privacy/docs/wpdocs/2010/wp169_en.pdf</a:t>
            </a:r>
            <a:r>
              <a:rPr lang="en-GB" sz="1200" kern="1200" dirty="0">
                <a:solidFill>
                  <a:schemeClr val="tx1"/>
                </a:solidFill>
                <a:effectLst/>
                <a:latin typeface="+mn-lt"/>
                <a:ea typeface="+mn-ea"/>
                <a:cs typeface="+mn-cs"/>
              </a:rPr>
              <a:t>&gt; </a:t>
            </a:r>
            <a:r>
              <a:rPr lang="hu-HU" sz="1200" kern="1200" dirty="0">
                <a:solidFill>
                  <a:schemeClr val="tx1"/>
                </a:solidFill>
                <a:effectLst/>
                <a:latin typeface="+mn-lt"/>
                <a:ea typeface="+mn-ea"/>
                <a:cs typeface="+mn-cs"/>
              </a:rPr>
              <a:t> </a:t>
            </a:r>
            <a:endParaRPr lang="en-GB" dirty="0"/>
          </a:p>
        </p:txBody>
      </p:sp>
      <p:sp>
        <p:nvSpPr>
          <p:cNvPr id="4" name="Dia számának helye 3"/>
          <p:cNvSpPr>
            <a:spLocks noGrp="1"/>
          </p:cNvSpPr>
          <p:nvPr>
            <p:ph type="sldNum" sz="quarter" idx="10"/>
          </p:nvPr>
        </p:nvSpPr>
        <p:spPr/>
        <p:txBody>
          <a:bodyPr/>
          <a:lstStyle/>
          <a:p>
            <a:fld id="{4614E237-3346-D848-BA28-F053412767AB}" type="slidenum">
              <a:rPr lang="en-US" smtClean="0"/>
              <a:t>48</a:t>
            </a:fld>
            <a:endParaRPr lang="en-US"/>
          </a:p>
        </p:txBody>
      </p:sp>
    </p:spTree>
    <p:extLst>
      <p:ext uri="{BB962C8B-B14F-4D97-AF65-F5344CB8AC3E}">
        <p14:creationId xmlns:p14="http://schemas.microsoft.com/office/powerpoint/2010/main" val="46268864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FAQ:</a:t>
            </a:r>
          </a:p>
        </p:txBody>
      </p:sp>
      <p:sp>
        <p:nvSpPr>
          <p:cNvPr id="4" name="Slide Number Placeholder 3"/>
          <p:cNvSpPr>
            <a:spLocks noGrp="1"/>
          </p:cNvSpPr>
          <p:nvPr>
            <p:ph type="sldNum" sz="quarter" idx="5"/>
          </p:nvPr>
        </p:nvSpPr>
        <p:spPr/>
        <p:txBody>
          <a:bodyPr/>
          <a:lstStyle/>
          <a:p>
            <a:fld id="{4614E237-3346-D848-BA28-F053412767AB}" type="slidenum">
              <a:rPr lang="en-US" smtClean="0"/>
              <a:t>49</a:t>
            </a:fld>
            <a:endParaRPr lang="en-US"/>
          </a:p>
        </p:txBody>
      </p:sp>
    </p:spTree>
    <p:extLst>
      <p:ext uri="{BB962C8B-B14F-4D97-AF65-F5344CB8AC3E}">
        <p14:creationId xmlns:p14="http://schemas.microsoft.com/office/powerpoint/2010/main" val="409639262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main principles of processing personal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that the processing of personal data has to meet certain criteria in order to reduce the interference with and harms caused to the right to the protection of personal data</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5 GDPR</a:t>
            </a:r>
          </a:p>
          <a:p>
            <a:r>
              <a:rPr lang="en-GB" b="1" dirty="0"/>
              <a:t>Case law: </a:t>
            </a:r>
            <a:r>
              <a:rPr lang="en-GB" b="0" dirty="0"/>
              <a:t>-</a:t>
            </a:r>
            <a:endParaRPr lang="en-GB" b="1" dirty="0"/>
          </a:p>
          <a:p>
            <a:r>
              <a:rPr lang="en-GB" b="1" dirty="0"/>
              <a:t>Additional reading:</a:t>
            </a:r>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51</a:t>
            </a:fld>
            <a:endParaRPr lang="en-US"/>
          </a:p>
        </p:txBody>
      </p:sp>
    </p:spTree>
    <p:extLst>
      <p:ext uri="{BB962C8B-B14F-4D97-AF65-F5344CB8AC3E}">
        <p14:creationId xmlns:p14="http://schemas.microsoft.com/office/powerpoint/2010/main" val="255255145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main principles of processing personal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that the processing of personal data has to meet certain criteria in order to reduce the interference with and harms caused to the right to the protection of personal data</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5 GDPR</a:t>
            </a:r>
          </a:p>
          <a:p>
            <a:pPr rtl="0" eaLnBrk="1" fontAlgn="t" latinLnBrk="0" hangingPunct="1"/>
            <a:r>
              <a:rPr lang="en-GB" b="1" dirty="0"/>
              <a:t>Case law: </a:t>
            </a:r>
            <a:r>
              <a:rPr lang="en-US" sz="1200" b="1" i="0" u="none" strike="noStrike" kern="1200" dirty="0">
                <a:solidFill>
                  <a:schemeClr val="tx1"/>
                </a:solidFill>
                <a:effectLst/>
                <a:latin typeface="+mn-lt"/>
                <a:ea typeface="+mn-ea"/>
                <a:cs typeface="+mn-cs"/>
              </a:rPr>
              <a:t>2008</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echr</a:t>
            </a:r>
            <a:r>
              <a:rPr lang="en-US" sz="1200" b="0" i="0" u="none" strike="noStrike" kern="1200" dirty="0">
                <a:solidFill>
                  <a:schemeClr val="tx1"/>
                </a:solidFill>
                <a:effectLst/>
                <a:latin typeface="+mn-lt"/>
                <a:ea typeface="+mn-ea"/>
                <a:cs typeface="+mn-cs"/>
              </a:rPr>
              <a:t> </a:t>
            </a:r>
            <a:r>
              <a:rPr lang="en-US" sz="1200" b="0" i="0" u="none" strike="noStrike" kern="1200" dirty="0" err="1">
                <a:solidFill>
                  <a:schemeClr val="tx1"/>
                </a:solidFill>
                <a:effectLst/>
                <a:latin typeface="+mn-lt"/>
                <a:ea typeface="+mn-ea"/>
                <a:cs typeface="+mn-cs"/>
              </a:rPr>
              <a:t>marper</a:t>
            </a:r>
            <a:r>
              <a:rPr lang="en-US" sz="1200" b="0" i="0" u="none" strike="noStrike" kern="1200" dirty="0">
                <a:solidFill>
                  <a:schemeClr val="tx1"/>
                </a:solidFill>
                <a:effectLst/>
                <a:latin typeface="+mn-lt"/>
                <a:ea typeface="+mn-ea"/>
                <a:cs typeface="+mn-cs"/>
              </a:rPr>
              <a:t> proportionality</a:t>
            </a:r>
            <a:endParaRPr lang="en-GB" b="1" dirty="0"/>
          </a:p>
          <a:p>
            <a:r>
              <a:rPr lang="en-GB" b="1" dirty="0"/>
              <a:t>Additional reading:</a:t>
            </a:r>
          </a:p>
        </p:txBody>
      </p:sp>
      <p:sp>
        <p:nvSpPr>
          <p:cNvPr id="4" name="Slide Number Placeholder 3"/>
          <p:cNvSpPr>
            <a:spLocks noGrp="1"/>
          </p:cNvSpPr>
          <p:nvPr>
            <p:ph type="sldNum" sz="quarter" idx="5"/>
          </p:nvPr>
        </p:nvSpPr>
        <p:spPr/>
        <p:txBody>
          <a:bodyPr/>
          <a:lstStyle/>
          <a:p>
            <a:fld id="{4614E237-3346-D848-BA28-F053412767AB}" type="slidenum">
              <a:rPr lang="en-US" smtClean="0"/>
              <a:t>52</a:t>
            </a:fld>
            <a:endParaRPr lang="en-US"/>
          </a:p>
        </p:txBody>
      </p:sp>
    </p:spTree>
    <p:extLst>
      <p:ext uri="{BB962C8B-B14F-4D97-AF65-F5344CB8AC3E}">
        <p14:creationId xmlns:p14="http://schemas.microsoft.com/office/powerpoint/2010/main" val="138298968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main principles of processing personal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that the processing of personal data has to meet certain criteria in order to reduce the interference with and harms caused to the right to the protection of personal data</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5 GDPR</a:t>
            </a:r>
          </a:p>
          <a:p>
            <a:r>
              <a:rPr lang="en-GB" b="1" dirty="0"/>
              <a:t>Case law: </a:t>
            </a:r>
            <a:r>
              <a:rPr lang="en-GB" b="0" dirty="0"/>
              <a:t>-</a:t>
            </a:r>
            <a:endParaRPr lang="en-GB" b="1" dirty="0"/>
          </a:p>
          <a:p>
            <a:r>
              <a:rPr lang="en-GB" b="1" dirty="0"/>
              <a:t>Additional reading:</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Opinion 03/2013 of the Article 29 Data Protection Working Party on purpose limitation (WP203) 2 April 2013 &lt;</a:t>
            </a:r>
            <a:r>
              <a:rPr lang="en-GB" sz="1200" u="sng" kern="1200" dirty="0">
                <a:solidFill>
                  <a:schemeClr val="tx1"/>
                </a:solidFill>
                <a:effectLst/>
                <a:latin typeface="+mn-lt"/>
                <a:ea typeface="+mn-ea"/>
                <a:cs typeface="+mn-cs"/>
                <a:hlinkClick r:id="rId3"/>
              </a:rPr>
              <a:t>http://ec.europa.eu/justice/data-protection/article-29/documentation/opinion-recommendation/files/2013/wp203_en.pdf</a:t>
            </a:r>
            <a:r>
              <a:rPr lang="en-GB" sz="1200" kern="1200" dirty="0">
                <a:solidFill>
                  <a:schemeClr val="tx1"/>
                </a:solidFill>
                <a:effectLst/>
                <a:latin typeface="+mn-lt"/>
                <a:ea typeface="+mn-ea"/>
                <a:cs typeface="+mn-cs"/>
              </a:rPr>
              <a:t>&gt; [14/04/2016]</a:t>
            </a:r>
            <a:r>
              <a:rPr lang="hu-HU" sz="1200" kern="1200" dirty="0">
                <a:solidFill>
                  <a:schemeClr val="tx1"/>
                </a:solidFill>
                <a:effectLst/>
                <a:latin typeface="+mn-lt"/>
                <a:ea typeface="+mn-ea"/>
                <a:cs typeface="+mn-cs"/>
              </a:rPr>
              <a:t> </a:t>
            </a:r>
            <a:endParaRPr lang="en-GB" dirty="0"/>
          </a:p>
        </p:txBody>
      </p:sp>
      <p:sp>
        <p:nvSpPr>
          <p:cNvPr id="4" name="Dia számának helye 3"/>
          <p:cNvSpPr>
            <a:spLocks noGrp="1"/>
          </p:cNvSpPr>
          <p:nvPr>
            <p:ph type="sldNum" sz="quarter" idx="10"/>
          </p:nvPr>
        </p:nvSpPr>
        <p:spPr/>
        <p:txBody>
          <a:bodyPr/>
          <a:lstStyle/>
          <a:p>
            <a:fld id="{4614E237-3346-D848-BA28-F053412767AB}" type="slidenum">
              <a:rPr lang="en-US" smtClean="0"/>
              <a:t>53</a:t>
            </a:fld>
            <a:endParaRPr lang="en-US"/>
          </a:p>
        </p:txBody>
      </p:sp>
    </p:spTree>
    <p:extLst>
      <p:ext uri="{BB962C8B-B14F-4D97-AF65-F5344CB8AC3E}">
        <p14:creationId xmlns:p14="http://schemas.microsoft.com/office/powerpoint/2010/main" val="245212684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main principles of processing personal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let the trainees understand that the processing of personal data has to meet certain criteria in order to reduce the interference with and harms caused to the right to the protection of personal data</a:t>
            </a:r>
            <a:endParaRPr lang="en-GB" b="1" dirty="0"/>
          </a:p>
          <a:p>
            <a:r>
              <a:rPr lang="en-GB" b="1" dirty="0"/>
              <a:t>Timing (importance): </a:t>
            </a:r>
            <a:r>
              <a:rPr lang="en-GB" b="0" dirty="0"/>
              <a:t>medium/high</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beginner/intermediate/expert</a:t>
            </a:r>
            <a:endParaRPr lang="en-GB" b="0" dirty="0"/>
          </a:p>
          <a:p>
            <a:r>
              <a:rPr lang="en-GB" b="1" dirty="0"/>
              <a:t>Relevant for: </a:t>
            </a:r>
            <a:r>
              <a:rPr lang="en-GB" b="0" dirty="0"/>
              <a:t>everyone</a:t>
            </a:r>
          </a:p>
          <a:p>
            <a:r>
              <a:rPr lang="en-GB" b="1" dirty="0"/>
              <a:t>Legal provisions: </a:t>
            </a:r>
            <a:r>
              <a:rPr lang="en-GB" b="0" dirty="0"/>
              <a:t>art 5 GDPR</a:t>
            </a:r>
          </a:p>
          <a:p>
            <a:r>
              <a:rPr lang="en-GB" b="1" dirty="0"/>
              <a:t>Case law: </a:t>
            </a:r>
            <a:r>
              <a:rPr lang="en-GB" b="0" dirty="0"/>
              <a:t>-</a:t>
            </a:r>
            <a:endParaRPr lang="en-GB" b="1" dirty="0"/>
          </a:p>
          <a:p>
            <a:r>
              <a:rPr lang="en-GB" b="1" dirty="0"/>
              <a:t>Additional reading:</a:t>
            </a:r>
          </a:p>
          <a:p>
            <a:r>
              <a:rPr lang="en-GB" b="1" dirty="0"/>
              <a:t> </a:t>
            </a:r>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54</a:t>
            </a:fld>
            <a:endParaRPr lang="en-US"/>
          </a:p>
        </p:txBody>
      </p:sp>
    </p:spTree>
    <p:extLst>
      <p:ext uri="{BB962C8B-B14F-4D97-AF65-F5344CB8AC3E}">
        <p14:creationId xmlns:p14="http://schemas.microsoft.com/office/powerpoint/2010/main" val="151676715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FAQ:</a:t>
            </a:r>
          </a:p>
        </p:txBody>
      </p:sp>
      <p:sp>
        <p:nvSpPr>
          <p:cNvPr id="4" name="Slide Number Placeholder 3"/>
          <p:cNvSpPr>
            <a:spLocks noGrp="1"/>
          </p:cNvSpPr>
          <p:nvPr>
            <p:ph type="sldNum" sz="quarter" idx="5"/>
          </p:nvPr>
        </p:nvSpPr>
        <p:spPr/>
        <p:txBody>
          <a:bodyPr/>
          <a:lstStyle/>
          <a:p>
            <a:fld id="{4614E237-3346-D848-BA28-F053412767AB}" type="slidenum">
              <a:rPr lang="en-US" smtClean="0"/>
              <a:t>55</a:t>
            </a:fld>
            <a:endParaRPr lang="en-US"/>
          </a:p>
        </p:txBody>
      </p:sp>
    </p:spTree>
    <p:extLst>
      <p:ext uri="{BB962C8B-B14F-4D97-AF65-F5344CB8AC3E}">
        <p14:creationId xmlns:p14="http://schemas.microsoft.com/office/powerpoint/2010/main" val="2574871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provide an overview of the concept of the right to privacy in academic literature</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as an introductory section the presentation should be descriptive and grab the attention of the audience</a:t>
            </a:r>
            <a:endParaRPr lang="en-GB" b="1" dirty="0"/>
          </a:p>
          <a:p>
            <a:r>
              <a:rPr lang="en-GB" b="1" dirty="0"/>
              <a:t>Timing (importance): </a:t>
            </a:r>
            <a:r>
              <a:rPr lang="en-GB" b="0" dirty="0"/>
              <a:t>low</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expert</a:t>
            </a:r>
            <a:endParaRPr lang="en-GB" b="0" dirty="0"/>
          </a:p>
          <a:p>
            <a:r>
              <a:rPr lang="en-GB" b="1" dirty="0"/>
              <a:t>Relevant for: </a:t>
            </a:r>
            <a:r>
              <a:rPr lang="en-GB" b="0" dirty="0"/>
              <a:t>DPAs, judges and lawyers</a:t>
            </a:r>
          </a:p>
          <a:p>
            <a:r>
              <a:rPr lang="en-GB" b="1" dirty="0"/>
              <a:t>Legal provisions: </a:t>
            </a:r>
            <a:r>
              <a:rPr lang="en-GB" b="0" dirty="0"/>
              <a:t>-</a:t>
            </a:r>
          </a:p>
          <a:p>
            <a:r>
              <a:rPr lang="en-GB" b="1" dirty="0"/>
              <a:t>Case law: </a:t>
            </a:r>
            <a:r>
              <a:rPr lang="en-GB" b="0" dirty="0"/>
              <a:t>-</a:t>
            </a:r>
            <a:endParaRPr lang="en-GB" b="1" dirty="0"/>
          </a:p>
          <a:p>
            <a:r>
              <a:rPr lang="en-GB" b="1" dirty="0"/>
              <a:t>Additional reading:</a:t>
            </a:r>
          </a:p>
          <a:p>
            <a:r>
              <a:rPr lang="en-GB" b="0" dirty="0"/>
              <a:t>William L Prosser, ‘Privacy’ in California Law Review </a:t>
            </a:r>
            <a:r>
              <a:rPr lang="en-GB" b="0" dirty="0" err="1"/>
              <a:t>vol</a:t>
            </a:r>
            <a:r>
              <a:rPr lang="en-GB" b="0" dirty="0"/>
              <a:t> 48 issue 3</a:t>
            </a:r>
          </a:p>
          <a:p>
            <a:r>
              <a:rPr lang="en-GB" dirty="0"/>
              <a:t>https://scholarship.law.berkeley.edu/cgi/viewcontent.cgi?article=3157&amp;context=californialawreview</a:t>
            </a:r>
            <a:r>
              <a:rPr lang="hu-HU" dirty="0"/>
              <a:t> </a:t>
            </a:r>
            <a:endParaRPr lang="en-GB" dirty="0"/>
          </a:p>
        </p:txBody>
      </p:sp>
      <p:sp>
        <p:nvSpPr>
          <p:cNvPr id="4" name="Dia számának helye 3"/>
          <p:cNvSpPr>
            <a:spLocks noGrp="1"/>
          </p:cNvSpPr>
          <p:nvPr>
            <p:ph type="sldNum" sz="quarter" idx="10"/>
          </p:nvPr>
        </p:nvSpPr>
        <p:spPr/>
        <p:txBody>
          <a:bodyPr/>
          <a:lstStyle/>
          <a:p>
            <a:fld id="{4614E237-3346-D848-BA28-F053412767AB}" type="slidenum">
              <a:rPr lang="en-US" smtClean="0"/>
              <a:t>6</a:t>
            </a:fld>
            <a:endParaRPr lang="en-US"/>
          </a:p>
        </p:txBody>
      </p:sp>
    </p:spTree>
    <p:extLst>
      <p:ext uri="{BB962C8B-B14F-4D97-AF65-F5344CB8AC3E}">
        <p14:creationId xmlns:p14="http://schemas.microsoft.com/office/powerpoint/2010/main" val="58916120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collision between the right to the protection of personal data and other rights, in particular the freedom of expression, freedom of information, freedom of expression, the protection of property and other rights.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a:t>
            </a:r>
            <a:r>
              <a:rPr lang="en-US" sz="1200" b="0" kern="1200" dirty="0" err="1">
                <a:solidFill>
                  <a:schemeClr val="tx1"/>
                </a:solidFill>
                <a:effectLst/>
                <a:latin typeface="+mn-lt"/>
                <a:ea typeface="+mn-ea"/>
                <a:cs typeface="+mn-cs"/>
              </a:rPr>
              <a:t>emphasise</a:t>
            </a:r>
            <a:r>
              <a:rPr lang="en-US" sz="1200" b="0" kern="1200" dirty="0">
                <a:solidFill>
                  <a:schemeClr val="tx1"/>
                </a:solidFill>
                <a:effectLst/>
                <a:latin typeface="+mn-lt"/>
                <a:ea typeface="+mn-ea"/>
                <a:cs typeface="+mn-cs"/>
              </a:rPr>
              <a:t> that the right to the protection of personal data (and respectively the right to privacy) can collide with other fundamental interests</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lawyers and judges</a:t>
            </a:r>
          </a:p>
          <a:p>
            <a:r>
              <a:rPr lang="en-GB" b="1" dirty="0"/>
              <a:t>Legal provisions:</a:t>
            </a:r>
            <a:endParaRPr lang="en-GB" b="0" dirty="0"/>
          </a:p>
          <a:p>
            <a:r>
              <a:rPr lang="en-GB" b="1" dirty="0"/>
              <a:t>Case law: </a:t>
            </a:r>
            <a:r>
              <a:rPr lang="en-GB" b="0" dirty="0"/>
              <a:t>-</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Additional reading: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The case summaries are excerpts from the Handbook on European data protection law - 2018 edition</a:t>
            </a:r>
            <a:endParaRPr lang="en-GB" b="0" dirty="0"/>
          </a:p>
          <a:p>
            <a:r>
              <a:rPr lang="en-GB" b="0" dirty="0"/>
              <a:t>http://</a:t>
            </a:r>
            <a:r>
              <a:rPr lang="en-GB" b="0" dirty="0" err="1"/>
              <a:t>fra.europa.eu</a:t>
            </a:r>
            <a:r>
              <a:rPr lang="en-GB" b="0" dirty="0"/>
              <a:t>/</a:t>
            </a:r>
            <a:r>
              <a:rPr lang="en-GB" b="0" dirty="0" err="1"/>
              <a:t>en</a:t>
            </a:r>
            <a:r>
              <a:rPr lang="en-GB" b="0" dirty="0"/>
              <a:t>/publication/2018/handbook-</a:t>
            </a:r>
            <a:r>
              <a:rPr lang="en-GB" b="0" dirty="0" err="1"/>
              <a:t>european</a:t>
            </a:r>
            <a:r>
              <a:rPr lang="en-GB" b="0" dirty="0"/>
              <a:t>-data-protection-law</a:t>
            </a:r>
          </a:p>
          <a:p>
            <a:endParaRPr lang="en-GB" b="0" dirty="0"/>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57</a:t>
            </a:fld>
            <a:endParaRPr lang="en-US"/>
          </a:p>
        </p:txBody>
      </p:sp>
    </p:spTree>
    <p:extLst>
      <p:ext uri="{BB962C8B-B14F-4D97-AF65-F5344CB8AC3E}">
        <p14:creationId xmlns:p14="http://schemas.microsoft.com/office/powerpoint/2010/main" val="971035525"/>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collision between the right to the protection of personal data and the freedom of expression.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a:t>
            </a:r>
            <a:r>
              <a:rPr lang="en-US" sz="1200" b="0" kern="1200" dirty="0" err="1">
                <a:solidFill>
                  <a:schemeClr val="tx1"/>
                </a:solidFill>
                <a:effectLst/>
                <a:latin typeface="+mn-lt"/>
                <a:ea typeface="+mn-ea"/>
                <a:cs typeface="+mn-cs"/>
              </a:rPr>
              <a:t>emphasise</a:t>
            </a:r>
            <a:r>
              <a:rPr lang="en-US" sz="1200" b="0" kern="1200" dirty="0">
                <a:solidFill>
                  <a:schemeClr val="tx1"/>
                </a:solidFill>
                <a:effectLst/>
                <a:latin typeface="+mn-lt"/>
                <a:ea typeface="+mn-ea"/>
                <a:cs typeface="+mn-cs"/>
              </a:rPr>
              <a:t> that the right to the protection of personal data (and respectively the right to privacy) can collide with other fundamental interests</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lawyers and judges</a:t>
            </a:r>
          </a:p>
          <a:p>
            <a:r>
              <a:rPr lang="en-GB" b="1" dirty="0"/>
              <a:t>Legal provisions</a:t>
            </a:r>
            <a:r>
              <a:rPr lang="en-GB" b="0" dirty="0"/>
              <a:t>: art 10 ECHR</a:t>
            </a:r>
          </a:p>
          <a:p>
            <a:r>
              <a:rPr lang="en-GB" b="1" dirty="0"/>
              <a:t>Case law:</a:t>
            </a:r>
          </a:p>
          <a:p>
            <a:r>
              <a:rPr lang="en-GB" dirty="0"/>
              <a:t>ECtHR, Axel Springer AG v. Germany [GC], No. 39954/08, 2012</a:t>
            </a:r>
          </a:p>
          <a:p>
            <a:pPr lvl="1" fontAlgn="base"/>
            <a:r>
              <a:rPr lang="en-GB" dirty="0"/>
              <a:t>The ECtHR reiterated criteria that it had established in its case law when balancing the right to freedom of expression against the right to respect for private life: </a:t>
            </a:r>
            <a:endParaRPr lang="en-GB" sz="5000" b="0" dirty="0"/>
          </a:p>
          <a:p>
            <a:pPr lvl="1" fontAlgn="base"/>
            <a:r>
              <a:rPr lang="en-GB" b="1" dirty="0"/>
              <a:t>first</a:t>
            </a:r>
            <a:r>
              <a:rPr lang="en-GB" dirty="0"/>
              <a:t>, whether the event that the published article concerned was of </a:t>
            </a:r>
            <a:r>
              <a:rPr lang="en-GB" b="1" dirty="0"/>
              <a:t>general interest</a:t>
            </a:r>
            <a:r>
              <a:rPr lang="en-GB" dirty="0"/>
              <a:t>: the arrest and conviction of a person was a public judicial fact and therefore of public interest; </a:t>
            </a:r>
            <a:endParaRPr lang="en-GB" sz="5400" b="0" dirty="0"/>
          </a:p>
          <a:p>
            <a:pPr lvl="1" fontAlgn="base"/>
            <a:r>
              <a:rPr lang="en-GB" b="1" dirty="0"/>
              <a:t>second</a:t>
            </a:r>
            <a:r>
              <a:rPr lang="en-GB" dirty="0"/>
              <a:t>, whether the person concerned was a </a:t>
            </a:r>
            <a:r>
              <a:rPr lang="en-GB" b="1" dirty="0"/>
              <a:t>public figure</a:t>
            </a:r>
            <a:r>
              <a:rPr lang="en-GB" dirty="0"/>
              <a:t>: the person concerned was an actor sufficiently well known to qualify as a public figure; </a:t>
            </a:r>
            <a:endParaRPr lang="en-GB" sz="5400" b="0" dirty="0"/>
          </a:p>
          <a:p>
            <a:pPr lvl="1" fontAlgn="base"/>
            <a:r>
              <a:rPr lang="en-GB" b="1" dirty="0"/>
              <a:t>third</a:t>
            </a:r>
            <a:r>
              <a:rPr lang="en-GB" dirty="0"/>
              <a:t>, how </a:t>
            </a:r>
            <a:r>
              <a:rPr lang="en-GB" b="1" dirty="0"/>
              <a:t>the information</a:t>
            </a:r>
            <a:r>
              <a:rPr lang="en-GB" dirty="0"/>
              <a:t> was obtained and whether it </a:t>
            </a:r>
            <a:r>
              <a:rPr lang="en-GB" b="1" dirty="0"/>
              <a:t>was reliable</a:t>
            </a:r>
            <a:r>
              <a:rPr lang="en-GB" dirty="0"/>
              <a:t>: the information had been provided by the public prosecutor’s office and the accuracy of the information contained in both publications was not in dispute between the parties.</a:t>
            </a:r>
            <a:endParaRPr lang="en-GB" sz="5400" dirty="0"/>
          </a:p>
          <a:p>
            <a:endParaRPr lang="hu-HU" dirty="0"/>
          </a:p>
          <a:p>
            <a:r>
              <a:rPr lang="en-GB" dirty="0"/>
              <a:t>ECtHR, Mosley v. the United Kingdom, No. 48009/08, 2011</a:t>
            </a:r>
          </a:p>
          <a:p>
            <a:r>
              <a:rPr lang="en-GB" sz="1200" b="0" i="0" kern="1200" dirty="0">
                <a:solidFill>
                  <a:schemeClr val="tx1"/>
                </a:solidFill>
                <a:effectLst/>
                <a:latin typeface="+mn-lt"/>
                <a:ea typeface="+mn-ea"/>
                <a:cs typeface="+mn-cs"/>
              </a:rPr>
              <a:t>However, particular care had to be taken when examining constraints which might operate as a form of censorship prior to publication. Regarding the chilling effect to which a pre-notification requirement might give rise, to the doubts about its effectiveness and to the wide margin of appreciation in that area, the ECtHR concluded that the existence of a </a:t>
            </a:r>
            <a:r>
              <a:rPr lang="en-GB" sz="1200" b="1" i="0" kern="1200" dirty="0">
                <a:solidFill>
                  <a:schemeClr val="tx1"/>
                </a:solidFill>
                <a:effectLst/>
                <a:latin typeface="+mn-lt"/>
                <a:ea typeface="+mn-ea"/>
                <a:cs typeface="+mn-cs"/>
              </a:rPr>
              <a:t>legally binding pre-notification requirement was not required under Article 8.</a:t>
            </a:r>
            <a:r>
              <a:rPr lang="en-GB" sz="1200" b="0" i="0" kern="1200" dirty="0">
                <a:solidFill>
                  <a:schemeClr val="tx1"/>
                </a:solidFill>
                <a:effectLst/>
                <a:latin typeface="+mn-lt"/>
                <a:ea typeface="+mn-ea"/>
                <a:cs typeface="+mn-cs"/>
              </a:rPr>
              <a:t> Accordingly, the Court concluded that there had been no violation of Article 8. </a:t>
            </a:r>
          </a:p>
          <a:p>
            <a:endParaRPr lang="en-GB" b="1" dirty="0"/>
          </a:p>
          <a:p>
            <a:r>
              <a:rPr lang="en-GB" b="1" dirty="0"/>
              <a:t>Additional reading:</a:t>
            </a:r>
          </a:p>
        </p:txBody>
      </p:sp>
      <p:sp>
        <p:nvSpPr>
          <p:cNvPr id="4" name="Slide Number Placeholder 3"/>
          <p:cNvSpPr>
            <a:spLocks noGrp="1"/>
          </p:cNvSpPr>
          <p:nvPr>
            <p:ph type="sldNum" sz="quarter" idx="5"/>
          </p:nvPr>
        </p:nvSpPr>
        <p:spPr/>
        <p:txBody>
          <a:bodyPr/>
          <a:lstStyle/>
          <a:p>
            <a:fld id="{4614E237-3346-D848-BA28-F053412767AB}" type="slidenum">
              <a:rPr lang="en-US" smtClean="0"/>
              <a:t>58</a:t>
            </a:fld>
            <a:endParaRPr lang="en-US"/>
          </a:p>
        </p:txBody>
      </p:sp>
    </p:spTree>
    <p:extLst>
      <p:ext uri="{BB962C8B-B14F-4D97-AF65-F5344CB8AC3E}">
        <p14:creationId xmlns:p14="http://schemas.microsoft.com/office/powerpoint/2010/main" val="236984249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collision between the right to the protection of personal data and the freedom of expression.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a:t>
            </a:r>
            <a:r>
              <a:rPr lang="en-US" sz="1200" b="0" kern="1200" dirty="0" err="1">
                <a:solidFill>
                  <a:schemeClr val="tx1"/>
                </a:solidFill>
                <a:effectLst/>
                <a:latin typeface="+mn-lt"/>
                <a:ea typeface="+mn-ea"/>
                <a:cs typeface="+mn-cs"/>
              </a:rPr>
              <a:t>emphasise</a:t>
            </a:r>
            <a:r>
              <a:rPr lang="en-US" sz="1200" b="0" kern="1200" dirty="0">
                <a:solidFill>
                  <a:schemeClr val="tx1"/>
                </a:solidFill>
                <a:effectLst/>
                <a:latin typeface="+mn-lt"/>
                <a:ea typeface="+mn-ea"/>
                <a:cs typeface="+mn-cs"/>
              </a:rPr>
              <a:t> that the right to the protection of personal data (and respectively the right to privacy) can collide with other fundamental interests</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lawyers and judges</a:t>
            </a:r>
          </a:p>
          <a:p>
            <a:r>
              <a:rPr lang="en-GB" b="1" dirty="0"/>
              <a:t>Legal provisions:</a:t>
            </a:r>
            <a:endParaRPr lang="en-GB" b="0" dirty="0"/>
          </a:p>
          <a:p>
            <a:r>
              <a:rPr lang="en-GB" b="1" dirty="0"/>
              <a:t>Case law:</a:t>
            </a:r>
          </a:p>
          <a:p>
            <a:pPr lvl="1"/>
            <a:r>
              <a:rPr lang="en-GB" dirty="0"/>
              <a:t>CJEU, C-73/07, </a:t>
            </a:r>
            <a:r>
              <a:rPr lang="en-GB" dirty="0" err="1"/>
              <a:t>Tietosuojavaltuutettu</a:t>
            </a:r>
            <a:r>
              <a:rPr lang="en-GB" dirty="0"/>
              <a:t> v. </a:t>
            </a:r>
            <a:r>
              <a:rPr lang="en-GB" dirty="0" err="1"/>
              <a:t>Satakunnan</a:t>
            </a:r>
            <a:r>
              <a:rPr lang="en-GB" dirty="0"/>
              <a:t> </a:t>
            </a:r>
            <a:r>
              <a:rPr lang="en-GB" dirty="0" err="1"/>
              <a:t>Markkinapörssi</a:t>
            </a:r>
            <a:r>
              <a:rPr lang="en-GB" dirty="0"/>
              <a:t> Oy and </a:t>
            </a:r>
            <a:r>
              <a:rPr lang="en-GB" dirty="0" err="1"/>
              <a:t>Satamedia</a:t>
            </a:r>
            <a:r>
              <a:rPr lang="en-GB" dirty="0"/>
              <a:t> Oy [GC], 2008</a:t>
            </a:r>
          </a:p>
          <a:p>
            <a:pPr lvl="1"/>
            <a:endParaRPr lang="en-GB" dirty="0"/>
          </a:p>
          <a:p>
            <a:pPr lvl="1"/>
            <a:r>
              <a:rPr lang="en-GB" sz="1200" b="0" i="0" kern="1200" dirty="0">
                <a:solidFill>
                  <a:schemeClr val="tx1"/>
                </a:solidFill>
                <a:effectLst/>
                <a:latin typeface="+mn-lt"/>
                <a:ea typeface="+mn-ea"/>
                <a:cs typeface="+mn-cs"/>
              </a:rPr>
              <a:t>After having concluded that </a:t>
            </a:r>
            <a:r>
              <a:rPr lang="en-GB" sz="1200" b="0" i="0" kern="1200" dirty="0" err="1">
                <a:solidFill>
                  <a:schemeClr val="tx1"/>
                </a:solidFill>
                <a:effectLst/>
                <a:latin typeface="+mn-lt"/>
                <a:ea typeface="+mn-ea"/>
                <a:cs typeface="+mn-cs"/>
              </a:rPr>
              <a:t>Satakunnan’s</a:t>
            </a:r>
            <a:r>
              <a:rPr lang="en-GB" sz="1200" b="0" i="0" kern="1200" dirty="0">
                <a:solidFill>
                  <a:schemeClr val="tx1"/>
                </a:solidFill>
                <a:effectLst/>
                <a:latin typeface="+mn-lt"/>
                <a:ea typeface="+mn-ea"/>
                <a:cs typeface="+mn-cs"/>
              </a:rPr>
              <a:t> activities were ‘processing of personal data’ within the meaning of Article 3 (1) of the Data Protection Directive, the Court went on to construe Article 9 of the data protection directive. The Court first noted the </a:t>
            </a:r>
            <a:r>
              <a:rPr lang="en-GB" sz="1200" b="1" i="0" kern="1200" dirty="0">
                <a:solidFill>
                  <a:schemeClr val="tx1"/>
                </a:solidFill>
                <a:effectLst/>
                <a:latin typeface="+mn-lt"/>
                <a:ea typeface="+mn-ea"/>
                <a:cs typeface="+mn-cs"/>
              </a:rPr>
              <a:t>importance of the right to freedom of expression</a:t>
            </a:r>
            <a:r>
              <a:rPr lang="en-GB" sz="1200" b="0" i="0" kern="1200" dirty="0">
                <a:solidFill>
                  <a:schemeClr val="tx1"/>
                </a:solidFill>
                <a:effectLst/>
                <a:latin typeface="+mn-lt"/>
                <a:ea typeface="+mn-ea"/>
                <a:cs typeface="+mn-cs"/>
              </a:rPr>
              <a:t> in every democratic society and held that notions relating to that </a:t>
            </a:r>
            <a:r>
              <a:rPr lang="en-GB" sz="1200" b="1" i="0" kern="1200" dirty="0">
                <a:solidFill>
                  <a:schemeClr val="tx1"/>
                </a:solidFill>
                <a:effectLst/>
                <a:latin typeface="+mn-lt"/>
                <a:ea typeface="+mn-ea"/>
                <a:cs typeface="+mn-cs"/>
              </a:rPr>
              <a:t>freedom, such as journalism, should be interpreted broadly</a:t>
            </a:r>
            <a:r>
              <a:rPr lang="en-GB" sz="1200" b="0" i="0" kern="1200" dirty="0">
                <a:solidFill>
                  <a:schemeClr val="tx1"/>
                </a:solidFill>
                <a:effectLst/>
                <a:latin typeface="+mn-lt"/>
                <a:ea typeface="+mn-ea"/>
                <a:cs typeface="+mn-cs"/>
              </a:rPr>
              <a:t>. It then observed that, in order to achieve a </a:t>
            </a:r>
            <a:r>
              <a:rPr lang="en-GB" sz="1200" b="1" i="0" kern="1200" dirty="0">
                <a:solidFill>
                  <a:schemeClr val="tx1"/>
                </a:solidFill>
                <a:effectLst/>
                <a:latin typeface="+mn-lt"/>
                <a:ea typeface="+mn-ea"/>
                <a:cs typeface="+mn-cs"/>
              </a:rPr>
              <a:t>balance</a:t>
            </a:r>
            <a:r>
              <a:rPr lang="en-GB" sz="1200" b="0" i="0" kern="1200" dirty="0">
                <a:solidFill>
                  <a:schemeClr val="tx1"/>
                </a:solidFill>
                <a:effectLst/>
                <a:latin typeface="+mn-lt"/>
                <a:ea typeface="+mn-ea"/>
                <a:cs typeface="+mn-cs"/>
              </a:rPr>
              <a:t> between the two fundamental rights, the derogations and limitations of </a:t>
            </a:r>
            <a:r>
              <a:rPr lang="en-GB" sz="1200" b="1" i="0" kern="1200" dirty="0">
                <a:solidFill>
                  <a:schemeClr val="tx1"/>
                </a:solidFill>
                <a:effectLst/>
                <a:latin typeface="+mn-lt"/>
                <a:ea typeface="+mn-ea"/>
                <a:cs typeface="+mn-cs"/>
              </a:rPr>
              <a:t>the right to data protection must apply only insofar as is strictly necessary</a:t>
            </a:r>
            <a:r>
              <a:rPr lang="en-GB" sz="1200" b="0" i="0" kern="1200" dirty="0">
                <a:solidFill>
                  <a:schemeClr val="tx1"/>
                </a:solidFill>
                <a:effectLst/>
                <a:latin typeface="+mn-lt"/>
                <a:ea typeface="+mn-ea"/>
                <a:cs typeface="+mn-cs"/>
              </a:rPr>
              <a:t>. In those circumstances, the Court considered that activities such as those carried out by </a:t>
            </a:r>
            <a:r>
              <a:rPr lang="en-GB" sz="1200" b="0" i="0" kern="1200" dirty="0" err="1">
                <a:solidFill>
                  <a:schemeClr val="tx1"/>
                </a:solidFill>
                <a:effectLst/>
                <a:latin typeface="+mn-lt"/>
                <a:ea typeface="+mn-ea"/>
                <a:cs typeface="+mn-cs"/>
              </a:rPr>
              <a:t>Markkinapörssi</a:t>
            </a:r>
            <a:r>
              <a:rPr lang="en-GB" sz="1200" b="0" i="0" kern="1200" dirty="0">
                <a:solidFill>
                  <a:schemeClr val="tx1"/>
                </a:solidFill>
                <a:effectLst/>
                <a:latin typeface="+mn-lt"/>
                <a:ea typeface="+mn-ea"/>
                <a:cs typeface="+mn-cs"/>
              </a:rPr>
              <a:t> and </a:t>
            </a:r>
            <a:r>
              <a:rPr lang="en-GB" sz="1200" b="0" i="0" kern="1200" dirty="0" err="1">
                <a:solidFill>
                  <a:schemeClr val="tx1"/>
                </a:solidFill>
                <a:effectLst/>
                <a:latin typeface="+mn-lt"/>
                <a:ea typeface="+mn-ea"/>
                <a:cs typeface="+mn-cs"/>
              </a:rPr>
              <a:t>Satamedia</a:t>
            </a:r>
            <a:r>
              <a:rPr lang="en-GB" sz="1200" b="0" i="0" kern="1200" dirty="0">
                <a:solidFill>
                  <a:schemeClr val="tx1"/>
                </a:solidFill>
                <a:effectLst/>
                <a:latin typeface="+mn-lt"/>
                <a:ea typeface="+mn-ea"/>
                <a:cs typeface="+mn-cs"/>
              </a:rPr>
              <a:t> concerning data from documents which are in the public domain under national legislation, may be classified as </a:t>
            </a:r>
            <a:r>
              <a:rPr lang="en-GB" sz="1200" b="1" i="0" kern="1200" dirty="0">
                <a:solidFill>
                  <a:schemeClr val="tx1"/>
                </a:solidFill>
                <a:effectLst/>
                <a:latin typeface="+mn-lt"/>
                <a:ea typeface="+mn-ea"/>
                <a:cs typeface="+mn-cs"/>
              </a:rPr>
              <a:t>‘journalistic activities’</a:t>
            </a:r>
            <a:r>
              <a:rPr lang="en-GB" sz="1200" b="0" i="0" kern="1200" dirty="0">
                <a:solidFill>
                  <a:schemeClr val="tx1"/>
                </a:solidFill>
                <a:effectLst/>
                <a:latin typeface="+mn-lt"/>
                <a:ea typeface="+mn-ea"/>
                <a:cs typeface="+mn-cs"/>
              </a:rPr>
              <a:t> if their object is the disclosure to the public of information, opinions or ideas, irrespective of the medium used to transmit them. The Court also ruled that these activities are </a:t>
            </a:r>
            <a:r>
              <a:rPr lang="en-GB" sz="1200" b="1" i="0" kern="1200" dirty="0">
                <a:solidFill>
                  <a:schemeClr val="tx1"/>
                </a:solidFill>
                <a:effectLst/>
                <a:latin typeface="+mn-lt"/>
                <a:ea typeface="+mn-ea"/>
                <a:cs typeface="+mn-cs"/>
              </a:rPr>
              <a:t>not limited to media undertakings</a:t>
            </a:r>
            <a:r>
              <a:rPr lang="en-GB" sz="1200" b="0" i="0" kern="1200" dirty="0">
                <a:solidFill>
                  <a:schemeClr val="tx1"/>
                </a:solidFill>
                <a:effectLst/>
                <a:latin typeface="+mn-lt"/>
                <a:ea typeface="+mn-ea"/>
                <a:cs typeface="+mn-cs"/>
              </a:rPr>
              <a:t> and </a:t>
            </a:r>
            <a:r>
              <a:rPr lang="en-GB" sz="1200" b="1" i="0" kern="1200" dirty="0">
                <a:solidFill>
                  <a:schemeClr val="tx1"/>
                </a:solidFill>
                <a:effectLst/>
                <a:latin typeface="+mn-lt"/>
                <a:ea typeface="+mn-ea"/>
                <a:cs typeface="+mn-cs"/>
              </a:rPr>
              <a:t>may be undertaken for profit-making purposes</a:t>
            </a:r>
            <a:r>
              <a:rPr lang="en-GB" sz="1200" b="0" i="0" kern="1200" dirty="0">
                <a:solidFill>
                  <a:schemeClr val="tx1"/>
                </a:solidFill>
                <a:effectLst/>
                <a:latin typeface="+mn-lt"/>
                <a:ea typeface="+mn-ea"/>
                <a:cs typeface="+mn-cs"/>
              </a:rPr>
              <a:t>. However, the CJEU left it to the national court to determine whether this was the case in this particular case. </a:t>
            </a:r>
            <a:endParaRPr lang="en-GB" dirty="0"/>
          </a:p>
          <a:p>
            <a:pPr lvl="1"/>
            <a:endParaRPr lang="en-GB" dirty="0"/>
          </a:p>
          <a:p>
            <a:pPr lvl="1"/>
            <a:endParaRPr lang="hu-HU" dirty="0"/>
          </a:p>
          <a:p>
            <a:pPr lvl="1"/>
            <a:r>
              <a:rPr lang="en-GB" dirty="0"/>
              <a:t>CJEU, C-131/12, Google Spain SL, Google Inc. v. </a:t>
            </a:r>
            <a:r>
              <a:rPr lang="en-GB" dirty="0" err="1"/>
              <a:t>Agencia</a:t>
            </a:r>
            <a:r>
              <a:rPr lang="en-GB" dirty="0"/>
              <a:t> Española de </a:t>
            </a:r>
            <a:r>
              <a:rPr lang="en-GB" dirty="0" err="1"/>
              <a:t>Protección</a:t>
            </a:r>
            <a:r>
              <a:rPr lang="en-GB" dirty="0"/>
              <a:t> de </a:t>
            </a:r>
            <a:r>
              <a:rPr lang="en-GB" dirty="0" err="1"/>
              <a:t>Datos</a:t>
            </a:r>
            <a:r>
              <a:rPr lang="en-GB" dirty="0"/>
              <a:t> (AEPD), Mario </a:t>
            </a:r>
            <a:r>
              <a:rPr lang="en-GB" dirty="0" err="1"/>
              <a:t>Costeja</a:t>
            </a:r>
            <a:r>
              <a:rPr lang="en-GB" dirty="0"/>
              <a:t> González [GC], 2014</a:t>
            </a:r>
          </a:p>
          <a:p>
            <a:pPr lvl="1"/>
            <a:endParaRPr lang="en-GB" dirty="0"/>
          </a:p>
          <a:p>
            <a:pPr lvl="1"/>
            <a:r>
              <a:rPr lang="en-US" dirty="0"/>
              <a:t>The CJEU held that, under certain conditions, individuals have the right to obtain erasure of their personal data from an internet search engine’s search results. This right may be invoked where information relating to an individual is inaccurate, inadequate, irrelevant or excessive for the purposes of the data processing. The CJEU acknowledged that this right is not absolute; it needs to be balanced with other rights, in particular the interest and right of the general public in having access to the information. Each request for erasure needs a case-by-case assessment to seek a balance between the fundamental rights to personal data protection and private life of the data subject on the one hand, and the legitimate interests of all internet users on the other. </a:t>
            </a:r>
            <a:endParaRPr lang="hu-HU" dirty="0"/>
          </a:p>
          <a:p>
            <a:endParaRPr lang="en-GB" b="1" dirty="0"/>
          </a:p>
          <a:p>
            <a:endParaRPr lang="en-GB" b="1" dirty="0"/>
          </a:p>
          <a:p>
            <a:r>
              <a:rPr lang="en-US" b="1" dirty="0"/>
              <a:t>Additional reading:</a:t>
            </a:r>
          </a:p>
          <a:p>
            <a:r>
              <a:rPr lang="en-US" dirty="0"/>
              <a:t>Article 29 Working Party (2014), Guidelines on the implementation of the CJEU judgment on “Google Spain and Inc v. </a:t>
            </a:r>
            <a:r>
              <a:rPr lang="en-US" dirty="0" err="1"/>
              <a:t>Agencia</a:t>
            </a:r>
            <a:r>
              <a:rPr lang="en-US" dirty="0"/>
              <a:t> Española de </a:t>
            </a:r>
            <a:r>
              <a:rPr lang="en-US" dirty="0" err="1"/>
              <a:t>Protección</a:t>
            </a:r>
            <a:r>
              <a:rPr lang="en-US" dirty="0"/>
              <a:t> de </a:t>
            </a:r>
            <a:r>
              <a:rPr lang="en-US" dirty="0" err="1"/>
              <a:t>Datos</a:t>
            </a:r>
            <a:r>
              <a:rPr lang="en-US" dirty="0"/>
              <a:t> (AEPD) and Mario </a:t>
            </a:r>
            <a:r>
              <a:rPr lang="en-US" dirty="0" err="1"/>
              <a:t>Costeja</a:t>
            </a:r>
            <a:r>
              <a:rPr lang="en-US" dirty="0"/>
              <a:t> González” C-131/12, WP 225, Brussels, 26 November 2014. </a:t>
            </a:r>
            <a:endParaRPr lang="en-US" b="1" dirty="0"/>
          </a:p>
        </p:txBody>
      </p:sp>
      <p:sp>
        <p:nvSpPr>
          <p:cNvPr id="4" name="Slide Number Placeholder 3"/>
          <p:cNvSpPr>
            <a:spLocks noGrp="1"/>
          </p:cNvSpPr>
          <p:nvPr>
            <p:ph type="sldNum" sz="quarter" idx="5"/>
          </p:nvPr>
        </p:nvSpPr>
        <p:spPr/>
        <p:txBody>
          <a:bodyPr/>
          <a:lstStyle/>
          <a:p>
            <a:fld id="{4614E237-3346-D848-BA28-F053412767AB}" type="slidenum">
              <a:rPr lang="en-US" smtClean="0"/>
              <a:t>59</a:t>
            </a:fld>
            <a:endParaRPr lang="en-US"/>
          </a:p>
        </p:txBody>
      </p:sp>
    </p:spTree>
    <p:extLst>
      <p:ext uri="{BB962C8B-B14F-4D97-AF65-F5344CB8AC3E}">
        <p14:creationId xmlns:p14="http://schemas.microsoft.com/office/powerpoint/2010/main" val="19497466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collision between the right to the protection of personal data and the freedom of </a:t>
            </a:r>
            <a:r>
              <a:rPr lang="en-GB" b="0" dirty="0" err="1"/>
              <a:t>indormation</a:t>
            </a:r>
            <a:r>
              <a:rPr lang="en-GB" b="0" dirty="0"/>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a:t>
            </a:r>
            <a:r>
              <a:rPr lang="en-US" sz="1200" b="0" kern="1200" dirty="0" err="1">
                <a:solidFill>
                  <a:schemeClr val="tx1"/>
                </a:solidFill>
                <a:effectLst/>
                <a:latin typeface="+mn-lt"/>
                <a:ea typeface="+mn-ea"/>
                <a:cs typeface="+mn-cs"/>
              </a:rPr>
              <a:t>emphasise</a:t>
            </a:r>
            <a:r>
              <a:rPr lang="en-US" sz="1200" b="0" kern="1200" dirty="0">
                <a:solidFill>
                  <a:schemeClr val="tx1"/>
                </a:solidFill>
                <a:effectLst/>
                <a:latin typeface="+mn-lt"/>
                <a:ea typeface="+mn-ea"/>
                <a:cs typeface="+mn-cs"/>
              </a:rPr>
              <a:t> that the right to the protection of personal data (and respectively the right to privacy) can collide with other fundamental interests</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lawyers and judges</a:t>
            </a:r>
          </a:p>
          <a:p>
            <a:r>
              <a:rPr lang="en-GB" b="1" dirty="0"/>
              <a:t>Legal provisions:</a:t>
            </a:r>
            <a:endParaRPr lang="en-GB" b="0" dirty="0"/>
          </a:p>
          <a:p>
            <a:r>
              <a:rPr lang="en-GB" b="1" dirty="0"/>
              <a:t>Case law:</a:t>
            </a:r>
          </a:p>
          <a:p>
            <a:endParaRPr lang="en-GB" b="1" dirty="0"/>
          </a:p>
          <a:p>
            <a:r>
              <a:rPr lang="en-GB" dirty="0"/>
              <a:t>CJEU, C-28/08 P, European Commission v. The Bavarian Lager Co. Ltd [GC], 2010</a:t>
            </a:r>
          </a:p>
          <a:p>
            <a:endParaRPr lang="en-GB" dirty="0"/>
          </a:p>
          <a:p>
            <a:r>
              <a:rPr lang="en-GB" sz="1200" b="1" i="0" kern="1200" dirty="0">
                <a:solidFill>
                  <a:schemeClr val="tx1"/>
                </a:solidFill>
                <a:effectLst/>
                <a:latin typeface="+mn-lt"/>
                <a:ea typeface="+mn-ea"/>
                <a:cs typeface="+mn-cs"/>
              </a:rPr>
              <a:t>Bavarian Lager</a:t>
            </a:r>
            <a:r>
              <a:rPr lang="en-GB" sz="1200" b="0" i="0" kern="1200" dirty="0">
                <a:solidFill>
                  <a:schemeClr val="tx1"/>
                </a:solidFill>
                <a:effectLst/>
                <a:latin typeface="+mn-lt"/>
                <a:ea typeface="+mn-ea"/>
                <a:cs typeface="+mn-cs"/>
              </a:rPr>
              <a:t>, established in 1992, </a:t>
            </a:r>
            <a:r>
              <a:rPr lang="en-GB" sz="1200" b="1" i="0" kern="1200" dirty="0">
                <a:solidFill>
                  <a:schemeClr val="tx1"/>
                </a:solidFill>
                <a:effectLst/>
                <a:latin typeface="+mn-lt"/>
                <a:ea typeface="+mn-ea"/>
                <a:cs typeface="+mn-cs"/>
              </a:rPr>
              <a:t>imports bottled German beer into the United Kingdom</a:t>
            </a:r>
            <a:r>
              <a:rPr lang="en-GB" sz="1200" b="0" i="0" kern="1200" dirty="0">
                <a:solidFill>
                  <a:schemeClr val="tx1"/>
                </a:solidFill>
                <a:effectLst/>
                <a:latin typeface="+mn-lt"/>
                <a:ea typeface="+mn-ea"/>
                <a:cs typeface="+mn-cs"/>
              </a:rPr>
              <a:t>, principally for public houses and bars. It encountered difficulties, however, because </a:t>
            </a:r>
            <a:r>
              <a:rPr lang="en-GB" sz="1200" b="1" i="0" kern="1200" dirty="0">
                <a:solidFill>
                  <a:schemeClr val="tx1"/>
                </a:solidFill>
                <a:effectLst/>
                <a:latin typeface="+mn-lt"/>
                <a:ea typeface="+mn-ea"/>
                <a:cs typeface="+mn-cs"/>
              </a:rPr>
              <a:t>British legislation de facto favoured national producers</a:t>
            </a:r>
            <a:r>
              <a:rPr lang="en-GB" sz="1200" b="0" i="0" kern="1200" dirty="0">
                <a:solidFill>
                  <a:schemeClr val="tx1"/>
                </a:solidFill>
                <a:effectLst/>
                <a:latin typeface="+mn-lt"/>
                <a:ea typeface="+mn-ea"/>
                <a:cs typeface="+mn-cs"/>
              </a:rPr>
              <a:t>. In response to Bavarian Lager’s complaint, the </a:t>
            </a:r>
            <a:r>
              <a:rPr lang="en-GB" sz="1200" b="1" i="0" kern="1200" dirty="0">
                <a:solidFill>
                  <a:schemeClr val="tx1"/>
                </a:solidFill>
                <a:effectLst/>
                <a:latin typeface="+mn-lt"/>
                <a:ea typeface="+mn-ea"/>
                <a:cs typeface="+mn-cs"/>
              </a:rPr>
              <a:t>European Commission</a:t>
            </a:r>
            <a:r>
              <a:rPr lang="en-GB" sz="1200" b="0" i="0" kern="1200" dirty="0">
                <a:solidFill>
                  <a:schemeClr val="tx1"/>
                </a:solidFill>
                <a:effectLst/>
                <a:latin typeface="+mn-lt"/>
                <a:ea typeface="+mn-ea"/>
                <a:cs typeface="+mn-cs"/>
              </a:rPr>
              <a:t> decided to </a:t>
            </a:r>
            <a:r>
              <a:rPr lang="en-GB" sz="1200" b="1" i="0" kern="1200" dirty="0">
                <a:solidFill>
                  <a:schemeClr val="tx1"/>
                </a:solidFill>
                <a:effectLst/>
                <a:latin typeface="+mn-lt"/>
                <a:ea typeface="+mn-ea"/>
                <a:cs typeface="+mn-cs"/>
              </a:rPr>
              <a:t>institute proceedings against the United Kingdom</a:t>
            </a:r>
            <a:r>
              <a:rPr lang="en-GB" sz="1200" b="0" i="0" kern="1200" dirty="0">
                <a:solidFill>
                  <a:schemeClr val="tx1"/>
                </a:solidFill>
                <a:effectLst/>
                <a:latin typeface="+mn-lt"/>
                <a:ea typeface="+mn-ea"/>
                <a:cs typeface="+mn-cs"/>
              </a:rPr>
              <a:t> for failure to fulfil its obligations, which led it to </a:t>
            </a:r>
            <a:r>
              <a:rPr lang="en-GB" sz="1200" b="1" i="0" kern="1200" dirty="0">
                <a:solidFill>
                  <a:schemeClr val="tx1"/>
                </a:solidFill>
                <a:effectLst/>
                <a:latin typeface="+mn-lt"/>
                <a:ea typeface="+mn-ea"/>
                <a:cs typeface="+mn-cs"/>
              </a:rPr>
              <a:t>amend the disputed provisions and align them with EU law</a:t>
            </a:r>
            <a:r>
              <a:rPr lang="en-GB" sz="1200" b="0" i="0" kern="1200" dirty="0">
                <a:solidFill>
                  <a:schemeClr val="tx1"/>
                </a:solidFill>
                <a:effectLst/>
                <a:latin typeface="+mn-lt"/>
                <a:ea typeface="+mn-ea"/>
                <a:cs typeface="+mn-cs"/>
              </a:rPr>
              <a:t>. </a:t>
            </a:r>
            <a:r>
              <a:rPr lang="en-GB" sz="1200" b="1" i="0" kern="1200" dirty="0">
                <a:solidFill>
                  <a:schemeClr val="tx1"/>
                </a:solidFill>
                <a:effectLst/>
                <a:latin typeface="+mn-lt"/>
                <a:ea typeface="+mn-ea"/>
                <a:cs typeface="+mn-cs"/>
              </a:rPr>
              <a:t>Bavarian Lager</a:t>
            </a:r>
            <a:r>
              <a:rPr lang="en-GB" sz="1200" b="0" i="0" kern="1200" dirty="0">
                <a:solidFill>
                  <a:schemeClr val="tx1"/>
                </a:solidFill>
                <a:effectLst/>
                <a:latin typeface="+mn-lt"/>
                <a:ea typeface="+mn-ea"/>
                <a:cs typeface="+mn-cs"/>
              </a:rPr>
              <a:t> then </a:t>
            </a:r>
            <a:r>
              <a:rPr lang="en-GB" sz="1200" b="1" i="0" kern="1200" dirty="0">
                <a:solidFill>
                  <a:schemeClr val="tx1"/>
                </a:solidFill>
                <a:effectLst/>
                <a:latin typeface="+mn-lt"/>
                <a:ea typeface="+mn-ea"/>
                <a:cs typeface="+mn-cs"/>
              </a:rPr>
              <a:t>asked the Commission</a:t>
            </a:r>
            <a:r>
              <a:rPr lang="en-GB" sz="1200" b="0" i="0" kern="1200" dirty="0">
                <a:solidFill>
                  <a:schemeClr val="tx1"/>
                </a:solidFill>
                <a:effectLst/>
                <a:latin typeface="+mn-lt"/>
                <a:ea typeface="+mn-ea"/>
                <a:cs typeface="+mn-cs"/>
              </a:rPr>
              <a:t>, among other documents, </a:t>
            </a:r>
            <a:r>
              <a:rPr lang="en-GB" sz="1200" b="1" i="0" kern="1200" dirty="0">
                <a:solidFill>
                  <a:schemeClr val="tx1"/>
                </a:solidFill>
                <a:effectLst/>
                <a:latin typeface="+mn-lt"/>
                <a:ea typeface="+mn-ea"/>
                <a:cs typeface="+mn-cs"/>
              </a:rPr>
              <a:t>for a copy of the minutes of a meeting</a:t>
            </a:r>
            <a:r>
              <a:rPr lang="en-GB" sz="1200" b="0" i="0" kern="1200" dirty="0">
                <a:solidFill>
                  <a:schemeClr val="tx1"/>
                </a:solidFill>
                <a:effectLst/>
                <a:latin typeface="+mn-lt"/>
                <a:ea typeface="+mn-ea"/>
                <a:cs typeface="+mn-cs"/>
              </a:rPr>
              <a:t> which had been attended by representatives of the </a:t>
            </a:r>
            <a:r>
              <a:rPr lang="en-GB" sz="1200" b="1" i="0" kern="1200" dirty="0">
                <a:solidFill>
                  <a:schemeClr val="tx1"/>
                </a:solidFill>
                <a:effectLst/>
                <a:latin typeface="+mn-lt"/>
                <a:ea typeface="+mn-ea"/>
                <a:cs typeface="+mn-cs"/>
              </a:rPr>
              <a:t>Commission</a:t>
            </a:r>
            <a:r>
              <a:rPr lang="en-GB" sz="1200" b="0" i="0" kern="1200" dirty="0">
                <a:solidFill>
                  <a:schemeClr val="tx1"/>
                </a:solidFill>
                <a:effectLst/>
                <a:latin typeface="+mn-lt"/>
                <a:ea typeface="+mn-ea"/>
                <a:cs typeface="+mn-cs"/>
              </a:rPr>
              <a:t>, the </a:t>
            </a:r>
            <a:r>
              <a:rPr lang="en-GB" sz="1200" b="1" i="0" kern="1200" dirty="0">
                <a:solidFill>
                  <a:schemeClr val="tx1"/>
                </a:solidFill>
                <a:effectLst/>
                <a:latin typeface="+mn-lt"/>
                <a:ea typeface="+mn-ea"/>
                <a:cs typeface="+mn-cs"/>
              </a:rPr>
              <a:t>British authorities</a:t>
            </a:r>
            <a:r>
              <a:rPr lang="en-GB" sz="1200" b="0" i="0" kern="1200" dirty="0">
                <a:solidFill>
                  <a:schemeClr val="tx1"/>
                </a:solidFill>
                <a:effectLst/>
                <a:latin typeface="+mn-lt"/>
                <a:ea typeface="+mn-ea"/>
                <a:cs typeface="+mn-cs"/>
              </a:rPr>
              <a:t> and the </a:t>
            </a:r>
            <a:r>
              <a:rPr lang="en-GB" sz="1200" b="0" i="0" kern="1200" dirty="0" err="1">
                <a:solidFill>
                  <a:schemeClr val="tx1"/>
                </a:solidFill>
                <a:effectLst/>
                <a:latin typeface="+mn-lt"/>
                <a:ea typeface="+mn-ea"/>
                <a:cs typeface="+mn-cs"/>
              </a:rPr>
              <a:t>Confédération</a:t>
            </a:r>
            <a:r>
              <a:rPr lang="en-GB" sz="1200" b="0" i="0" kern="1200" dirty="0">
                <a:solidFill>
                  <a:schemeClr val="tx1"/>
                </a:solidFill>
                <a:effectLst/>
                <a:latin typeface="+mn-lt"/>
                <a:ea typeface="+mn-ea"/>
                <a:cs typeface="+mn-cs"/>
              </a:rPr>
              <a:t> des Brasseurs du Marché </a:t>
            </a:r>
            <a:r>
              <a:rPr lang="en-GB" sz="1200" b="0" i="0" kern="1200" dirty="0" err="1">
                <a:solidFill>
                  <a:schemeClr val="tx1"/>
                </a:solidFill>
                <a:effectLst/>
                <a:latin typeface="+mn-lt"/>
                <a:ea typeface="+mn-ea"/>
                <a:cs typeface="+mn-cs"/>
              </a:rPr>
              <a:t>Commun</a:t>
            </a:r>
            <a:r>
              <a:rPr lang="en-GB" sz="1200" b="0" i="0" kern="1200" dirty="0">
                <a:solidFill>
                  <a:schemeClr val="tx1"/>
                </a:solidFill>
                <a:effectLst/>
                <a:latin typeface="+mn-lt"/>
                <a:ea typeface="+mn-ea"/>
                <a:cs typeface="+mn-cs"/>
              </a:rPr>
              <a:t> </a:t>
            </a:r>
            <a:r>
              <a:rPr lang="en-GB" sz="1200" b="1" i="0" kern="1200" dirty="0">
                <a:solidFill>
                  <a:schemeClr val="tx1"/>
                </a:solidFill>
                <a:effectLst/>
                <a:latin typeface="+mn-lt"/>
                <a:ea typeface="+mn-ea"/>
                <a:cs typeface="+mn-cs"/>
              </a:rPr>
              <a:t>(CBMC)</a:t>
            </a:r>
            <a:r>
              <a:rPr lang="en-GB" sz="1200" b="0" i="0" kern="1200" dirty="0">
                <a:solidFill>
                  <a:schemeClr val="tx1"/>
                </a:solidFill>
                <a:effectLst/>
                <a:latin typeface="+mn-lt"/>
                <a:ea typeface="+mn-ea"/>
                <a:cs typeface="+mn-cs"/>
              </a:rPr>
              <a:t>. The </a:t>
            </a:r>
            <a:r>
              <a:rPr lang="en-GB" sz="1200" b="1" i="0" kern="1200" dirty="0">
                <a:solidFill>
                  <a:schemeClr val="tx1"/>
                </a:solidFill>
                <a:effectLst/>
                <a:latin typeface="+mn-lt"/>
                <a:ea typeface="+mn-ea"/>
                <a:cs typeface="+mn-cs"/>
              </a:rPr>
              <a:t>Commission</a:t>
            </a:r>
            <a:r>
              <a:rPr lang="en-GB" sz="1200" b="0" i="0" kern="1200" dirty="0">
                <a:solidFill>
                  <a:schemeClr val="tx1"/>
                </a:solidFill>
                <a:effectLst/>
                <a:latin typeface="+mn-lt"/>
                <a:ea typeface="+mn-ea"/>
                <a:cs typeface="+mn-cs"/>
              </a:rPr>
              <a:t> agreed to disclose certain documents relating to the meeting, but </a:t>
            </a:r>
            <a:r>
              <a:rPr lang="en-GB" sz="1200" b="1" i="0" kern="1200" dirty="0">
                <a:solidFill>
                  <a:schemeClr val="tx1"/>
                </a:solidFill>
                <a:effectLst/>
                <a:latin typeface="+mn-lt"/>
                <a:ea typeface="+mn-ea"/>
                <a:cs typeface="+mn-cs"/>
              </a:rPr>
              <a:t>blanked out five names appearing in the minutes</a:t>
            </a:r>
            <a:r>
              <a:rPr lang="en-GB" sz="1200" b="0" i="0" kern="1200" dirty="0">
                <a:solidFill>
                  <a:schemeClr val="tx1"/>
                </a:solidFill>
                <a:effectLst/>
                <a:latin typeface="+mn-lt"/>
                <a:ea typeface="+mn-ea"/>
                <a:cs typeface="+mn-cs"/>
              </a:rPr>
              <a:t>, </a:t>
            </a:r>
            <a:r>
              <a:rPr lang="en-GB" sz="1200" b="1" i="0" kern="1200" dirty="0">
                <a:solidFill>
                  <a:schemeClr val="tx1"/>
                </a:solidFill>
                <a:effectLst/>
                <a:latin typeface="+mn-lt"/>
                <a:ea typeface="+mn-ea"/>
                <a:cs typeface="+mn-cs"/>
              </a:rPr>
              <a:t>two persons</a:t>
            </a:r>
            <a:r>
              <a:rPr lang="en-GB" sz="1200" b="0" i="0" kern="1200" dirty="0">
                <a:solidFill>
                  <a:schemeClr val="tx1"/>
                </a:solidFill>
                <a:effectLst/>
                <a:latin typeface="+mn-lt"/>
                <a:ea typeface="+mn-ea"/>
                <a:cs typeface="+mn-cs"/>
              </a:rPr>
              <a:t> having </a:t>
            </a:r>
            <a:r>
              <a:rPr lang="en-GB" sz="1200" b="1" i="0" kern="1200" dirty="0">
                <a:solidFill>
                  <a:schemeClr val="tx1"/>
                </a:solidFill>
                <a:effectLst/>
                <a:latin typeface="+mn-lt"/>
                <a:ea typeface="+mn-ea"/>
                <a:cs typeface="+mn-cs"/>
              </a:rPr>
              <a:t>expressly objected to the disclosure of their identity</a:t>
            </a:r>
            <a:r>
              <a:rPr lang="en-GB" sz="1200" b="0" i="0" kern="1200" dirty="0">
                <a:solidFill>
                  <a:schemeClr val="tx1"/>
                </a:solidFill>
                <a:effectLst/>
                <a:latin typeface="+mn-lt"/>
                <a:ea typeface="+mn-ea"/>
                <a:cs typeface="+mn-cs"/>
              </a:rPr>
              <a:t> and the </a:t>
            </a:r>
            <a:r>
              <a:rPr lang="en-GB" sz="1200" b="1" i="0" kern="1200" dirty="0">
                <a:solidFill>
                  <a:schemeClr val="tx1"/>
                </a:solidFill>
                <a:effectLst/>
                <a:latin typeface="+mn-lt"/>
                <a:ea typeface="+mn-ea"/>
                <a:cs typeface="+mn-cs"/>
              </a:rPr>
              <a:t>Commission </a:t>
            </a:r>
            <a:r>
              <a:rPr lang="en-GB" sz="1200" b="0" i="0" kern="1200" dirty="0">
                <a:solidFill>
                  <a:schemeClr val="tx1"/>
                </a:solidFill>
                <a:effectLst/>
                <a:latin typeface="+mn-lt"/>
                <a:ea typeface="+mn-ea"/>
                <a:cs typeface="+mn-cs"/>
              </a:rPr>
              <a:t>having been </a:t>
            </a:r>
            <a:r>
              <a:rPr lang="en-GB" sz="1200" b="1" i="0" kern="1200" dirty="0">
                <a:solidFill>
                  <a:schemeClr val="tx1"/>
                </a:solidFill>
                <a:effectLst/>
                <a:latin typeface="+mn-lt"/>
                <a:ea typeface="+mn-ea"/>
                <a:cs typeface="+mn-cs"/>
              </a:rPr>
              <a:t>unable to contact the three others</a:t>
            </a:r>
            <a:r>
              <a:rPr lang="en-GB" sz="1200" b="0" i="0" kern="1200" dirty="0">
                <a:solidFill>
                  <a:schemeClr val="tx1"/>
                </a:solidFill>
                <a:effectLst/>
                <a:latin typeface="+mn-lt"/>
                <a:ea typeface="+mn-ea"/>
                <a:cs typeface="+mn-cs"/>
              </a:rPr>
              <a:t>. By decision of 18 March 2004, the Commission rejected a new </a:t>
            </a:r>
            <a:r>
              <a:rPr lang="en-GB" sz="1200" b="1" i="0" kern="1200" dirty="0">
                <a:solidFill>
                  <a:schemeClr val="tx1"/>
                </a:solidFill>
                <a:effectLst/>
                <a:latin typeface="+mn-lt"/>
                <a:ea typeface="+mn-ea"/>
                <a:cs typeface="+mn-cs"/>
              </a:rPr>
              <a:t>Bavarian Lager application to obtain the full minutes of the meeting</a:t>
            </a:r>
            <a:r>
              <a:rPr lang="en-GB" sz="1200" b="0" i="0" kern="1200" dirty="0">
                <a:solidFill>
                  <a:schemeClr val="tx1"/>
                </a:solidFill>
                <a:effectLst/>
                <a:latin typeface="+mn-lt"/>
                <a:ea typeface="+mn-ea"/>
                <a:cs typeface="+mn-cs"/>
              </a:rPr>
              <a:t>, citing in particular the protection of the private life of those persons, as guaranteed by the Data Protection Regulation. Since it was not satisfied with this position, Bavarian Lager brought an </a:t>
            </a:r>
            <a:r>
              <a:rPr lang="en-GB" sz="1200" b="1" i="0" kern="1200" dirty="0">
                <a:solidFill>
                  <a:schemeClr val="tx1"/>
                </a:solidFill>
                <a:effectLst/>
                <a:latin typeface="+mn-lt"/>
                <a:ea typeface="+mn-ea"/>
                <a:cs typeface="+mn-cs"/>
              </a:rPr>
              <a:t>action</a:t>
            </a:r>
            <a:r>
              <a:rPr lang="en-GB" sz="1200" b="0" i="0" kern="1200" dirty="0">
                <a:solidFill>
                  <a:schemeClr val="tx1"/>
                </a:solidFill>
                <a:effectLst/>
                <a:latin typeface="+mn-lt"/>
                <a:ea typeface="+mn-ea"/>
                <a:cs typeface="+mn-cs"/>
              </a:rPr>
              <a:t> before the </a:t>
            </a:r>
            <a:r>
              <a:rPr lang="en-GB" sz="1200" b="1" i="0" kern="1200" dirty="0">
                <a:solidFill>
                  <a:schemeClr val="tx1"/>
                </a:solidFill>
                <a:effectLst/>
                <a:latin typeface="+mn-lt"/>
                <a:ea typeface="+mn-ea"/>
                <a:cs typeface="+mn-cs"/>
              </a:rPr>
              <a:t>Court of First Instance, which annulled the Commission decision by judgment</a:t>
            </a:r>
            <a:r>
              <a:rPr lang="en-GB" sz="1200" b="0" i="0" kern="1200" dirty="0">
                <a:solidFill>
                  <a:schemeClr val="tx1"/>
                </a:solidFill>
                <a:effectLst/>
                <a:latin typeface="+mn-lt"/>
                <a:ea typeface="+mn-ea"/>
                <a:cs typeface="+mn-cs"/>
              </a:rPr>
              <a:t> of 8 November 2007 (case T-194/04, Bavarian Lager v. Commission), considering in particular that the mere </a:t>
            </a:r>
            <a:r>
              <a:rPr lang="en-GB" sz="1200" b="1" i="0" kern="1200" dirty="0">
                <a:solidFill>
                  <a:schemeClr val="tx1"/>
                </a:solidFill>
                <a:effectLst/>
                <a:latin typeface="+mn-lt"/>
                <a:ea typeface="+mn-ea"/>
                <a:cs typeface="+mn-cs"/>
              </a:rPr>
              <a:t>entry of the names of the persons</a:t>
            </a:r>
            <a:r>
              <a:rPr lang="en-GB" sz="1200" b="0" i="0" kern="1200" dirty="0">
                <a:solidFill>
                  <a:schemeClr val="tx1"/>
                </a:solidFill>
                <a:effectLst/>
                <a:latin typeface="+mn-lt"/>
                <a:ea typeface="+mn-ea"/>
                <a:cs typeface="+mn-cs"/>
              </a:rPr>
              <a:t> in question on the list of persons attending a meeting on behalf of the body they represented </a:t>
            </a:r>
            <a:r>
              <a:rPr lang="en-GB" sz="1200" b="1" i="0" kern="1200" dirty="0">
                <a:solidFill>
                  <a:schemeClr val="tx1"/>
                </a:solidFill>
                <a:effectLst/>
                <a:latin typeface="+mn-lt"/>
                <a:ea typeface="+mn-ea"/>
                <a:cs typeface="+mn-cs"/>
              </a:rPr>
              <a:t>did not constitute an undermining of private life</a:t>
            </a:r>
            <a:r>
              <a:rPr lang="en-GB" sz="1200" b="0" i="0" kern="1200" dirty="0">
                <a:solidFill>
                  <a:schemeClr val="tx1"/>
                </a:solidFill>
                <a:effectLst/>
                <a:latin typeface="+mn-lt"/>
                <a:ea typeface="+mn-ea"/>
                <a:cs typeface="+mn-cs"/>
              </a:rPr>
              <a:t> and did not place the private lives of those persons in any danger. On appeal by the Commission, the </a:t>
            </a:r>
            <a:r>
              <a:rPr lang="en-GB" sz="1200" b="1" i="0" kern="1200" dirty="0">
                <a:solidFill>
                  <a:schemeClr val="tx1"/>
                </a:solidFill>
                <a:effectLst/>
                <a:latin typeface="+mn-lt"/>
                <a:ea typeface="+mn-ea"/>
                <a:cs typeface="+mn-cs"/>
              </a:rPr>
              <a:t>CJEU annulled the judgment of the Court of First Instance</a:t>
            </a:r>
            <a:r>
              <a:rPr lang="en-GB" sz="1200" b="0" i="0" kern="1200" dirty="0">
                <a:solidFill>
                  <a:schemeClr val="tx1"/>
                </a:solidFill>
                <a:effectLst/>
                <a:latin typeface="+mn-lt"/>
                <a:ea typeface="+mn-ea"/>
                <a:cs typeface="+mn-cs"/>
              </a:rPr>
              <a:t>. The CJEU held that the Access to Documents Regulation establishes “a specific and reinforced system of protection of a person whose personal data could, in certain cases, be communicated to the public”. According to the CJEU, </a:t>
            </a:r>
            <a:r>
              <a:rPr lang="en-GB" sz="1200" b="1" i="0" kern="1200" dirty="0">
                <a:solidFill>
                  <a:schemeClr val="tx1"/>
                </a:solidFill>
                <a:effectLst/>
                <a:latin typeface="+mn-lt"/>
                <a:ea typeface="+mn-ea"/>
                <a:cs typeface="+mn-cs"/>
              </a:rPr>
              <a:t>where a request based on the Access to Documents Regulation thus seeks to obtain access to documents including personal data, the provisions of the Data Protection Regulation become applicable in their entirety</a:t>
            </a:r>
            <a:r>
              <a:rPr lang="en-GB" sz="1200" b="0" i="0" kern="1200" dirty="0">
                <a:solidFill>
                  <a:schemeClr val="tx1"/>
                </a:solidFill>
                <a:effectLst/>
                <a:latin typeface="+mn-lt"/>
                <a:ea typeface="+mn-ea"/>
                <a:cs typeface="+mn-cs"/>
              </a:rPr>
              <a:t>. The CJEU then concluded that the </a:t>
            </a:r>
            <a:r>
              <a:rPr lang="en-GB" sz="1200" b="1" i="0" kern="1200" dirty="0">
                <a:solidFill>
                  <a:schemeClr val="tx1"/>
                </a:solidFill>
                <a:effectLst/>
                <a:latin typeface="+mn-lt"/>
                <a:ea typeface="+mn-ea"/>
                <a:cs typeface="+mn-cs"/>
              </a:rPr>
              <a:t>Commission was right to reject the application for access to the full minutes of the meeting</a:t>
            </a:r>
            <a:r>
              <a:rPr lang="en-GB" sz="1200" b="0" i="0" kern="1200" dirty="0">
                <a:solidFill>
                  <a:schemeClr val="tx1"/>
                </a:solidFill>
                <a:effectLst/>
                <a:latin typeface="+mn-lt"/>
                <a:ea typeface="+mn-ea"/>
                <a:cs typeface="+mn-cs"/>
              </a:rPr>
              <a:t> of October 1996. In the absence of the consent of the five participants at that meeting, the Commission sufficiently complied with its duty of openness by releasing a version of the document in question with their names blanked out. Moreover, according to the CJEU, “as </a:t>
            </a:r>
            <a:r>
              <a:rPr lang="en-GB" sz="1200" b="1" i="0" kern="1200" dirty="0">
                <a:solidFill>
                  <a:schemeClr val="tx1"/>
                </a:solidFill>
                <a:effectLst/>
                <a:latin typeface="+mn-lt"/>
                <a:ea typeface="+mn-ea"/>
                <a:cs typeface="+mn-cs"/>
              </a:rPr>
              <a:t>Bavarian Lager has not provided</a:t>
            </a:r>
            <a:r>
              <a:rPr lang="en-GB" sz="1200" b="0" i="0" kern="1200" dirty="0">
                <a:solidFill>
                  <a:schemeClr val="tx1"/>
                </a:solidFill>
                <a:effectLst/>
                <a:latin typeface="+mn-lt"/>
                <a:ea typeface="+mn-ea"/>
                <a:cs typeface="+mn-cs"/>
              </a:rPr>
              <a:t> any express and legitimate </a:t>
            </a:r>
            <a:r>
              <a:rPr lang="en-GB" sz="1200" b="1" i="0" kern="1200" dirty="0">
                <a:solidFill>
                  <a:schemeClr val="tx1"/>
                </a:solidFill>
                <a:effectLst/>
                <a:latin typeface="+mn-lt"/>
                <a:ea typeface="+mn-ea"/>
                <a:cs typeface="+mn-cs"/>
              </a:rPr>
              <a:t>justification </a:t>
            </a:r>
            <a:r>
              <a:rPr lang="en-GB" sz="1200" b="0" i="0" kern="1200" dirty="0">
                <a:solidFill>
                  <a:schemeClr val="tx1"/>
                </a:solidFill>
                <a:effectLst/>
                <a:latin typeface="+mn-lt"/>
                <a:ea typeface="+mn-ea"/>
                <a:cs typeface="+mn-cs"/>
              </a:rPr>
              <a:t>or any convincing argument in order </a:t>
            </a:r>
            <a:r>
              <a:rPr lang="en-GB" sz="1200" b="1" i="0" kern="1200" dirty="0">
                <a:solidFill>
                  <a:schemeClr val="tx1"/>
                </a:solidFill>
                <a:effectLst/>
                <a:latin typeface="+mn-lt"/>
                <a:ea typeface="+mn-ea"/>
                <a:cs typeface="+mn-cs"/>
              </a:rPr>
              <a:t>to demonstrate the necessity for those personal data to be transferred</a:t>
            </a:r>
            <a:r>
              <a:rPr lang="en-GB" sz="1200" b="0" i="0" kern="1200" dirty="0">
                <a:solidFill>
                  <a:schemeClr val="tx1"/>
                </a:solidFill>
                <a:effectLst/>
                <a:latin typeface="+mn-lt"/>
                <a:ea typeface="+mn-ea"/>
                <a:cs typeface="+mn-cs"/>
              </a:rPr>
              <a:t>, the Commission has not been able to weigh up the various interests of the parties concerned. Nor was it able to verify whether there was any reason to assume that the data subjects’ legitimate interests might be prejudiced”, as required by the Data Protection Regulation. </a:t>
            </a:r>
            <a:endParaRPr lang="en-GB" dirty="0"/>
          </a:p>
          <a:p>
            <a:endParaRPr lang="hu-HU" dirty="0"/>
          </a:p>
          <a:p>
            <a:r>
              <a:rPr lang="en-GB" dirty="0"/>
              <a:t>ECtHR, Magyar Helsinki </a:t>
            </a:r>
            <a:r>
              <a:rPr lang="en-GB" dirty="0" err="1"/>
              <a:t>Bizottság</a:t>
            </a:r>
            <a:r>
              <a:rPr lang="en-GB" dirty="0"/>
              <a:t> v. Hungary [GC], No. 18030/11, 2016</a:t>
            </a:r>
          </a:p>
          <a:p>
            <a:endParaRPr lang="en-GB" dirty="0"/>
          </a:p>
          <a:p>
            <a:r>
              <a:rPr lang="en-US" dirty="0"/>
              <a:t>the ECtHR held that there had been an interference with a right protected under Article 10. More precisely, the applicant wished to exercise the right to impart information on a matter of public interest, had sought access to information to that end, and the information was necessary for the exercise of the applicant’s right to freedom of expression. The information on the appointment of public defenders was of interest to the public. There was no reason to doubt that the survey in question contained information which the applicant undertook to impart to the public and which the public had a right to receive. The Court was thus satisfied that access to the requested information was necessary for the applicant to fulfil the task. Lastly, the information was ready and available. The ECtHR concluded that denial of access to information in that case had impaired the very substance of the freedom to receive information. In reaching this conclusion, it examined in particular the purpose of the information requested and its contribution to an important public debate, the nature of the information sought and whether it had a public interest, and the role played in society by the applicant in the case. </a:t>
            </a:r>
            <a:endParaRPr lang="en-GB" b="1" dirty="0"/>
          </a:p>
          <a:p>
            <a:endParaRPr lang="en-GB" b="1" dirty="0"/>
          </a:p>
          <a:p>
            <a:endParaRPr lang="en-GB" b="1" dirty="0"/>
          </a:p>
          <a:p>
            <a:r>
              <a:rPr lang="en-GB" b="1" dirty="0"/>
              <a:t>Additional reading:</a:t>
            </a:r>
          </a:p>
        </p:txBody>
      </p:sp>
      <p:sp>
        <p:nvSpPr>
          <p:cNvPr id="4" name="Slide Number Placeholder 3"/>
          <p:cNvSpPr>
            <a:spLocks noGrp="1"/>
          </p:cNvSpPr>
          <p:nvPr>
            <p:ph type="sldNum" sz="quarter" idx="5"/>
          </p:nvPr>
        </p:nvSpPr>
        <p:spPr/>
        <p:txBody>
          <a:bodyPr/>
          <a:lstStyle/>
          <a:p>
            <a:fld id="{4614E237-3346-D848-BA28-F053412767AB}" type="slidenum">
              <a:rPr lang="en-US" smtClean="0"/>
              <a:t>60</a:t>
            </a:fld>
            <a:endParaRPr lang="en-US"/>
          </a:p>
        </p:txBody>
      </p:sp>
    </p:spTree>
    <p:extLst>
      <p:ext uri="{BB962C8B-B14F-4D97-AF65-F5344CB8AC3E}">
        <p14:creationId xmlns:p14="http://schemas.microsoft.com/office/powerpoint/2010/main" val="425207562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collision between the right to the protection of personal data and the freedom of expression.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a:t>
            </a:r>
            <a:r>
              <a:rPr lang="en-US" sz="1200" b="0" kern="1200" dirty="0" err="1">
                <a:solidFill>
                  <a:schemeClr val="tx1"/>
                </a:solidFill>
                <a:effectLst/>
                <a:latin typeface="+mn-lt"/>
                <a:ea typeface="+mn-ea"/>
                <a:cs typeface="+mn-cs"/>
              </a:rPr>
              <a:t>emphasise</a:t>
            </a:r>
            <a:r>
              <a:rPr lang="en-US" sz="1200" b="0" kern="1200" dirty="0">
                <a:solidFill>
                  <a:schemeClr val="tx1"/>
                </a:solidFill>
                <a:effectLst/>
                <a:latin typeface="+mn-lt"/>
                <a:ea typeface="+mn-ea"/>
                <a:cs typeface="+mn-cs"/>
              </a:rPr>
              <a:t> that the right to the protection of personal data (and respectively the right to privacy) can collide with other fundamental interests</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lawyers and judges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Legal provisions: </a:t>
            </a:r>
            <a:r>
              <a:rPr lang="hu-HU" dirty="0"/>
              <a:t>Art. 10 ECHR </a:t>
            </a:r>
            <a:r>
              <a:rPr lang="hu-HU" dirty="0" err="1"/>
              <a:t>Freedom</a:t>
            </a:r>
            <a:r>
              <a:rPr lang="hu-HU" dirty="0"/>
              <a:t> of </a:t>
            </a:r>
            <a:r>
              <a:rPr lang="hu-HU" dirty="0" err="1"/>
              <a:t>expression</a:t>
            </a:r>
            <a:endParaRPr lang="hu-HU" dirty="0"/>
          </a:p>
          <a:p>
            <a:endParaRPr lang="en-GB" b="0" dirty="0"/>
          </a:p>
          <a:p>
            <a:r>
              <a:rPr lang="en-GB" b="1" dirty="0"/>
              <a:t>Case law:</a:t>
            </a:r>
          </a:p>
          <a:p>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de-DE" dirty="0" err="1"/>
              <a:t>ECtHR</a:t>
            </a:r>
            <a:r>
              <a:rPr lang="de-DE" dirty="0"/>
              <a:t>, Vereinigung bildender Künstler v. Austria, </a:t>
            </a:r>
            <a:r>
              <a:rPr lang="de-DE" dirty="0" err="1"/>
              <a:t>No</a:t>
            </a:r>
            <a:r>
              <a:rPr lang="de-DE" dirty="0"/>
              <a:t>. 68345/01, 2007</a:t>
            </a:r>
          </a:p>
          <a:p>
            <a:pPr marL="0" marR="0" lvl="0" indent="0" algn="l" defTabSz="914400" rtl="0" eaLnBrk="1" fontAlgn="auto" latinLnBrk="0" hangingPunct="1">
              <a:lnSpc>
                <a:spcPct val="100000"/>
              </a:lnSpc>
              <a:spcBef>
                <a:spcPts val="0"/>
              </a:spcBef>
              <a:spcAft>
                <a:spcPts val="0"/>
              </a:spcAft>
              <a:buClrTx/>
              <a:buSzTx/>
              <a:buFontTx/>
              <a:buNone/>
              <a:tabLst/>
              <a:defRPr/>
            </a:pPr>
            <a:endParaRPr lang="de-DE"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n </a:t>
            </a:r>
            <a:r>
              <a:rPr lang="en-GB" sz="1200" b="1" i="0" kern="1200" dirty="0">
                <a:solidFill>
                  <a:schemeClr val="tx1"/>
                </a:solidFill>
                <a:effectLst/>
                <a:latin typeface="+mn-lt"/>
                <a:ea typeface="+mn-ea"/>
                <a:cs typeface="+mn-cs"/>
              </a:rPr>
              <a:t>Austrian parliamentarian</a:t>
            </a:r>
            <a:r>
              <a:rPr lang="en-GB" sz="1200" b="0" i="0" kern="1200" dirty="0">
                <a:solidFill>
                  <a:schemeClr val="tx1"/>
                </a:solidFill>
                <a:effectLst/>
                <a:latin typeface="+mn-lt"/>
                <a:ea typeface="+mn-ea"/>
                <a:cs typeface="+mn-cs"/>
              </a:rPr>
              <a:t>, whose photo had been used in the painting, brought proceedings against the applicant association, </a:t>
            </a:r>
            <a:r>
              <a:rPr lang="en-GB" sz="1200" b="1" i="0" kern="1200" dirty="0">
                <a:solidFill>
                  <a:schemeClr val="tx1"/>
                </a:solidFill>
                <a:effectLst/>
                <a:latin typeface="+mn-lt"/>
                <a:ea typeface="+mn-ea"/>
                <a:cs typeface="+mn-cs"/>
              </a:rPr>
              <a:t>seeking an injunction prohibiting it from exhibiting the painting</a:t>
            </a:r>
            <a:r>
              <a:rPr lang="en-GB" sz="1200" b="0" i="0" kern="1200" dirty="0">
                <a:solidFill>
                  <a:schemeClr val="tx1"/>
                </a:solidFill>
                <a:effectLst/>
                <a:latin typeface="+mn-lt"/>
                <a:ea typeface="+mn-ea"/>
                <a:cs typeface="+mn-cs"/>
              </a:rPr>
              <a:t>. The domestic court issued an injunction accepting his request. The ECtHR reiterated that </a:t>
            </a:r>
            <a:r>
              <a:rPr lang="en-GB" sz="1200" b="1" i="0" kern="1200" dirty="0">
                <a:solidFill>
                  <a:schemeClr val="tx1"/>
                </a:solidFill>
                <a:effectLst/>
                <a:latin typeface="+mn-lt"/>
                <a:ea typeface="+mn-ea"/>
                <a:cs typeface="+mn-cs"/>
              </a:rPr>
              <a:t>Article 10 of the ECHR was applicable</a:t>
            </a:r>
            <a:r>
              <a:rPr lang="en-GB" sz="1200" b="0" i="0" kern="1200" dirty="0">
                <a:solidFill>
                  <a:schemeClr val="tx1"/>
                </a:solidFill>
                <a:effectLst/>
                <a:latin typeface="+mn-lt"/>
                <a:ea typeface="+mn-ea"/>
                <a:cs typeface="+mn-cs"/>
              </a:rPr>
              <a:t> to communicating ideas that offended, shocked or disturbed the state or any section of the population. </a:t>
            </a:r>
            <a:r>
              <a:rPr lang="en-GB" sz="1200" b="1" i="0" kern="1200" dirty="0">
                <a:solidFill>
                  <a:schemeClr val="tx1"/>
                </a:solidFill>
                <a:effectLst/>
                <a:latin typeface="+mn-lt"/>
                <a:ea typeface="+mn-ea"/>
                <a:cs typeface="+mn-cs"/>
              </a:rPr>
              <a:t>Those who created</a:t>
            </a:r>
            <a:r>
              <a:rPr lang="en-GB" sz="1200" b="0" i="0" kern="1200" dirty="0">
                <a:solidFill>
                  <a:schemeClr val="tx1"/>
                </a:solidFill>
                <a:effectLst/>
                <a:latin typeface="+mn-lt"/>
                <a:ea typeface="+mn-ea"/>
                <a:cs typeface="+mn-cs"/>
              </a:rPr>
              <a:t>, performed, distributed or exhibited </a:t>
            </a:r>
            <a:r>
              <a:rPr lang="en-GB" sz="1200" b="1" i="0" kern="1200" dirty="0">
                <a:solidFill>
                  <a:schemeClr val="tx1"/>
                </a:solidFill>
                <a:effectLst/>
                <a:latin typeface="+mn-lt"/>
                <a:ea typeface="+mn-ea"/>
                <a:cs typeface="+mn-cs"/>
              </a:rPr>
              <a:t>works of art</a:t>
            </a:r>
            <a:r>
              <a:rPr lang="en-GB" sz="1200" b="0" i="0" kern="1200" dirty="0">
                <a:solidFill>
                  <a:schemeClr val="tx1"/>
                </a:solidFill>
                <a:effectLst/>
                <a:latin typeface="+mn-lt"/>
                <a:ea typeface="+mn-ea"/>
                <a:cs typeface="+mn-cs"/>
              </a:rPr>
              <a:t> contributed to the exchange of ideas and opinions and the state had the obligation </a:t>
            </a:r>
            <a:r>
              <a:rPr lang="en-GB" sz="1200" b="1" i="0" kern="1200" dirty="0">
                <a:solidFill>
                  <a:schemeClr val="tx1"/>
                </a:solidFill>
                <a:effectLst/>
                <a:latin typeface="+mn-lt"/>
                <a:ea typeface="+mn-ea"/>
                <a:cs typeface="+mn-cs"/>
              </a:rPr>
              <a:t>not to encroach unduly on their freedom of expression</a:t>
            </a:r>
            <a:r>
              <a:rPr lang="en-GB" sz="1200" b="0" i="0" kern="1200" dirty="0">
                <a:solidFill>
                  <a:schemeClr val="tx1"/>
                </a:solidFill>
                <a:effectLst/>
                <a:latin typeface="+mn-lt"/>
                <a:ea typeface="+mn-ea"/>
                <a:cs typeface="+mn-cs"/>
              </a:rPr>
              <a:t>. Given that the </a:t>
            </a:r>
            <a:r>
              <a:rPr lang="en-GB" sz="1200" b="1" i="0" kern="1200" dirty="0">
                <a:solidFill>
                  <a:schemeClr val="tx1"/>
                </a:solidFill>
                <a:effectLst/>
                <a:latin typeface="+mn-lt"/>
                <a:ea typeface="+mn-ea"/>
                <a:cs typeface="+mn-cs"/>
              </a:rPr>
              <a:t>painting was a collage and used photos</a:t>
            </a:r>
            <a:r>
              <a:rPr lang="en-GB" sz="1200" b="0" i="0" kern="1200" dirty="0">
                <a:solidFill>
                  <a:schemeClr val="tx1"/>
                </a:solidFill>
                <a:effectLst/>
                <a:latin typeface="+mn-lt"/>
                <a:ea typeface="+mn-ea"/>
                <a:cs typeface="+mn-cs"/>
              </a:rPr>
              <a:t> of only the heads of persons, and that </a:t>
            </a:r>
            <a:r>
              <a:rPr lang="en-GB" sz="1200" b="1" i="0" kern="1200" dirty="0">
                <a:solidFill>
                  <a:schemeClr val="tx1"/>
                </a:solidFill>
                <a:effectLst/>
                <a:latin typeface="+mn-lt"/>
                <a:ea typeface="+mn-ea"/>
                <a:cs typeface="+mn-cs"/>
              </a:rPr>
              <a:t>their bodies were painted in an unrealistic and exaggerated manner</a:t>
            </a:r>
            <a:r>
              <a:rPr lang="en-GB" sz="1200" b="0" i="0" kern="1200" dirty="0">
                <a:solidFill>
                  <a:schemeClr val="tx1"/>
                </a:solidFill>
                <a:effectLst/>
                <a:latin typeface="+mn-lt"/>
                <a:ea typeface="+mn-ea"/>
                <a:cs typeface="+mn-cs"/>
              </a:rPr>
              <a:t>, which obviously </a:t>
            </a:r>
            <a:r>
              <a:rPr lang="en-GB" sz="1200" b="1" i="0" kern="1200" dirty="0">
                <a:solidFill>
                  <a:schemeClr val="tx1"/>
                </a:solidFill>
                <a:effectLst/>
                <a:latin typeface="+mn-lt"/>
                <a:ea typeface="+mn-ea"/>
                <a:cs typeface="+mn-cs"/>
              </a:rPr>
              <a:t>did not aim to reflect or even suggest reality</a:t>
            </a:r>
            <a:r>
              <a:rPr lang="en-GB" sz="1200" b="0" i="0" kern="1200" dirty="0">
                <a:solidFill>
                  <a:schemeClr val="tx1"/>
                </a:solidFill>
                <a:effectLst/>
                <a:latin typeface="+mn-lt"/>
                <a:ea typeface="+mn-ea"/>
                <a:cs typeface="+mn-cs"/>
              </a:rPr>
              <a:t>, the ECtHR further stated that “the painting could hardly be understood to address details of [the </a:t>
            </a:r>
            <a:r>
              <a:rPr lang="en-GB" sz="1200" b="0" i="0" kern="1200" dirty="0" err="1">
                <a:solidFill>
                  <a:schemeClr val="tx1"/>
                </a:solidFill>
                <a:effectLst/>
                <a:latin typeface="+mn-lt"/>
                <a:ea typeface="+mn-ea"/>
                <a:cs typeface="+mn-cs"/>
              </a:rPr>
              <a:t>depicted’s</a:t>
            </a:r>
            <a:r>
              <a:rPr lang="en-GB" sz="1200" b="0" i="0" kern="1200" dirty="0">
                <a:solidFill>
                  <a:schemeClr val="tx1"/>
                </a:solidFill>
                <a:effectLst/>
                <a:latin typeface="+mn-lt"/>
                <a:ea typeface="+mn-ea"/>
                <a:cs typeface="+mn-cs"/>
              </a:rPr>
              <a:t>] private life, but rather related to his public standing as a </a:t>
            </a:r>
            <a:r>
              <a:rPr lang="en-GB" sz="1200" b="1" i="0" kern="1200" dirty="0">
                <a:solidFill>
                  <a:schemeClr val="tx1"/>
                </a:solidFill>
                <a:effectLst/>
                <a:latin typeface="+mn-lt"/>
                <a:ea typeface="+mn-ea"/>
                <a:cs typeface="+mn-cs"/>
              </a:rPr>
              <a:t>politician</a:t>
            </a:r>
            <a:r>
              <a:rPr lang="en-GB" sz="1200" b="0" i="0" kern="1200" dirty="0">
                <a:solidFill>
                  <a:schemeClr val="tx1"/>
                </a:solidFill>
                <a:effectLst/>
                <a:latin typeface="+mn-lt"/>
                <a:ea typeface="+mn-ea"/>
                <a:cs typeface="+mn-cs"/>
              </a:rPr>
              <a:t>” and that “in this capacity [the depicted] </a:t>
            </a:r>
            <a:r>
              <a:rPr lang="en-GB" sz="1200" b="1" i="0" kern="1200" dirty="0">
                <a:solidFill>
                  <a:schemeClr val="tx1"/>
                </a:solidFill>
                <a:effectLst/>
                <a:latin typeface="+mn-lt"/>
                <a:ea typeface="+mn-ea"/>
                <a:cs typeface="+mn-cs"/>
              </a:rPr>
              <a:t>had to display a wider tolerance in respect of criticism</a:t>
            </a:r>
            <a:r>
              <a:rPr lang="en-GB" sz="1200" b="0" i="0" kern="1200" dirty="0">
                <a:solidFill>
                  <a:schemeClr val="tx1"/>
                </a:solidFill>
                <a:effectLst/>
                <a:latin typeface="+mn-lt"/>
                <a:ea typeface="+mn-ea"/>
                <a:cs typeface="+mn-cs"/>
              </a:rPr>
              <a:t>”. Weighing the different interests at stake, the ECtHR found that the </a:t>
            </a:r>
            <a:r>
              <a:rPr lang="en-GB" sz="1200" b="1" i="0" kern="1200" dirty="0">
                <a:solidFill>
                  <a:schemeClr val="tx1"/>
                </a:solidFill>
                <a:effectLst/>
                <a:latin typeface="+mn-lt"/>
                <a:ea typeface="+mn-ea"/>
                <a:cs typeface="+mn-cs"/>
              </a:rPr>
              <a:t>unlimited prohibition against further exhibiting the painting was disproportionate</a:t>
            </a:r>
            <a:r>
              <a:rPr lang="en-GB" sz="1200" b="0" i="0" kern="1200" dirty="0">
                <a:solidFill>
                  <a:schemeClr val="tx1"/>
                </a:solidFill>
                <a:effectLst/>
                <a:latin typeface="+mn-lt"/>
                <a:ea typeface="+mn-ea"/>
                <a:cs typeface="+mn-cs"/>
              </a:rPr>
              <a:t>. The Court concluded that there had been a violation of Article 10 of the ECHR</a:t>
            </a:r>
            <a:endParaRPr lang="en-GB" dirty="0"/>
          </a:p>
          <a:p>
            <a:endParaRPr lang="en-GB" b="0" dirty="0"/>
          </a:p>
          <a:p>
            <a:endParaRPr lang="en-GB" b="1" dirty="0"/>
          </a:p>
          <a:p>
            <a:r>
              <a:rPr lang="en-GB" b="1" dirty="0"/>
              <a:t>Additional reading:</a:t>
            </a:r>
          </a:p>
        </p:txBody>
      </p:sp>
      <p:sp>
        <p:nvSpPr>
          <p:cNvPr id="4" name="Slide Number Placeholder 3"/>
          <p:cNvSpPr>
            <a:spLocks noGrp="1"/>
          </p:cNvSpPr>
          <p:nvPr>
            <p:ph type="sldNum" sz="quarter" idx="5"/>
          </p:nvPr>
        </p:nvSpPr>
        <p:spPr/>
        <p:txBody>
          <a:bodyPr/>
          <a:lstStyle/>
          <a:p>
            <a:fld id="{4614E237-3346-D848-BA28-F053412767AB}" type="slidenum">
              <a:rPr lang="en-US" smtClean="0"/>
              <a:t>61</a:t>
            </a:fld>
            <a:endParaRPr lang="en-US"/>
          </a:p>
        </p:txBody>
      </p:sp>
    </p:spTree>
    <p:extLst>
      <p:ext uri="{BB962C8B-B14F-4D97-AF65-F5344CB8AC3E}">
        <p14:creationId xmlns:p14="http://schemas.microsoft.com/office/powerpoint/2010/main" val="294788143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topic: </a:t>
            </a:r>
            <a:r>
              <a:rPr lang="en-GB" b="0" dirty="0"/>
              <a:t>the goal of this topic is to provide an overview of the collision between the right to the protection of personal data and the freedom of expression.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the presentation should be descriptive and maintain the attention of the audience. The goal is to </a:t>
            </a:r>
            <a:r>
              <a:rPr lang="en-US" sz="1200" b="0" kern="1200" dirty="0" err="1">
                <a:solidFill>
                  <a:schemeClr val="tx1"/>
                </a:solidFill>
                <a:effectLst/>
                <a:latin typeface="+mn-lt"/>
                <a:ea typeface="+mn-ea"/>
                <a:cs typeface="+mn-cs"/>
              </a:rPr>
              <a:t>emphasise</a:t>
            </a:r>
            <a:r>
              <a:rPr lang="en-US" sz="1200" b="0" kern="1200" dirty="0">
                <a:solidFill>
                  <a:schemeClr val="tx1"/>
                </a:solidFill>
                <a:effectLst/>
                <a:latin typeface="+mn-lt"/>
                <a:ea typeface="+mn-ea"/>
                <a:cs typeface="+mn-cs"/>
              </a:rPr>
              <a:t> that the right to the protection of personal data (and respectively the right to privacy) can collide with other fundamental interests</a:t>
            </a:r>
            <a:endParaRPr lang="en-GB" b="1" dirty="0"/>
          </a:p>
          <a:p>
            <a:r>
              <a:rPr lang="en-GB" b="1" dirty="0"/>
              <a:t>Timing (importance): </a:t>
            </a:r>
            <a:r>
              <a:rPr lang="en-GB" b="0" dirty="0"/>
              <a:t>low/medium</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intermediate/expert</a:t>
            </a:r>
            <a:endParaRPr lang="en-GB" b="0" dirty="0"/>
          </a:p>
          <a:p>
            <a:r>
              <a:rPr lang="en-GB" b="1" dirty="0"/>
              <a:t>Relevant for: </a:t>
            </a:r>
            <a:r>
              <a:rPr lang="en-GB" b="0" dirty="0"/>
              <a:t>DPAs, lawyers and judges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Legal provisions: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Case law:</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s-ES" dirty="0"/>
              <a:t>CJEU, C-275/06, Productores de Música de España (</a:t>
            </a:r>
            <a:r>
              <a:rPr lang="es-ES" dirty="0" err="1"/>
              <a:t>Promusicae</a:t>
            </a:r>
            <a:r>
              <a:rPr lang="es-ES" dirty="0"/>
              <a:t>) v. Telefónica de España SAU [GC], 2008</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i="0" kern="1200" dirty="0" err="1">
                <a:solidFill>
                  <a:schemeClr val="tx1"/>
                </a:solidFill>
                <a:effectLst/>
                <a:latin typeface="+mn-lt"/>
                <a:ea typeface="+mn-ea"/>
                <a:cs typeface="+mn-cs"/>
              </a:rPr>
              <a:t>Promusicae</a:t>
            </a:r>
            <a:r>
              <a:rPr lang="en-GB" sz="1200" b="1" i="0" kern="1200" dirty="0">
                <a:solidFill>
                  <a:schemeClr val="tx1"/>
                </a:solidFill>
                <a:effectLst/>
                <a:latin typeface="+mn-lt"/>
                <a:ea typeface="+mn-ea"/>
                <a:cs typeface="+mn-cs"/>
              </a:rPr>
              <a:t> sought the information’s disclosure so that it could initiate civil proceedings against those persons</a:t>
            </a:r>
            <a:r>
              <a:rPr lang="en-GB" sz="1200" b="0" i="0" kern="1200" dirty="0">
                <a:solidFill>
                  <a:schemeClr val="tx1"/>
                </a:solidFill>
                <a:effectLst/>
                <a:latin typeface="+mn-lt"/>
                <a:ea typeface="+mn-ea"/>
                <a:cs typeface="+mn-cs"/>
              </a:rPr>
              <a:t>, whom it said were </a:t>
            </a:r>
            <a:r>
              <a:rPr lang="en-GB" sz="1200" b="1" i="0" kern="1200" dirty="0">
                <a:solidFill>
                  <a:schemeClr val="tx1"/>
                </a:solidFill>
                <a:effectLst/>
                <a:latin typeface="+mn-lt"/>
                <a:ea typeface="+mn-ea"/>
                <a:cs typeface="+mn-cs"/>
              </a:rPr>
              <a:t>using a file exchange program</a:t>
            </a:r>
            <a:r>
              <a:rPr lang="en-GB" sz="1200" b="0" i="0" kern="1200" dirty="0">
                <a:solidFill>
                  <a:schemeClr val="tx1"/>
                </a:solidFill>
                <a:effectLst/>
                <a:latin typeface="+mn-lt"/>
                <a:ea typeface="+mn-ea"/>
                <a:cs typeface="+mn-cs"/>
              </a:rPr>
              <a:t> that provided access to phonograms whose exploitation rights were held by </a:t>
            </a:r>
            <a:r>
              <a:rPr lang="en-GB" sz="1200" b="0" i="0" kern="1200" dirty="0" err="1">
                <a:solidFill>
                  <a:schemeClr val="tx1"/>
                </a:solidFill>
                <a:effectLst/>
                <a:latin typeface="+mn-lt"/>
                <a:ea typeface="+mn-ea"/>
                <a:cs typeface="+mn-cs"/>
              </a:rPr>
              <a:t>Promusicae</a:t>
            </a:r>
            <a:r>
              <a:rPr lang="en-GB" sz="1200" b="0" i="0" kern="1200" dirty="0">
                <a:solidFill>
                  <a:schemeClr val="tx1"/>
                </a:solidFill>
                <a:effectLst/>
                <a:latin typeface="+mn-lt"/>
                <a:ea typeface="+mn-ea"/>
                <a:cs typeface="+mn-cs"/>
              </a:rPr>
              <a:t> members. The Spanish Court referred the issue to the CJEU, asking </a:t>
            </a:r>
            <a:r>
              <a:rPr lang="en-GB" sz="1200" b="1" i="0" kern="1200" dirty="0">
                <a:solidFill>
                  <a:schemeClr val="tx1"/>
                </a:solidFill>
                <a:effectLst/>
                <a:latin typeface="+mn-lt"/>
                <a:ea typeface="+mn-ea"/>
                <a:cs typeface="+mn-cs"/>
              </a:rPr>
              <a:t>whether such personal data must be communicated</a:t>
            </a:r>
            <a:r>
              <a:rPr lang="en-GB" sz="1200" b="0" i="0" kern="1200" dirty="0">
                <a:solidFill>
                  <a:schemeClr val="tx1"/>
                </a:solidFill>
                <a:effectLst/>
                <a:latin typeface="+mn-lt"/>
                <a:ea typeface="+mn-ea"/>
                <a:cs typeface="+mn-cs"/>
              </a:rPr>
              <a:t>, under community law, in the context of civil proceedings in order to ensure the effective protection of copyright. It referred to Directives 2000/31, 2001/29 and 2004/48, read also in light of Articles 17 and 47 of the Charter. The Court concluded that these three directives, as well as the Directive on privacy and electronic communications (2002/58/EC), </a:t>
            </a:r>
            <a:r>
              <a:rPr lang="en-GB" sz="1200" b="1" i="0" kern="1200" dirty="0">
                <a:solidFill>
                  <a:schemeClr val="tx1"/>
                </a:solidFill>
                <a:effectLst/>
                <a:latin typeface="+mn-lt"/>
                <a:ea typeface="+mn-ea"/>
                <a:cs typeface="+mn-cs"/>
              </a:rPr>
              <a:t>do not preclude Member States from laying down an obligation to disclose personal data in the context of civil proceedings</a:t>
            </a:r>
            <a:r>
              <a:rPr lang="en-GB" sz="1200" b="0" i="0" kern="1200" dirty="0">
                <a:solidFill>
                  <a:schemeClr val="tx1"/>
                </a:solidFill>
                <a:effectLst/>
                <a:latin typeface="+mn-lt"/>
                <a:ea typeface="+mn-ea"/>
                <a:cs typeface="+mn-cs"/>
              </a:rPr>
              <a:t>, to ensure the effective protection of copyright. The CJEU pointed out that the case therefore </a:t>
            </a:r>
            <a:r>
              <a:rPr lang="en-GB" sz="1200" b="1" i="0" kern="1200" dirty="0">
                <a:solidFill>
                  <a:schemeClr val="tx1"/>
                </a:solidFill>
                <a:effectLst/>
                <a:latin typeface="+mn-lt"/>
                <a:ea typeface="+mn-ea"/>
                <a:cs typeface="+mn-cs"/>
              </a:rPr>
              <a:t>raised the question of the need to reconcile the requirements of the protection of different fundamental rights</a:t>
            </a:r>
            <a:r>
              <a:rPr lang="en-GB" sz="1200" b="0" i="0" kern="1200" dirty="0">
                <a:solidFill>
                  <a:schemeClr val="tx1"/>
                </a:solidFill>
                <a:effectLst/>
                <a:latin typeface="+mn-lt"/>
                <a:ea typeface="+mn-ea"/>
                <a:cs typeface="+mn-cs"/>
              </a:rPr>
              <a:t>, namely the right to respect for private life with the rights to protection of property and to an effective remedy. The Court concluded that “the Member States must, when transposing the directives mentioned above, take care to rely on an interpretation of those directives which allows a </a:t>
            </a:r>
            <a:r>
              <a:rPr lang="en-GB" sz="1200" b="1" i="0" kern="1200" dirty="0">
                <a:solidFill>
                  <a:schemeClr val="tx1"/>
                </a:solidFill>
                <a:effectLst/>
                <a:latin typeface="+mn-lt"/>
                <a:ea typeface="+mn-ea"/>
                <a:cs typeface="+mn-cs"/>
              </a:rPr>
              <a:t>fair balance</a:t>
            </a:r>
            <a:r>
              <a:rPr lang="en-GB" sz="1200" b="0" i="0" kern="1200" dirty="0">
                <a:solidFill>
                  <a:schemeClr val="tx1"/>
                </a:solidFill>
                <a:effectLst/>
                <a:latin typeface="+mn-lt"/>
                <a:ea typeface="+mn-ea"/>
                <a:cs typeface="+mn-cs"/>
              </a:rPr>
              <a:t> to be struck between the various fundamental rights protected by the Community legal order. Further, when implementing the measures transposing those directives, the authorities and </a:t>
            </a:r>
            <a:r>
              <a:rPr lang="en-GB" sz="1200" b="1" i="0" kern="1200" dirty="0">
                <a:solidFill>
                  <a:schemeClr val="tx1"/>
                </a:solidFill>
                <a:effectLst/>
                <a:latin typeface="+mn-lt"/>
                <a:ea typeface="+mn-ea"/>
                <a:cs typeface="+mn-cs"/>
              </a:rPr>
              <a:t>courts</a:t>
            </a:r>
            <a:r>
              <a:rPr lang="en-GB" sz="1200" b="0" i="0" kern="1200" dirty="0">
                <a:solidFill>
                  <a:schemeClr val="tx1"/>
                </a:solidFill>
                <a:effectLst/>
                <a:latin typeface="+mn-lt"/>
                <a:ea typeface="+mn-ea"/>
                <a:cs typeface="+mn-cs"/>
              </a:rPr>
              <a:t> of the Member States </a:t>
            </a:r>
            <a:r>
              <a:rPr lang="en-GB" sz="1200" b="1" i="0" kern="1200" dirty="0">
                <a:solidFill>
                  <a:schemeClr val="tx1"/>
                </a:solidFill>
                <a:effectLst/>
                <a:latin typeface="+mn-lt"/>
                <a:ea typeface="+mn-ea"/>
                <a:cs typeface="+mn-cs"/>
              </a:rPr>
              <a:t>must </a:t>
            </a:r>
            <a:r>
              <a:rPr lang="en-GB" sz="1200" b="0" i="0" kern="1200" dirty="0">
                <a:solidFill>
                  <a:schemeClr val="tx1"/>
                </a:solidFill>
                <a:effectLst/>
                <a:latin typeface="+mn-lt"/>
                <a:ea typeface="+mn-ea"/>
                <a:cs typeface="+mn-cs"/>
              </a:rPr>
              <a:t>not only </a:t>
            </a:r>
            <a:r>
              <a:rPr lang="en-GB" sz="1200" b="1" i="0" kern="1200" dirty="0">
                <a:solidFill>
                  <a:schemeClr val="tx1"/>
                </a:solidFill>
                <a:effectLst/>
                <a:latin typeface="+mn-lt"/>
                <a:ea typeface="+mn-ea"/>
                <a:cs typeface="+mn-cs"/>
              </a:rPr>
              <a:t>interpret their national law in a manner consistent with those directives </a:t>
            </a:r>
            <a:r>
              <a:rPr lang="en-GB" sz="1200" b="0" i="0" kern="1200" dirty="0">
                <a:solidFill>
                  <a:schemeClr val="tx1"/>
                </a:solidFill>
                <a:effectLst/>
                <a:latin typeface="+mn-lt"/>
                <a:ea typeface="+mn-ea"/>
                <a:cs typeface="+mn-cs"/>
              </a:rPr>
              <a:t>but </a:t>
            </a:r>
            <a:r>
              <a:rPr lang="en-GB" sz="1200" b="1" i="0" kern="1200" dirty="0">
                <a:solidFill>
                  <a:schemeClr val="tx1"/>
                </a:solidFill>
                <a:effectLst/>
                <a:latin typeface="+mn-lt"/>
                <a:ea typeface="+mn-ea"/>
                <a:cs typeface="+mn-cs"/>
              </a:rPr>
              <a:t>also make sure that they do not rely on an interpretation of them which would be in conflict with those fundamental rights</a:t>
            </a:r>
            <a:r>
              <a:rPr lang="en-GB" sz="1200" b="0" i="0" kern="1200" dirty="0">
                <a:solidFill>
                  <a:schemeClr val="tx1"/>
                </a:solidFill>
                <a:effectLst/>
                <a:latin typeface="+mn-lt"/>
                <a:ea typeface="+mn-ea"/>
                <a:cs typeface="+mn-cs"/>
              </a:rPr>
              <a:t> or with the other general principles of Community law, such as the </a:t>
            </a:r>
            <a:r>
              <a:rPr lang="en-GB" sz="1200" b="1" i="0" kern="1200" dirty="0">
                <a:solidFill>
                  <a:schemeClr val="tx1"/>
                </a:solidFill>
                <a:effectLst/>
                <a:latin typeface="+mn-lt"/>
                <a:ea typeface="+mn-ea"/>
                <a:cs typeface="+mn-cs"/>
              </a:rPr>
              <a:t>principle of proportionality</a:t>
            </a:r>
            <a:r>
              <a:rPr lang="en-GB" sz="1200" b="0" i="0" kern="1200" dirty="0">
                <a:solidFill>
                  <a:schemeClr val="tx1"/>
                </a:solidFill>
                <a:effectLst/>
                <a:latin typeface="+mn-lt"/>
                <a:ea typeface="+mn-ea"/>
                <a:cs typeface="+mn-cs"/>
              </a:rPr>
              <a:t>.</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dirty="0"/>
          </a:p>
          <a:p>
            <a:r>
              <a:rPr lang="en-GB" b="1" dirty="0"/>
              <a:t>Additional reading:</a:t>
            </a:r>
          </a:p>
        </p:txBody>
      </p:sp>
      <p:sp>
        <p:nvSpPr>
          <p:cNvPr id="4" name="Slide Number Placeholder 3"/>
          <p:cNvSpPr>
            <a:spLocks noGrp="1"/>
          </p:cNvSpPr>
          <p:nvPr>
            <p:ph type="sldNum" sz="quarter" idx="5"/>
          </p:nvPr>
        </p:nvSpPr>
        <p:spPr/>
        <p:txBody>
          <a:bodyPr/>
          <a:lstStyle/>
          <a:p>
            <a:fld id="{4614E237-3346-D848-BA28-F053412767AB}" type="slidenum">
              <a:rPr lang="en-US" smtClean="0"/>
              <a:t>62</a:t>
            </a:fld>
            <a:endParaRPr lang="en-US"/>
          </a:p>
        </p:txBody>
      </p:sp>
    </p:spTree>
    <p:extLst>
      <p:ext uri="{BB962C8B-B14F-4D97-AF65-F5344CB8AC3E}">
        <p14:creationId xmlns:p14="http://schemas.microsoft.com/office/powerpoint/2010/main" val="342686274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FAQ:</a:t>
            </a:r>
          </a:p>
        </p:txBody>
      </p:sp>
      <p:sp>
        <p:nvSpPr>
          <p:cNvPr id="4" name="Slide Number Placeholder 3"/>
          <p:cNvSpPr>
            <a:spLocks noGrp="1"/>
          </p:cNvSpPr>
          <p:nvPr>
            <p:ph type="sldNum" sz="quarter" idx="5"/>
          </p:nvPr>
        </p:nvSpPr>
        <p:spPr/>
        <p:txBody>
          <a:bodyPr/>
          <a:lstStyle/>
          <a:p>
            <a:fld id="{4614E237-3346-D848-BA28-F053412767AB}" type="slidenum">
              <a:rPr lang="en-US" smtClean="0"/>
              <a:t>63</a:t>
            </a:fld>
            <a:endParaRPr lang="en-US"/>
          </a:p>
        </p:txBody>
      </p:sp>
    </p:spTree>
    <p:extLst>
      <p:ext uri="{BB962C8B-B14F-4D97-AF65-F5344CB8AC3E}">
        <p14:creationId xmlns:p14="http://schemas.microsoft.com/office/powerpoint/2010/main" val="4159890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provide an overview of the concept of the right to privacy in academic literature</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as an introductory section the presentation should be descriptive and grab the attention of the audience</a:t>
            </a:r>
            <a:endParaRPr lang="en-GB" b="1" dirty="0"/>
          </a:p>
          <a:p>
            <a:r>
              <a:rPr lang="en-GB" b="1" dirty="0"/>
              <a:t>Timing (importance): </a:t>
            </a:r>
            <a:r>
              <a:rPr lang="en-GB" b="0" dirty="0"/>
              <a:t>low</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expert</a:t>
            </a:r>
            <a:endParaRPr lang="en-GB" b="0" dirty="0"/>
          </a:p>
          <a:p>
            <a:r>
              <a:rPr lang="en-GB" b="1" dirty="0"/>
              <a:t>Relevant for: </a:t>
            </a:r>
            <a:r>
              <a:rPr lang="en-GB" b="0" dirty="0"/>
              <a:t>DPAs, judges and lawyers</a:t>
            </a:r>
          </a:p>
          <a:p>
            <a:r>
              <a:rPr lang="en-GB" b="1" dirty="0"/>
              <a:t>Legal provisions: </a:t>
            </a:r>
            <a:r>
              <a:rPr lang="en-GB" b="0" dirty="0"/>
              <a:t>-</a:t>
            </a:r>
          </a:p>
          <a:p>
            <a:r>
              <a:rPr lang="en-GB" b="1" dirty="0"/>
              <a:t>Case law: </a:t>
            </a:r>
            <a:r>
              <a:rPr lang="en-GB" b="0" dirty="0"/>
              <a:t>-</a:t>
            </a:r>
            <a:endParaRPr lang="en-GB" b="1" dirty="0"/>
          </a:p>
          <a:p>
            <a:r>
              <a:rPr lang="en-GB" b="1" dirty="0"/>
              <a:t>Additional reading: </a:t>
            </a:r>
          </a:p>
          <a:p>
            <a:r>
              <a:rPr lang="en-GB" b="0" dirty="0"/>
              <a:t>Alan F Westin, Privacy and Freedom (New York </a:t>
            </a:r>
            <a:r>
              <a:rPr lang="en-GB" b="0" dirty="0" err="1"/>
              <a:t>Atheneum</a:t>
            </a:r>
            <a:r>
              <a:rPr lang="en-GB" b="0" dirty="0"/>
              <a:t>, 1967)</a:t>
            </a:r>
          </a:p>
        </p:txBody>
      </p:sp>
      <p:sp>
        <p:nvSpPr>
          <p:cNvPr id="4" name="Dia számának helye 3"/>
          <p:cNvSpPr>
            <a:spLocks noGrp="1"/>
          </p:cNvSpPr>
          <p:nvPr>
            <p:ph type="sldNum" sz="quarter" idx="10"/>
          </p:nvPr>
        </p:nvSpPr>
        <p:spPr/>
        <p:txBody>
          <a:bodyPr/>
          <a:lstStyle/>
          <a:p>
            <a:fld id="{4614E237-3346-D848-BA28-F053412767AB}" type="slidenum">
              <a:rPr lang="en-US" smtClean="0"/>
              <a:t>7</a:t>
            </a:fld>
            <a:endParaRPr lang="en-US"/>
          </a:p>
        </p:txBody>
      </p:sp>
    </p:spTree>
    <p:extLst>
      <p:ext uri="{BB962C8B-B14F-4D97-AF65-F5344CB8AC3E}">
        <p14:creationId xmlns:p14="http://schemas.microsoft.com/office/powerpoint/2010/main" val="2363076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kép helye 1"/>
          <p:cNvSpPr>
            <a:spLocks noGrp="1" noRot="1" noChangeAspect="1"/>
          </p:cNvSpPr>
          <p:nvPr>
            <p:ph type="sldImg"/>
          </p:nvPr>
        </p:nvSpPr>
        <p:spPr/>
      </p:sp>
      <p:sp>
        <p:nvSpPr>
          <p:cNvPr id="3" name="Jegyzetek helye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provide an overview of the concept of the right to privacy in academic literature</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as an introductory section the presentation should be descriptive and grab the attention of the audience</a:t>
            </a:r>
            <a:endParaRPr lang="en-GB" b="1" dirty="0"/>
          </a:p>
          <a:p>
            <a:r>
              <a:rPr lang="en-GB" b="1" dirty="0"/>
              <a:t>Timing (importance): </a:t>
            </a:r>
            <a:r>
              <a:rPr lang="en-GB" b="0" dirty="0"/>
              <a:t>low</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expert</a:t>
            </a:r>
            <a:endParaRPr lang="en-GB" b="0" dirty="0"/>
          </a:p>
          <a:p>
            <a:r>
              <a:rPr lang="en-GB" b="1" dirty="0"/>
              <a:t>Relevant for: </a:t>
            </a:r>
            <a:r>
              <a:rPr lang="en-GB" b="0" dirty="0"/>
              <a:t>DPAs, judges and lawyers</a:t>
            </a:r>
          </a:p>
          <a:p>
            <a:r>
              <a:rPr lang="en-GB" b="1" dirty="0"/>
              <a:t>Legal provisions: </a:t>
            </a:r>
            <a:r>
              <a:rPr lang="en-GB" b="0" dirty="0"/>
              <a:t>-</a:t>
            </a:r>
          </a:p>
          <a:p>
            <a:r>
              <a:rPr lang="en-GB" b="1" dirty="0"/>
              <a:t>Case law: </a:t>
            </a:r>
            <a:r>
              <a:rPr lang="en-GB" b="0" dirty="0"/>
              <a:t>-</a:t>
            </a:r>
            <a:endParaRPr lang="en-GB" b="1" dirty="0"/>
          </a:p>
          <a:p>
            <a:r>
              <a:rPr lang="en-GB" b="1" dirty="0"/>
              <a:t>Additional reading: </a:t>
            </a:r>
            <a:endParaRPr lang="en-GB" dirty="0"/>
          </a:p>
          <a:p>
            <a:r>
              <a:rPr lang="en-GB" dirty="0"/>
              <a:t>http://www.rogerclarke.com/DV/Intro.html</a:t>
            </a:r>
            <a:r>
              <a:rPr lang="hu-HU" dirty="0"/>
              <a:t> </a:t>
            </a:r>
            <a:endParaRPr lang="en-GB" dirty="0"/>
          </a:p>
        </p:txBody>
      </p:sp>
      <p:sp>
        <p:nvSpPr>
          <p:cNvPr id="4" name="Dia számának helye 3"/>
          <p:cNvSpPr>
            <a:spLocks noGrp="1"/>
          </p:cNvSpPr>
          <p:nvPr>
            <p:ph type="sldNum" sz="quarter" idx="10"/>
          </p:nvPr>
        </p:nvSpPr>
        <p:spPr/>
        <p:txBody>
          <a:bodyPr/>
          <a:lstStyle/>
          <a:p>
            <a:fld id="{4614E237-3346-D848-BA28-F053412767AB}" type="slidenum">
              <a:rPr lang="en-US" smtClean="0"/>
              <a:t>8</a:t>
            </a:fld>
            <a:endParaRPr lang="en-US"/>
          </a:p>
        </p:txBody>
      </p:sp>
    </p:spTree>
    <p:extLst>
      <p:ext uri="{BB962C8B-B14F-4D97-AF65-F5344CB8AC3E}">
        <p14:creationId xmlns:p14="http://schemas.microsoft.com/office/powerpoint/2010/main" val="2356819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Aim and objective of the slide: </a:t>
            </a:r>
            <a:r>
              <a:rPr lang="en-GB" b="0" dirty="0"/>
              <a:t>the goal of this slide is to provide an overview of the concept of the right to privacy in academic literature</a:t>
            </a:r>
            <a:endParaRPr lang="en-GB"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Pedagogic strategies and guidance: </a:t>
            </a:r>
            <a:r>
              <a:rPr lang="en-US" sz="1200" b="0" kern="1200" dirty="0">
                <a:solidFill>
                  <a:schemeClr val="tx1"/>
                </a:solidFill>
                <a:effectLst/>
                <a:latin typeface="+mn-lt"/>
                <a:ea typeface="+mn-ea"/>
                <a:cs typeface="+mn-cs"/>
              </a:rPr>
              <a:t>as an introductory section the presentation should be descriptive and grab the attention of the audience</a:t>
            </a:r>
            <a:endParaRPr lang="en-GB" b="1" dirty="0"/>
          </a:p>
          <a:p>
            <a:r>
              <a:rPr lang="en-GB" b="1" dirty="0"/>
              <a:t>Timing (importance): </a:t>
            </a:r>
            <a:r>
              <a:rPr lang="en-GB" b="0" dirty="0"/>
              <a:t>low</a:t>
            </a:r>
          </a:p>
          <a:p>
            <a:r>
              <a:rPr lang="en-US" sz="1200" b="1" kern="1200" dirty="0">
                <a:solidFill>
                  <a:schemeClr val="tx1"/>
                </a:solidFill>
                <a:effectLst/>
                <a:latin typeface="+mn-lt"/>
                <a:ea typeface="+mn-ea"/>
                <a:cs typeface="+mn-cs"/>
              </a:rPr>
              <a:t>Required level of experience of trainees: </a:t>
            </a:r>
            <a:r>
              <a:rPr lang="en-US" sz="1200" b="0" kern="1200" dirty="0">
                <a:solidFill>
                  <a:schemeClr val="tx1"/>
                </a:solidFill>
                <a:effectLst/>
                <a:latin typeface="+mn-lt"/>
                <a:ea typeface="+mn-ea"/>
                <a:cs typeface="+mn-cs"/>
              </a:rPr>
              <a:t>expert</a:t>
            </a:r>
            <a:endParaRPr lang="en-GB" b="0" dirty="0"/>
          </a:p>
          <a:p>
            <a:r>
              <a:rPr lang="en-GB" b="1" dirty="0"/>
              <a:t>Relevant for: </a:t>
            </a:r>
            <a:r>
              <a:rPr lang="en-GB" b="0" dirty="0"/>
              <a:t>DPAs, judges and lawyers</a:t>
            </a:r>
          </a:p>
          <a:p>
            <a:r>
              <a:rPr lang="en-GB" b="1" dirty="0"/>
              <a:t>Legal provisions: </a:t>
            </a:r>
            <a:r>
              <a:rPr lang="en-GB" b="0" dirty="0"/>
              <a:t>-</a:t>
            </a:r>
          </a:p>
          <a:p>
            <a:r>
              <a:rPr lang="en-GB" b="1" dirty="0"/>
              <a:t>Case law: </a:t>
            </a:r>
            <a:r>
              <a:rPr lang="en-GB" b="0" dirty="0"/>
              <a:t>-</a:t>
            </a:r>
            <a:endParaRPr lang="en-GB" b="1" dirty="0"/>
          </a:p>
          <a:p>
            <a:r>
              <a:rPr lang="en-GB" b="1" dirty="0"/>
              <a:t>Additional reading: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solidFill>
                  <a:schemeClr val="bg1">
                    <a:lumMod val="50000"/>
                  </a:schemeClr>
                </a:solidFill>
              </a:rPr>
              <a:t>Koops</a:t>
            </a:r>
            <a:r>
              <a:rPr lang="en-US" sz="1200" dirty="0">
                <a:solidFill>
                  <a:schemeClr val="bg1">
                    <a:lumMod val="50000"/>
                  </a:schemeClr>
                </a:solidFill>
              </a:rPr>
              <a:t>, B.-J. </a:t>
            </a:r>
            <a:r>
              <a:rPr lang="en-US" sz="1200" i="1" dirty="0">
                <a:solidFill>
                  <a:schemeClr val="bg1">
                    <a:lumMod val="50000"/>
                  </a:schemeClr>
                </a:solidFill>
              </a:rPr>
              <a:t>et al.</a:t>
            </a:r>
            <a:r>
              <a:rPr lang="en-US" sz="1200" dirty="0">
                <a:solidFill>
                  <a:schemeClr val="bg1">
                    <a:lumMod val="50000"/>
                  </a:schemeClr>
                </a:solidFill>
              </a:rPr>
              <a:t>  (2016</a:t>
            </a:r>
            <a:r>
              <a:rPr lang="en-GB" sz="1200" dirty="0">
                <a:solidFill>
                  <a:schemeClr val="bg1">
                    <a:lumMod val="50000"/>
                  </a:schemeClr>
                </a:solidFill>
              </a:rPr>
              <a:t>, ’A Typology of Privacy’ (2017) 38 University of Pennsylvania Journal of International Law 483</a:t>
            </a:r>
            <a:r>
              <a:rPr lang="en-US" sz="1200" dirty="0">
                <a:solidFill>
                  <a:schemeClr val="bg1">
                    <a:lumMod val="50000"/>
                  </a:schemeClr>
                </a:solidFill>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FF0000"/>
                </a:solidFill>
              </a:rPr>
              <a:t>https://</a:t>
            </a:r>
            <a:r>
              <a:rPr lang="en-US" sz="1200" dirty="0" err="1">
                <a:solidFill>
                  <a:srgbClr val="FF0000"/>
                </a:solidFill>
              </a:rPr>
              <a:t>scholarship.law.upenn.edu</a:t>
            </a:r>
            <a:r>
              <a:rPr lang="en-US" sz="1200" dirty="0">
                <a:solidFill>
                  <a:srgbClr val="FF0000"/>
                </a:solidFill>
              </a:rPr>
              <a:t>/</a:t>
            </a:r>
            <a:r>
              <a:rPr lang="en-US" sz="1200" dirty="0" err="1">
                <a:solidFill>
                  <a:srgbClr val="FF0000"/>
                </a:solidFill>
              </a:rPr>
              <a:t>jil</a:t>
            </a:r>
            <a:r>
              <a:rPr lang="en-US" sz="1200" dirty="0">
                <a:solidFill>
                  <a:srgbClr val="FF0000"/>
                </a:solidFill>
              </a:rPr>
              <a:t>/vol38/iss2/4/ </a:t>
            </a:r>
          </a:p>
          <a:p>
            <a:endParaRPr lang="en-GB" dirty="0"/>
          </a:p>
        </p:txBody>
      </p:sp>
      <p:sp>
        <p:nvSpPr>
          <p:cNvPr id="4" name="Slide Number Placeholder 3"/>
          <p:cNvSpPr>
            <a:spLocks noGrp="1"/>
          </p:cNvSpPr>
          <p:nvPr>
            <p:ph type="sldNum" sz="quarter" idx="5"/>
          </p:nvPr>
        </p:nvSpPr>
        <p:spPr/>
        <p:txBody>
          <a:bodyPr/>
          <a:lstStyle/>
          <a:p>
            <a:fld id="{4614E237-3346-D848-BA28-F053412767AB}" type="slidenum">
              <a:rPr lang="en-US" smtClean="0"/>
              <a:t>9</a:t>
            </a:fld>
            <a:endParaRPr lang="en-US"/>
          </a:p>
        </p:txBody>
      </p:sp>
    </p:spTree>
    <p:extLst>
      <p:ext uri="{BB962C8B-B14F-4D97-AF65-F5344CB8AC3E}">
        <p14:creationId xmlns:p14="http://schemas.microsoft.com/office/powerpoint/2010/main" val="2428109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FAQ:</a:t>
            </a:r>
          </a:p>
          <a:p>
            <a:endParaRPr lang="en-US" dirty="0"/>
          </a:p>
        </p:txBody>
      </p:sp>
      <p:sp>
        <p:nvSpPr>
          <p:cNvPr id="4" name="Slide Number Placeholder 3"/>
          <p:cNvSpPr>
            <a:spLocks noGrp="1"/>
          </p:cNvSpPr>
          <p:nvPr>
            <p:ph type="sldNum" sz="quarter" idx="5"/>
          </p:nvPr>
        </p:nvSpPr>
        <p:spPr/>
        <p:txBody>
          <a:bodyPr/>
          <a:lstStyle/>
          <a:p>
            <a:fld id="{4614E237-3346-D848-BA28-F053412767AB}" type="slidenum">
              <a:rPr lang="en-US" smtClean="0"/>
              <a:t>10</a:t>
            </a:fld>
            <a:endParaRPr lang="en-US"/>
          </a:p>
        </p:txBody>
      </p:sp>
    </p:spTree>
    <p:extLst>
      <p:ext uri="{BB962C8B-B14F-4D97-AF65-F5344CB8AC3E}">
        <p14:creationId xmlns:p14="http://schemas.microsoft.com/office/powerpoint/2010/main" val="250653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EB621-ABDD-4D42-8C78-7178D13771F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F03AEC6-909A-4743-BD0D-AC354D1C16E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05B4F05-F151-DE42-BFFE-B60279FD73F1}"/>
              </a:ext>
            </a:extLst>
          </p:cNvPr>
          <p:cNvSpPr>
            <a:spLocks noGrp="1"/>
          </p:cNvSpPr>
          <p:nvPr>
            <p:ph type="dt" sz="half" idx="10"/>
          </p:nvPr>
        </p:nvSpPr>
        <p:spPr/>
        <p:txBody>
          <a:bodyPr/>
          <a:lstStyle/>
          <a:p>
            <a:fld id="{C7B6C4DB-C62E-A747-8EE6-AFA970B9CA1E}" type="datetimeFigureOut">
              <a:rPr lang="en-US" smtClean="0"/>
              <a:t>10/17/18</a:t>
            </a:fld>
            <a:endParaRPr lang="en-US"/>
          </a:p>
        </p:txBody>
      </p:sp>
      <p:sp>
        <p:nvSpPr>
          <p:cNvPr id="5" name="Footer Placeholder 4">
            <a:extLst>
              <a:ext uri="{FF2B5EF4-FFF2-40B4-BE49-F238E27FC236}">
                <a16:creationId xmlns:a16="http://schemas.microsoft.com/office/drawing/2014/main" id="{A5CEE207-5340-744C-A89A-29A0210F5E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46D19F-3725-AA44-A089-7F62D05379D4}"/>
              </a:ext>
            </a:extLst>
          </p:cNvPr>
          <p:cNvSpPr>
            <a:spLocks noGrp="1"/>
          </p:cNvSpPr>
          <p:nvPr>
            <p:ph type="sldNum" sz="quarter" idx="12"/>
          </p:nvPr>
        </p:nvSpPr>
        <p:spPr/>
        <p:txBody>
          <a:bodyPr/>
          <a:lstStyle/>
          <a:p>
            <a:fld id="{1E54F3D2-8F1C-534C-9240-5BA244EDC0BC}" type="slidenum">
              <a:rPr lang="en-US" smtClean="0"/>
              <a:t>‹#›</a:t>
            </a:fld>
            <a:endParaRPr lang="en-US"/>
          </a:p>
        </p:txBody>
      </p:sp>
    </p:spTree>
    <p:extLst>
      <p:ext uri="{BB962C8B-B14F-4D97-AF65-F5344CB8AC3E}">
        <p14:creationId xmlns:p14="http://schemas.microsoft.com/office/powerpoint/2010/main" val="2118073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3C0F9-5463-7645-B0A4-B80343B0778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52034B-E2BD-614F-8F57-CDBB74704DD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7EE3E3-46D1-1345-9A12-16E6F16FE1EE}"/>
              </a:ext>
            </a:extLst>
          </p:cNvPr>
          <p:cNvSpPr>
            <a:spLocks noGrp="1"/>
          </p:cNvSpPr>
          <p:nvPr>
            <p:ph type="dt" sz="half" idx="10"/>
          </p:nvPr>
        </p:nvSpPr>
        <p:spPr/>
        <p:txBody>
          <a:bodyPr/>
          <a:lstStyle/>
          <a:p>
            <a:fld id="{C7B6C4DB-C62E-A747-8EE6-AFA970B9CA1E}" type="datetimeFigureOut">
              <a:rPr lang="en-US" smtClean="0"/>
              <a:t>10/17/18</a:t>
            </a:fld>
            <a:endParaRPr lang="en-US"/>
          </a:p>
        </p:txBody>
      </p:sp>
      <p:sp>
        <p:nvSpPr>
          <p:cNvPr id="5" name="Footer Placeholder 4">
            <a:extLst>
              <a:ext uri="{FF2B5EF4-FFF2-40B4-BE49-F238E27FC236}">
                <a16:creationId xmlns:a16="http://schemas.microsoft.com/office/drawing/2014/main" id="{8949291B-B020-4441-9662-7A6EAE693C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D3E1B-5230-0540-A72E-BF98F73814A7}"/>
              </a:ext>
            </a:extLst>
          </p:cNvPr>
          <p:cNvSpPr>
            <a:spLocks noGrp="1"/>
          </p:cNvSpPr>
          <p:nvPr>
            <p:ph type="sldNum" sz="quarter" idx="12"/>
          </p:nvPr>
        </p:nvSpPr>
        <p:spPr/>
        <p:txBody>
          <a:bodyPr/>
          <a:lstStyle/>
          <a:p>
            <a:fld id="{1E54F3D2-8F1C-534C-9240-5BA244EDC0BC}" type="slidenum">
              <a:rPr lang="en-US" smtClean="0"/>
              <a:t>‹#›</a:t>
            </a:fld>
            <a:endParaRPr lang="en-US"/>
          </a:p>
        </p:txBody>
      </p:sp>
    </p:spTree>
    <p:extLst>
      <p:ext uri="{BB962C8B-B14F-4D97-AF65-F5344CB8AC3E}">
        <p14:creationId xmlns:p14="http://schemas.microsoft.com/office/powerpoint/2010/main" val="269667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60F881-F35F-D44D-BA1D-E9BDCEA6672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DF54193-AB8D-B446-9671-27420684352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BACD48-C232-0642-97A6-6C698FA701F7}"/>
              </a:ext>
            </a:extLst>
          </p:cNvPr>
          <p:cNvSpPr>
            <a:spLocks noGrp="1"/>
          </p:cNvSpPr>
          <p:nvPr>
            <p:ph type="dt" sz="half" idx="10"/>
          </p:nvPr>
        </p:nvSpPr>
        <p:spPr/>
        <p:txBody>
          <a:bodyPr/>
          <a:lstStyle/>
          <a:p>
            <a:fld id="{C7B6C4DB-C62E-A747-8EE6-AFA970B9CA1E}" type="datetimeFigureOut">
              <a:rPr lang="en-US" smtClean="0"/>
              <a:t>10/17/18</a:t>
            </a:fld>
            <a:endParaRPr lang="en-US"/>
          </a:p>
        </p:txBody>
      </p:sp>
      <p:sp>
        <p:nvSpPr>
          <p:cNvPr id="5" name="Footer Placeholder 4">
            <a:extLst>
              <a:ext uri="{FF2B5EF4-FFF2-40B4-BE49-F238E27FC236}">
                <a16:creationId xmlns:a16="http://schemas.microsoft.com/office/drawing/2014/main" id="{C7ECBA14-007B-B94F-A46D-F4D468A36E1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9DAB51-FD03-6A42-B925-62C0E5B2C78F}"/>
              </a:ext>
            </a:extLst>
          </p:cNvPr>
          <p:cNvSpPr>
            <a:spLocks noGrp="1"/>
          </p:cNvSpPr>
          <p:nvPr>
            <p:ph type="sldNum" sz="quarter" idx="12"/>
          </p:nvPr>
        </p:nvSpPr>
        <p:spPr/>
        <p:txBody>
          <a:bodyPr/>
          <a:lstStyle/>
          <a:p>
            <a:fld id="{1E54F3D2-8F1C-534C-9240-5BA244EDC0BC}" type="slidenum">
              <a:rPr lang="en-US" smtClean="0"/>
              <a:t>‹#›</a:t>
            </a:fld>
            <a:endParaRPr lang="en-US"/>
          </a:p>
        </p:txBody>
      </p:sp>
    </p:spTree>
    <p:extLst>
      <p:ext uri="{BB962C8B-B14F-4D97-AF65-F5344CB8AC3E}">
        <p14:creationId xmlns:p14="http://schemas.microsoft.com/office/powerpoint/2010/main" val="1978871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2F65A-E7CD-6449-AFD2-B30F9415762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B5532A-CF8E-8B43-B10C-5C151480AD7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ADAB46-075E-B540-B8FF-64BA9D8F3DD0}"/>
              </a:ext>
            </a:extLst>
          </p:cNvPr>
          <p:cNvSpPr>
            <a:spLocks noGrp="1"/>
          </p:cNvSpPr>
          <p:nvPr>
            <p:ph type="dt" sz="half" idx="10"/>
          </p:nvPr>
        </p:nvSpPr>
        <p:spPr/>
        <p:txBody>
          <a:bodyPr/>
          <a:lstStyle/>
          <a:p>
            <a:fld id="{C7B6C4DB-C62E-A747-8EE6-AFA970B9CA1E}" type="datetimeFigureOut">
              <a:rPr lang="en-US" smtClean="0"/>
              <a:t>10/17/18</a:t>
            </a:fld>
            <a:endParaRPr lang="en-US"/>
          </a:p>
        </p:txBody>
      </p:sp>
      <p:sp>
        <p:nvSpPr>
          <p:cNvPr id="5" name="Footer Placeholder 4">
            <a:extLst>
              <a:ext uri="{FF2B5EF4-FFF2-40B4-BE49-F238E27FC236}">
                <a16:creationId xmlns:a16="http://schemas.microsoft.com/office/drawing/2014/main" id="{DE5B257A-A310-C746-993A-E2BEBB039E9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A3F03A-B05D-2740-A27F-802BE89A0B0B}"/>
              </a:ext>
            </a:extLst>
          </p:cNvPr>
          <p:cNvSpPr>
            <a:spLocks noGrp="1"/>
          </p:cNvSpPr>
          <p:nvPr>
            <p:ph type="sldNum" sz="quarter" idx="12"/>
          </p:nvPr>
        </p:nvSpPr>
        <p:spPr/>
        <p:txBody>
          <a:bodyPr/>
          <a:lstStyle/>
          <a:p>
            <a:fld id="{1E54F3D2-8F1C-534C-9240-5BA244EDC0BC}" type="slidenum">
              <a:rPr lang="en-US" smtClean="0"/>
              <a:t>‹#›</a:t>
            </a:fld>
            <a:endParaRPr lang="en-US"/>
          </a:p>
        </p:txBody>
      </p:sp>
    </p:spTree>
    <p:extLst>
      <p:ext uri="{BB962C8B-B14F-4D97-AF65-F5344CB8AC3E}">
        <p14:creationId xmlns:p14="http://schemas.microsoft.com/office/powerpoint/2010/main" val="2680306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B75BC-07EA-0744-970E-0077BCB9C0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AC22F09-D0B5-9B49-BB82-ACB69DA151B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A93EE45-F4A2-2140-AD08-5C6D97250FCD}"/>
              </a:ext>
            </a:extLst>
          </p:cNvPr>
          <p:cNvSpPr>
            <a:spLocks noGrp="1"/>
          </p:cNvSpPr>
          <p:nvPr>
            <p:ph type="dt" sz="half" idx="10"/>
          </p:nvPr>
        </p:nvSpPr>
        <p:spPr/>
        <p:txBody>
          <a:bodyPr/>
          <a:lstStyle/>
          <a:p>
            <a:fld id="{C7B6C4DB-C62E-A747-8EE6-AFA970B9CA1E}" type="datetimeFigureOut">
              <a:rPr lang="en-US" smtClean="0"/>
              <a:t>10/17/18</a:t>
            </a:fld>
            <a:endParaRPr lang="en-US"/>
          </a:p>
        </p:txBody>
      </p:sp>
      <p:sp>
        <p:nvSpPr>
          <p:cNvPr id="5" name="Footer Placeholder 4">
            <a:extLst>
              <a:ext uri="{FF2B5EF4-FFF2-40B4-BE49-F238E27FC236}">
                <a16:creationId xmlns:a16="http://schemas.microsoft.com/office/drawing/2014/main" id="{8BD580D1-46D4-1049-B6F5-EECD7B1A56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FB2B0C-7376-6940-A201-22A3DA797C03}"/>
              </a:ext>
            </a:extLst>
          </p:cNvPr>
          <p:cNvSpPr>
            <a:spLocks noGrp="1"/>
          </p:cNvSpPr>
          <p:nvPr>
            <p:ph type="sldNum" sz="quarter" idx="12"/>
          </p:nvPr>
        </p:nvSpPr>
        <p:spPr/>
        <p:txBody>
          <a:bodyPr/>
          <a:lstStyle/>
          <a:p>
            <a:fld id="{1E54F3D2-8F1C-534C-9240-5BA244EDC0BC}" type="slidenum">
              <a:rPr lang="en-US" smtClean="0"/>
              <a:t>‹#›</a:t>
            </a:fld>
            <a:endParaRPr lang="en-US"/>
          </a:p>
        </p:txBody>
      </p:sp>
    </p:spTree>
    <p:extLst>
      <p:ext uri="{BB962C8B-B14F-4D97-AF65-F5344CB8AC3E}">
        <p14:creationId xmlns:p14="http://schemas.microsoft.com/office/powerpoint/2010/main" val="19047125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FBB57-67B8-6A47-91C4-67A2F315DC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1B37D5-45AB-2340-A74D-5B05D727AD8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622656-EFB0-234C-8495-8827706514D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C41481-9696-A548-A0A0-2875BE5CC143}"/>
              </a:ext>
            </a:extLst>
          </p:cNvPr>
          <p:cNvSpPr>
            <a:spLocks noGrp="1"/>
          </p:cNvSpPr>
          <p:nvPr>
            <p:ph type="dt" sz="half" idx="10"/>
          </p:nvPr>
        </p:nvSpPr>
        <p:spPr/>
        <p:txBody>
          <a:bodyPr/>
          <a:lstStyle/>
          <a:p>
            <a:fld id="{C7B6C4DB-C62E-A747-8EE6-AFA970B9CA1E}" type="datetimeFigureOut">
              <a:rPr lang="en-US" smtClean="0"/>
              <a:t>10/17/18</a:t>
            </a:fld>
            <a:endParaRPr lang="en-US"/>
          </a:p>
        </p:txBody>
      </p:sp>
      <p:sp>
        <p:nvSpPr>
          <p:cNvPr id="6" name="Footer Placeholder 5">
            <a:extLst>
              <a:ext uri="{FF2B5EF4-FFF2-40B4-BE49-F238E27FC236}">
                <a16:creationId xmlns:a16="http://schemas.microsoft.com/office/drawing/2014/main" id="{DA14CD03-0FBA-B846-8CD1-B90DFA28DA9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558C61-392E-6340-AB8C-CB3723F1B8B4}"/>
              </a:ext>
            </a:extLst>
          </p:cNvPr>
          <p:cNvSpPr>
            <a:spLocks noGrp="1"/>
          </p:cNvSpPr>
          <p:nvPr>
            <p:ph type="sldNum" sz="quarter" idx="12"/>
          </p:nvPr>
        </p:nvSpPr>
        <p:spPr/>
        <p:txBody>
          <a:bodyPr/>
          <a:lstStyle/>
          <a:p>
            <a:fld id="{1E54F3D2-8F1C-534C-9240-5BA244EDC0BC}" type="slidenum">
              <a:rPr lang="en-US" smtClean="0"/>
              <a:t>‹#›</a:t>
            </a:fld>
            <a:endParaRPr lang="en-US"/>
          </a:p>
        </p:txBody>
      </p:sp>
    </p:spTree>
    <p:extLst>
      <p:ext uri="{BB962C8B-B14F-4D97-AF65-F5344CB8AC3E}">
        <p14:creationId xmlns:p14="http://schemas.microsoft.com/office/powerpoint/2010/main" val="1301132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8B3D7-A379-254A-87A8-35C2AA7182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342D68-5342-6442-9F53-6730A2E103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D714C13-AAE3-0B47-84C9-4A71C161EDD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B73FE4-7D61-7E49-BD35-9C27D6BA267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019A430-E214-A44D-88D4-85C36550FEB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E36D226-8D2D-EC49-873B-C7148E8947B5}"/>
              </a:ext>
            </a:extLst>
          </p:cNvPr>
          <p:cNvSpPr>
            <a:spLocks noGrp="1"/>
          </p:cNvSpPr>
          <p:nvPr>
            <p:ph type="dt" sz="half" idx="10"/>
          </p:nvPr>
        </p:nvSpPr>
        <p:spPr/>
        <p:txBody>
          <a:bodyPr/>
          <a:lstStyle/>
          <a:p>
            <a:fld id="{C7B6C4DB-C62E-A747-8EE6-AFA970B9CA1E}" type="datetimeFigureOut">
              <a:rPr lang="en-US" smtClean="0"/>
              <a:t>10/17/18</a:t>
            </a:fld>
            <a:endParaRPr lang="en-US"/>
          </a:p>
        </p:txBody>
      </p:sp>
      <p:sp>
        <p:nvSpPr>
          <p:cNvPr id="8" name="Footer Placeholder 7">
            <a:extLst>
              <a:ext uri="{FF2B5EF4-FFF2-40B4-BE49-F238E27FC236}">
                <a16:creationId xmlns:a16="http://schemas.microsoft.com/office/drawing/2014/main" id="{C03228E5-5FCD-7D49-B4F1-A15333ADEA5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B0E1F9-1100-4E42-A559-A15B994EFEE0}"/>
              </a:ext>
            </a:extLst>
          </p:cNvPr>
          <p:cNvSpPr>
            <a:spLocks noGrp="1"/>
          </p:cNvSpPr>
          <p:nvPr>
            <p:ph type="sldNum" sz="quarter" idx="12"/>
          </p:nvPr>
        </p:nvSpPr>
        <p:spPr/>
        <p:txBody>
          <a:bodyPr/>
          <a:lstStyle/>
          <a:p>
            <a:fld id="{1E54F3D2-8F1C-534C-9240-5BA244EDC0BC}" type="slidenum">
              <a:rPr lang="en-US" smtClean="0"/>
              <a:t>‹#›</a:t>
            </a:fld>
            <a:endParaRPr lang="en-US"/>
          </a:p>
        </p:txBody>
      </p:sp>
    </p:spTree>
    <p:extLst>
      <p:ext uri="{BB962C8B-B14F-4D97-AF65-F5344CB8AC3E}">
        <p14:creationId xmlns:p14="http://schemas.microsoft.com/office/powerpoint/2010/main" val="3566702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CEF84-6710-0446-B13E-36EC67BEAD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854017-B1AF-5F4C-A1B2-CF236E64B13E}"/>
              </a:ext>
            </a:extLst>
          </p:cNvPr>
          <p:cNvSpPr>
            <a:spLocks noGrp="1"/>
          </p:cNvSpPr>
          <p:nvPr>
            <p:ph type="dt" sz="half" idx="10"/>
          </p:nvPr>
        </p:nvSpPr>
        <p:spPr/>
        <p:txBody>
          <a:bodyPr/>
          <a:lstStyle/>
          <a:p>
            <a:fld id="{C7B6C4DB-C62E-A747-8EE6-AFA970B9CA1E}" type="datetimeFigureOut">
              <a:rPr lang="en-US" smtClean="0"/>
              <a:t>10/17/18</a:t>
            </a:fld>
            <a:endParaRPr lang="en-US"/>
          </a:p>
        </p:txBody>
      </p:sp>
      <p:sp>
        <p:nvSpPr>
          <p:cNvPr id="4" name="Footer Placeholder 3">
            <a:extLst>
              <a:ext uri="{FF2B5EF4-FFF2-40B4-BE49-F238E27FC236}">
                <a16:creationId xmlns:a16="http://schemas.microsoft.com/office/drawing/2014/main" id="{68A54F65-6567-A643-875C-7DCD053A95A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BBB0329-2BF0-2545-BF4B-5B2F95A4291F}"/>
              </a:ext>
            </a:extLst>
          </p:cNvPr>
          <p:cNvSpPr>
            <a:spLocks noGrp="1"/>
          </p:cNvSpPr>
          <p:nvPr>
            <p:ph type="sldNum" sz="quarter" idx="12"/>
          </p:nvPr>
        </p:nvSpPr>
        <p:spPr/>
        <p:txBody>
          <a:bodyPr/>
          <a:lstStyle/>
          <a:p>
            <a:fld id="{1E54F3D2-8F1C-534C-9240-5BA244EDC0BC}" type="slidenum">
              <a:rPr lang="en-US" smtClean="0"/>
              <a:t>‹#›</a:t>
            </a:fld>
            <a:endParaRPr lang="en-US"/>
          </a:p>
        </p:txBody>
      </p:sp>
    </p:spTree>
    <p:extLst>
      <p:ext uri="{BB962C8B-B14F-4D97-AF65-F5344CB8AC3E}">
        <p14:creationId xmlns:p14="http://schemas.microsoft.com/office/powerpoint/2010/main" val="2069462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131F6F-EB18-C946-BF3D-2CC80CFC953E}"/>
              </a:ext>
            </a:extLst>
          </p:cNvPr>
          <p:cNvSpPr>
            <a:spLocks noGrp="1"/>
          </p:cNvSpPr>
          <p:nvPr>
            <p:ph type="dt" sz="half" idx="10"/>
          </p:nvPr>
        </p:nvSpPr>
        <p:spPr/>
        <p:txBody>
          <a:bodyPr/>
          <a:lstStyle/>
          <a:p>
            <a:fld id="{C7B6C4DB-C62E-A747-8EE6-AFA970B9CA1E}" type="datetimeFigureOut">
              <a:rPr lang="en-US" smtClean="0"/>
              <a:t>10/17/18</a:t>
            </a:fld>
            <a:endParaRPr lang="en-US"/>
          </a:p>
        </p:txBody>
      </p:sp>
      <p:sp>
        <p:nvSpPr>
          <p:cNvPr id="3" name="Footer Placeholder 2">
            <a:extLst>
              <a:ext uri="{FF2B5EF4-FFF2-40B4-BE49-F238E27FC236}">
                <a16:creationId xmlns:a16="http://schemas.microsoft.com/office/drawing/2014/main" id="{9ABF8072-5831-B242-8B20-135AFD6802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603B7B3-B6BF-6D4B-BBD4-B28FF1BC1A54}"/>
              </a:ext>
            </a:extLst>
          </p:cNvPr>
          <p:cNvSpPr>
            <a:spLocks noGrp="1"/>
          </p:cNvSpPr>
          <p:nvPr>
            <p:ph type="sldNum" sz="quarter" idx="12"/>
          </p:nvPr>
        </p:nvSpPr>
        <p:spPr/>
        <p:txBody>
          <a:bodyPr/>
          <a:lstStyle/>
          <a:p>
            <a:fld id="{1E54F3D2-8F1C-534C-9240-5BA244EDC0BC}" type="slidenum">
              <a:rPr lang="en-US" smtClean="0"/>
              <a:t>‹#›</a:t>
            </a:fld>
            <a:endParaRPr lang="en-US"/>
          </a:p>
        </p:txBody>
      </p:sp>
    </p:spTree>
    <p:extLst>
      <p:ext uri="{BB962C8B-B14F-4D97-AF65-F5344CB8AC3E}">
        <p14:creationId xmlns:p14="http://schemas.microsoft.com/office/powerpoint/2010/main" val="2887257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3A99D-42FA-9842-A56D-B493CBBC53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605DADD-CF74-6841-A56C-5FEDCC1CE9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F80F37F-BA58-D743-9B48-3D49902156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3CE3D33-59EB-634A-AEAA-D8236DF2B963}"/>
              </a:ext>
            </a:extLst>
          </p:cNvPr>
          <p:cNvSpPr>
            <a:spLocks noGrp="1"/>
          </p:cNvSpPr>
          <p:nvPr>
            <p:ph type="dt" sz="half" idx="10"/>
          </p:nvPr>
        </p:nvSpPr>
        <p:spPr/>
        <p:txBody>
          <a:bodyPr/>
          <a:lstStyle/>
          <a:p>
            <a:fld id="{C7B6C4DB-C62E-A747-8EE6-AFA970B9CA1E}" type="datetimeFigureOut">
              <a:rPr lang="en-US" smtClean="0"/>
              <a:t>10/17/18</a:t>
            </a:fld>
            <a:endParaRPr lang="en-US"/>
          </a:p>
        </p:txBody>
      </p:sp>
      <p:sp>
        <p:nvSpPr>
          <p:cNvPr id="6" name="Footer Placeholder 5">
            <a:extLst>
              <a:ext uri="{FF2B5EF4-FFF2-40B4-BE49-F238E27FC236}">
                <a16:creationId xmlns:a16="http://schemas.microsoft.com/office/drawing/2014/main" id="{5884C321-D0AB-6843-8DD8-7FFB45DC61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D07BE0-60EA-A947-8A9A-7A72C7A1092F}"/>
              </a:ext>
            </a:extLst>
          </p:cNvPr>
          <p:cNvSpPr>
            <a:spLocks noGrp="1"/>
          </p:cNvSpPr>
          <p:nvPr>
            <p:ph type="sldNum" sz="quarter" idx="12"/>
          </p:nvPr>
        </p:nvSpPr>
        <p:spPr/>
        <p:txBody>
          <a:bodyPr/>
          <a:lstStyle/>
          <a:p>
            <a:fld id="{1E54F3D2-8F1C-534C-9240-5BA244EDC0BC}" type="slidenum">
              <a:rPr lang="en-US" smtClean="0"/>
              <a:t>‹#›</a:t>
            </a:fld>
            <a:endParaRPr lang="en-US"/>
          </a:p>
        </p:txBody>
      </p:sp>
    </p:spTree>
    <p:extLst>
      <p:ext uri="{BB962C8B-B14F-4D97-AF65-F5344CB8AC3E}">
        <p14:creationId xmlns:p14="http://schemas.microsoft.com/office/powerpoint/2010/main" val="973747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12496-0FA9-634D-9524-50E3C2D30D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15CA93-C02E-3C4D-9BD5-31FB394B6D9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0DF77D2-C8A1-9041-9E65-00207377C6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74C30BC-0892-F341-A46B-D2B0937926FD}"/>
              </a:ext>
            </a:extLst>
          </p:cNvPr>
          <p:cNvSpPr>
            <a:spLocks noGrp="1"/>
          </p:cNvSpPr>
          <p:nvPr>
            <p:ph type="dt" sz="half" idx="10"/>
          </p:nvPr>
        </p:nvSpPr>
        <p:spPr/>
        <p:txBody>
          <a:bodyPr/>
          <a:lstStyle/>
          <a:p>
            <a:fld id="{C7B6C4DB-C62E-A747-8EE6-AFA970B9CA1E}" type="datetimeFigureOut">
              <a:rPr lang="en-US" smtClean="0"/>
              <a:t>10/17/18</a:t>
            </a:fld>
            <a:endParaRPr lang="en-US"/>
          </a:p>
        </p:txBody>
      </p:sp>
      <p:sp>
        <p:nvSpPr>
          <p:cNvPr id="6" name="Footer Placeholder 5">
            <a:extLst>
              <a:ext uri="{FF2B5EF4-FFF2-40B4-BE49-F238E27FC236}">
                <a16:creationId xmlns:a16="http://schemas.microsoft.com/office/drawing/2014/main" id="{421E7FB0-11EE-1D4A-9177-8CAA7D2AA86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795998-8679-5146-93B4-24EAB7882B51}"/>
              </a:ext>
            </a:extLst>
          </p:cNvPr>
          <p:cNvSpPr>
            <a:spLocks noGrp="1"/>
          </p:cNvSpPr>
          <p:nvPr>
            <p:ph type="sldNum" sz="quarter" idx="12"/>
          </p:nvPr>
        </p:nvSpPr>
        <p:spPr/>
        <p:txBody>
          <a:bodyPr/>
          <a:lstStyle/>
          <a:p>
            <a:fld id="{1E54F3D2-8F1C-534C-9240-5BA244EDC0BC}" type="slidenum">
              <a:rPr lang="en-US" smtClean="0"/>
              <a:t>‹#›</a:t>
            </a:fld>
            <a:endParaRPr lang="en-US"/>
          </a:p>
        </p:txBody>
      </p:sp>
    </p:spTree>
    <p:extLst>
      <p:ext uri="{BB962C8B-B14F-4D97-AF65-F5344CB8AC3E}">
        <p14:creationId xmlns:p14="http://schemas.microsoft.com/office/powerpoint/2010/main" val="1257026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5B864F-094D-3945-8C2F-58701E91A8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9B9EA5E-00F5-9A48-8C2A-44DACF6A859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301551-B11C-8649-8E18-FB06D4B57E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B6C4DB-C62E-A747-8EE6-AFA970B9CA1E}" type="datetimeFigureOut">
              <a:rPr lang="en-US" smtClean="0"/>
              <a:t>10/17/18</a:t>
            </a:fld>
            <a:endParaRPr lang="en-US"/>
          </a:p>
        </p:txBody>
      </p:sp>
      <p:sp>
        <p:nvSpPr>
          <p:cNvPr id="5" name="Footer Placeholder 4">
            <a:extLst>
              <a:ext uri="{FF2B5EF4-FFF2-40B4-BE49-F238E27FC236}">
                <a16:creationId xmlns:a16="http://schemas.microsoft.com/office/drawing/2014/main" id="{19DC3B91-338B-C949-B186-E82E3A068C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3D986CB-B384-914E-87CA-990EED09C0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54F3D2-8F1C-534C-9240-5BA244EDC0BC}" type="slidenum">
              <a:rPr lang="en-US" smtClean="0"/>
              <a:t>‹#›</a:t>
            </a:fld>
            <a:endParaRPr lang="en-US"/>
          </a:p>
        </p:txBody>
      </p:sp>
    </p:spTree>
    <p:extLst>
      <p:ext uri="{BB962C8B-B14F-4D97-AF65-F5344CB8AC3E}">
        <p14:creationId xmlns:p14="http://schemas.microsoft.com/office/powerpoint/2010/main" val="18230979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6.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42.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7.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9E06D-94D0-0A4C-BB9B-F35BF4782C06}"/>
              </a:ext>
            </a:extLst>
          </p:cNvPr>
          <p:cNvSpPr>
            <a:spLocks noGrp="1"/>
          </p:cNvSpPr>
          <p:nvPr>
            <p:ph type="ctrTitle"/>
          </p:nvPr>
        </p:nvSpPr>
        <p:spPr/>
        <p:txBody>
          <a:bodyPr/>
          <a:lstStyle/>
          <a:p>
            <a:r>
              <a:rPr lang="en-US" dirty="0"/>
              <a:t>STAR</a:t>
            </a:r>
          </a:p>
        </p:txBody>
      </p:sp>
      <p:sp>
        <p:nvSpPr>
          <p:cNvPr id="3" name="Subtitle 2">
            <a:extLst>
              <a:ext uri="{FF2B5EF4-FFF2-40B4-BE49-F238E27FC236}">
                <a16:creationId xmlns:a16="http://schemas.microsoft.com/office/drawing/2014/main" id="{F0897EFD-CA5D-214E-9EE1-89CFD45378BE}"/>
              </a:ext>
            </a:extLst>
          </p:cNvPr>
          <p:cNvSpPr>
            <a:spLocks noGrp="1"/>
          </p:cNvSpPr>
          <p:nvPr>
            <p:ph type="subTitle" idx="1"/>
          </p:nvPr>
        </p:nvSpPr>
        <p:spPr/>
        <p:txBody>
          <a:bodyPr/>
          <a:lstStyle/>
          <a:p>
            <a:r>
              <a:rPr lang="en-US" b="1" dirty="0"/>
              <a:t>Introduction to the European Union Data Protection Regime </a:t>
            </a:r>
          </a:p>
          <a:p>
            <a:r>
              <a:rPr lang="en-US" b="1" dirty="0"/>
              <a:t>V0.2</a:t>
            </a:r>
            <a:endParaRPr lang="en-US" dirty="0"/>
          </a:p>
          <a:p>
            <a:endParaRPr lang="en-US" dirty="0"/>
          </a:p>
        </p:txBody>
      </p:sp>
    </p:spTree>
    <p:extLst>
      <p:ext uri="{BB962C8B-B14F-4D97-AF65-F5344CB8AC3E}">
        <p14:creationId xmlns:p14="http://schemas.microsoft.com/office/powerpoint/2010/main" val="3386329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FF52A-F5DD-E44D-968A-5731F313F055}"/>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D0E7D87-C881-154B-8CAE-65ED3088CB85}"/>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737597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en-US" dirty="0"/>
              <a:t>Table of contents</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p:txBody>
          <a:bodyPr/>
          <a:lstStyle/>
          <a:p>
            <a:pPr marL="514350" indent="-514350">
              <a:buFont typeface="+mj-lt"/>
              <a:buAutoNum type="arabicPeriod"/>
            </a:pPr>
            <a:r>
              <a:rPr lang="hu-HU" dirty="0" err="1">
                <a:solidFill>
                  <a:srgbClr val="00B050"/>
                </a:solidFill>
              </a:rPr>
              <a:t>Concepts</a:t>
            </a:r>
            <a:r>
              <a:rPr lang="hu-HU" dirty="0">
                <a:solidFill>
                  <a:srgbClr val="00B050"/>
                </a:solidFill>
              </a:rPr>
              <a:t> of </a:t>
            </a:r>
            <a:r>
              <a:rPr lang="hu-HU" dirty="0" err="1">
                <a:solidFill>
                  <a:srgbClr val="00B050"/>
                </a:solidFill>
              </a:rPr>
              <a:t>privacy</a:t>
            </a:r>
            <a:endParaRPr lang="hu-HU" dirty="0">
              <a:solidFill>
                <a:srgbClr val="00B050"/>
              </a:solidFill>
            </a:endParaRPr>
          </a:p>
          <a:p>
            <a:pPr marL="514350" indent="-514350">
              <a:buFont typeface="+mj-lt"/>
              <a:buAutoNum type="arabicPeriod"/>
            </a:pPr>
            <a:r>
              <a:rPr lang="hu-HU" dirty="0">
                <a:solidFill>
                  <a:srgbClr val="FF0000"/>
                </a:solidFill>
              </a:rPr>
              <a:t>The </a:t>
            </a:r>
            <a:r>
              <a:rPr lang="hu-HU" dirty="0" err="1">
                <a:solidFill>
                  <a:srgbClr val="FF0000"/>
                </a:solidFill>
              </a:rPr>
              <a:t>right</a:t>
            </a:r>
            <a:r>
              <a:rPr lang="hu-HU" dirty="0">
                <a:solidFill>
                  <a:srgbClr val="FF0000"/>
                </a:solidFill>
              </a:rPr>
              <a:t> </a:t>
            </a:r>
            <a:r>
              <a:rPr lang="hu-HU" dirty="0" err="1">
                <a:solidFill>
                  <a:srgbClr val="FF0000"/>
                </a:solidFill>
              </a:rPr>
              <a:t>to</a:t>
            </a:r>
            <a:r>
              <a:rPr lang="hu-HU" dirty="0">
                <a:solidFill>
                  <a:srgbClr val="FF0000"/>
                </a:solidFill>
              </a:rPr>
              <a:t> </a:t>
            </a:r>
            <a:r>
              <a:rPr lang="hu-HU" dirty="0" err="1">
                <a:solidFill>
                  <a:srgbClr val="FF0000"/>
                </a:solidFill>
              </a:rPr>
              <a:t>privacy</a:t>
            </a:r>
            <a:r>
              <a:rPr lang="hu-HU" dirty="0">
                <a:solidFill>
                  <a:srgbClr val="FF0000"/>
                </a:solidFill>
              </a:rPr>
              <a:t> in human </a:t>
            </a:r>
            <a:r>
              <a:rPr lang="hu-HU" dirty="0" err="1">
                <a:solidFill>
                  <a:srgbClr val="FF0000"/>
                </a:solidFill>
              </a:rPr>
              <a:t>right</a:t>
            </a:r>
            <a:r>
              <a:rPr lang="hu-HU" dirty="0">
                <a:solidFill>
                  <a:srgbClr val="FF0000"/>
                </a:solidFill>
              </a:rPr>
              <a:t> </a:t>
            </a:r>
            <a:r>
              <a:rPr lang="hu-HU" dirty="0" err="1">
                <a:solidFill>
                  <a:srgbClr val="FF0000"/>
                </a:solidFill>
              </a:rPr>
              <a:t>catalogues</a:t>
            </a:r>
            <a:endParaRPr lang="hu-HU" dirty="0">
              <a:solidFill>
                <a:srgbClr val="FF0000"/>
              </a:solidFill>
            </a:endParaRPr>
          </a:p>
          <a:p>
            <a:pPr marL="514350" indent="-514350">
              <a:buFont typeface="+mj-lt"/>
              <a:buAutoNum type="arabicPeriod"/>
            </a:pPr>
            <a:r>
              <a:rPr lang="en-US" dirty="0"/>
              <a:t>The Council of Europe and EU framework</a:t>
            </a:r>
          </a:p>
          <a:p>
            <a:pPr marL="514350" indent="-514350">
              <a:buFont typeface="+mj-lt"/>
              <a:buAutoNum type="arabicPeriod"/>
            </a:pPr>
            <a:r>
              <a:rPr lang="hu-HU" dirty="0"/>
              <a:t>The EU </a:t>
            </a:r>
            <a:r>
              <a:rPr lang="hu-HU" dirty="0" err="1"/>
              <a:t>data</a:t>
            </a:r>
            <a:r>
              <a:rPr lang="hu-HU" dirty="0"/>
              <a:t> </a:t>
            </a:r>
            <a:r>
              <a:rPr lang="hu-HU" dirty="0" err="1"/>
              <a:t>protection</a:t>
            </a:r>
            <a:r>
              <a:rPr lang="hu-HU" dirty="0"/>
              <a:t> </a:t>
            </a:r>
            <a:r>
              <a:rPr lang="hu-HU" dirty="0" err="1"/>
              <a:t>regime</a:t>
            </a:r>
            <a:r>
              <a:rPr lang="hu-HU" dirty="0"/>
              <a:t> – </a:t>
            </a:r>
            <a:r>
              <a:rPr lang="hu-HU" dirty="0" err="1"/>
              <a:t>the</a:t>
            </a:r>
            <a:r>
              <a:rPr lang="hu-HU" dirty="0"/>
              <a:t> GDPR</a:t>
            </a:r>
            <a:endParaRPr lang="en-US" dirty="0"/>
          </a:p>
          <a:p>
            <a:pPr marL="514350" indent="-514350">
              <a:buFont typeface="+mj-lt"/>
              <a:buAutoNum type="arabicPeriod"/>
            </a:pPr>
            <a:r>
              <a:rPr lang="en-US" dirty="0"/>
              <a:t>The notion of personal data</a:t>
            </a:r>
          </a:p>
          <a:p>
            <a:pPr marL="514350" indent="-514350">
              <a:buFont typeface="+mj-lt"/>
              <a:buAutoNum type="arabicPeriod"/>
            </a:pPr>
            <a:r>
              <a:rPr lang="hu-HU" dirty="0" err="1"/>
              <a:t>Principles</a:t>
            </a:r>
            <a:r>
              <a:rPr lang="hu-HU" dirty="0"/>
              <a:t> of p</a:t>
            </a:r>
            <a:r>
              <a:rPr lang="en-US" dirty="0" err="1"/>
              <a:t>rocessing</a:t>
            </a:r>
            <a:r>
              <a:rPr lang="en-US" dirty="0"/>
              <a:t> personal data</a:t>
            </a:r>
          </a:p>
          <a:p>
            <a:pPr marL="514350" indent="-514350">
              <a:buFont typeface="+mj-lt"/>
              <a:buAutoNum type="arabicPeriod"/>
            </a:pPr>
            <a:r>
              <a:rPr lang="en-US" dirty="0"/>
              <a:t>Related rights and concepts</a:t>
            </a:r>
          </a:p>
        </p:txBody>
      </p:sp>
    </p:spTree>
    <p:extLst>
      <p:ext uri="{BB962C8B-B14F-4D97-AF65-F5344CB8AC3E}">
        <p14:creationId xmlns:p14="http://schemas.microsoft.com/office/powerpoint/2010/main" val="1568905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A624DA-017E-964B-AE96-756530377F8A}"/>
              </a:ext>
            </a:extLst>
          </p:cNvPr>
          <p:cNvSpPr>
            <a:spLocks noGrp="1"/>
          </p:cNvSpPr>
          <p:nvPr>
            <p:ph type="title"/>
          </p:nvPr>
        </p:nvSpPr>
        <p:spPr/>
        <p:txBody>
          <a:bodyPr>
            <a:normAutofit/>
          </a:bodyPr>
          <a:lstStyle/>
          <a:p>
            <a:r>
              <a:rPr lang="hu-HU" dirty="0"/>
              <a:t>2. The </a:t>
            </a:r>
            <a:r>
              <a:rPr lang="hu-HU" dirty="0" err="1"/>
              <a:t>right</a:t>
            </a:r>
            <a:r>
              <a:rPr lang="hu-HU" dirty="0"/>
              <a:t> </a:t>
            </a:r>
            <a:r>
              <a:rPr lang="hu-HU" dirty="0" err="1"/>
              <a:t>to</a:t>
            </a:r>
            <a:r>
              <a:rPr lang="hu-HU" dirty="0"/>
              <a:t> </a:t>
            </a:r>
            <a:r>
              <a:rPr lang="hu-HU" dirty="0" err="1"/>
              <a:t>privacy</a:t>
            </a:r>
            <a:r>
              <a:rPr lang="hu-HU" dirty="0"/>
              <a:t> in human </a:t>
            </a:r>
            <a:r>
              <a:rPr lang="hu-HU" dirty="0" err="1"/>
              <a:t>right</a:t>
            </a:r>
            <a:r>
              <a:rPr lang="hu-HU" dirty="0"/>
              <a:t> </a:t>
            </a:r>
            <a:r>
              <a:rPr lang="hu-HU" dirty="0" err="1"/>
              <a:t>catalogues</a:t>
            </a:r>
            <a:endParaRPr lang="en-US" dirty="0"/>
          </a:p>
        </p:txBody>
      </p:sp>
    </p:spTree>
    <p:extLst>
      <p:ext uri="{BB962C8B-B14F-4D97-AF65-F5344CB8AC3E}">
        <p14:creationId xmlns:p14="http://schemas.microsoft.com/office/powerpoint/2010/main" val="1512261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37B43-C879-3F4C-B0E4-919F481F18B5}"/>
              </a:ext>
            </a:extLst>
          </p:cNvPr>
          <p:cNvSpPr>
            <a:spLocks noGrp="1"/>
          </p:cNvSpPr>
          <p:nvPr>
            <p:ph type="title"/>
          </p:nvPr>
        </p:nvSpPr>
        <p:spPr/>
        <p:txBody>
          <a:bodyPr/>
          <a:lstStyle/>
          <a:p>
            <a:r>
              <a:rPr lang="hu-HU" dirty="0"/>
              <a:t>Human </a:t>
            </a:r>
            <a:r>
              <a:rPr lang="hu-HU" dirty="0" err="1"/>
              <a:t>right</a:t>
            </a:r>
            <a:r>
              <a:rPr lang="hu-HU" dirty="0"/>
              <a:t> </a:t>
            </a:r>
            <a:r>
              <a:rPr lang="hu-HU" dirty="0" err="1"/>
              <a:t>catalogues</a:t>
            </a:r>
            <a:r>
              <a:rPr lang="hu-HU" dirty="0"/>
              <a:t> (1) - </a:t>
            </a:r>
            <a:r>
              <a:rPr lang="hu-HU" dirty="0" err="1"/>
              <a:t>Overview</a:t>
            </a:r>
            <a:endParaRPr lang="en-US" dirty="0"/>
          </a:p>
        </p:txBody>
      </p:sp>
      <p:sp>
        <p:nvSpPr>
          <p:cNvPr id="3" name="Content Placeholder 2">
            <a:extLst>
              <a:ext uri="{FF2B5EF4-FFF2-40B4-BE49-F238E27FC236}">
                <a16:creationId xmlns:a16="http://schemas.microsoft.com/office/drawing/2014/main" id="{AAD2134C-2456-D947-A674-47B45E566A19}"/>
              </a:ext>
            </a:extLst>
          </p:cNvPr>
          <p:cNvSpPr>
            <a:spLocks noGrp="1"/>
          </p:cNvSpPr>
          <p:nvPr>
            <p:ph idx="1"/>
          </p:nvPr>
        </p:nvSpPr>
        <p:spPr/>
        <p:txBody>
          <a:bodyPr/>
          <a:lstStyle/>
          <a:p>
            <a:r>
              <a:rPr lang="en-US" dirty="0"/>
              <a:t>Art. 12 Universal Declaration of Human Rights</a:t>
            </a:r>
            <a:r>
              <a:rPr lang="hu-HU" dirty="0"/>
              <a:t> </a:t>
            </a:r>
            <a:r>
              <a:rPr lang="en-US" dirty="0"/>
              <a:t>(UDHR)</a:t>
            </a:r>
          </a:p>
          <a:p>
            <a:r>
              <a:rPr lang="en-US" dirty="0"/>
              <a:t>Art. 8 European Convention on Human Rights</a:t>
            </a:r>
            <a:r>
              <a:rPr lang="hu-HU" dirty="0"/>
              <a:t> </a:t>
            </a:r>
            <a:r>
              <a:rPr lang="en-US" dirty="0"/>
              <a:t>(ECHR)</a:t>
            </a:r>
          </a:p>
          <a:p>
            <a:r>
              <a:rPr lang="en-US" dirty="0"/>
              <a:t>Art. 7 &amp; 8 Charter of fundamental rights of the</a:t>
            </a:r>
            <a:r>
              <a:rPr lang="hu-HU" dirty="0"/>
              <a:t> </a:t>
            </a:r>
            <a:r>
              <a:rPr lang="en-US" dirty="0"/>
              <a:t>European Union (CFR)</a:t>
            </a:r>
          </a:p>
          <a:p>
            <a:endParaRPr lang="en-US" dirty="0"/>
          </a:p>
        </p:txBody>
      </p:sp>
    </p:spTree>
    <p:extLst>
      <p:ext uri="{BB962C8B-B14F-4D97-AF65-F5344CB8AC3E}">
        <p14:creationId xmlns:p14="http://schemas.microsoft.com/office/powerpoint/2010/main" val="2854067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A7FFD-6819-CD4B-8734-8057497462A2}"/>
              </a:ext>
            </a:extLst>
          </p:cNvPr>
          <p:cNvSpPr>
            <a:spLocks noGrp="1"/>
          </p:cNvSpPr>
          <p:nvPr>
            <p:ph type="title"/>
          </p:nvPr>
        </p:nvSpPr>
        <p:spPr/>
        <p:txBody>
          <a:bodyPr/>
          <a:lstStyle/>
          <a:p>
            <a:r>
              <a:rPr lang="hu-HU" dirty="0"/>
              <a:t>Human </a:t>
            </a:r>
            <a:r>
              <a:rPr lang="hu-HU" dirty="0" err="1"/>
              <a:t>right</a:t>
            </a:r>
            <a:r>
              <a:rPr lang="hu-HU" dirty="0"/>
              <a:t> </a:t>
            </a:r>
            <a:r>
              <a:rPr lang="hu-HU" dirty="0" err="1"/>
              <a:t>catalogues</a:t>
            </a:r>
            <a:r>
              <a:rPr lang="hu-HU" dirty="0"/>
              <a:t> (2) - UDHR</a:t>
            </a:r>
            <a:endParaRPr lang="en-US" dirty="0"/>
          </a:p>
        </p:txBody>
      </p:sp>
      <p:sp>
        <p:nvSpPr>
          <p:cNvPr id="3" name="Content Placeholder 2">
            <a:extLst>
              <a:ext uri="{FF2B5EF4-FFF2-40B4-BE49-F238E27FC236}">
                <a16:creationId xmlns:a16="http://schemas.microsoft.com/office/drawing/2014/main" id="{4B370A84-D247-AB44-9894-2C5F06CEFE23}"/>
              </a:ext>
            </a:extLst>
          </p:cNvPr>
          <p:cNvSpPr>
            <a:spLocks noGrp="1"/>
          </p:cNvSpPr>
          <p:nvPr>
            <p:ph idx="1"/>
          </p:nvPr>
        </p:nvSpPr>
        <p:spPr/>
        <p:txBody>
          <a:bodyPr/>
          <a:lstStyle/>
          <a:p>
            <a:r>
              <a:rPr lang="en-US" dirty="0"/>
              <a:t>Art. 1</a:t>
            </a:r>
            <a:r>
              <a:rPr lang="hu-HU" dirty="0"/>
              <a:t>2 </a:t>
            </a:r>
            <a:r>
              <a:rPr lang="en-US" dirty="0"/>
              <a:t>No one shall be subjected to arbitrary interference</a:t>
            </a:r>
            <a:r>
              <a:rPr lang="hu-HU" dirty="0"/>
              <a:t> </a:t>
            </a:r>
            <a:r>
              <a:rPr lang="en-US" dirty="0"/>
              <a:t>with his </a:t>
            </a:r>
            <a:r>
              <a:rPr lang="en-US" b="1" dirty="0"/>
              <a:t>privacy, family, home </a:t>
            </a:r>
            <a:r>
              <a:rPr lang="en-US" dirty="0"/>
              <a:t>or</a:t>
            </a:r>
            <a:r>
              <a:rPr lang="hu-HU" b="1" dirty="0"/>
              <a:t> </a:t>
            </a:r>
            <a:r>
              <a:rPr lang="en-US" b="1" dirty="0"/>
              <a:t>correspondence</a:t>
            </a:r>
            <a:r>
              <a:rPr lang="en-US" dirty="0"/>
              <a:t>, nor to attacks upon his </a:t>
            </a:r>
            <a:r>
              <a:rPr lang="en-US" b="1" dirty="0" err="1"/>
              <a:t>honour</a:t>
            </a:r>
            <a:r>
              <a:rPr lang="hu-HU" dirty="0"/>
              <a:t> </a:t>
            </a:r>
            <a:r>
              <a:rPr lang="en-US" dirty="0"/>
              <a:t>and </a:t>
            </a:r>
            <a:r>
              <a:rPr lang="en-US" b="1" dirty="0"/>
              <a:t>reputation</a:t>
            </a:r>
            <a:r>
              <a:rPr lang="en-US" dirty="0"/>
              <a:t>. Everyone has the right to the</a:t>
            </a:r>
            <a:r>
              <a:rPr lang="hu-HU" dirty="0"/>
              <a:t> </a:t>
            </a:r>
            <a:r>
              <a:rPr lang="en-US" dirty="0"/>
              <a:t>protection of the law against such interference or</a:t>
            </a:r>
            <a:r>
              <a:rPr lang="hu-HU" dirty="0"/>
              <a:t> </a:t>
            </a:r>
            <a:r>
              <a:rPr lang="en-US" dirty="0"/>
              <a:t>attacks.</a:t>
            </a:r>
          </a:p>
          <a:p>
            <a:endParaRPr lang="en-US" dirty="0"/>
          </a:p>
        </p:txBody>
      </p:sp>
    </p:spTree>
    <p:extLst>
      <p:ext uri="{BB962C8B-B14F-4D97-AF65-F5344CB8AC3E}">
        <p14:creationId xmlns:p14="http://schemas.microsoft.com/office/powerpoint/2010/main" val="2057677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CB682-EC6F-6044-814B-92D56D1E0B7F}"/>
              </a:ext>
            </a:extLst>
          </p:cNvPr>
          <p:cNvSpPr>
            <a:spLocks noGrp="1"/>
          </p:cNvSpPr>
          <p:nvPr>
            <p:ph type="title"/>
          </p:nvPr>
        </p:nvSpPr>
        <p:spPr/>
        <p:txBody>
          <a:bodyPr/>
          <a:lstStyle/>
          <a:p>
            <a:r>
              <a:rPr lang="hu-HU" dirty="0"/>
              <a:t>Human </a:t>
            </a:r>
            <a:r>
              <a:rPr lang="hu-HU" dirty="0" err="1"/>
              <a:t>right</a:t>
            </a:r>
            <a:r>
              <a:rPr lang="hu-HU" dirty="0"/>
              <a:t> </a:t>
            </a:r>
            <a:r>
              <a:rPr lang="hu-HU" dirty="0" err="1"/>
              <a:t>catalogues</a:t>
            </a:r>
            <a:r>
              <a:rPr lang="hu-HU" dirty="0"/>
              <a:t> (3) - ECHR</a:t>
            </a:r>
            <a:endParaRPr lang="en-US" dirty="0"/>
          </a:p>
        </p:txBody>
      </p:sp>
      <p:sp>
        <p:nvSpPr>
          <p:cNvPr id="3" name="Content Placeholder 2">
            <a:extLst>
              <a:ext uri="{FF2B5EF4-FFF2-40B4-BE49-F238E27FC236}">
                <a16:creationId xmlns:a16="http://schemas.microsoft.com/office/drawing/2014/main" id="{4C4DE62D-3DBC-C34E-BA01-A26EB155DFBC}"/>
              </a:ext>
            </a:extLst>
          </p:cNvPr>
          <p:cNvSpPr>
            <a:spLocks noGrp="1"/>
          </p:cNvSpPr>
          <p:nvPr>
            <p:ph idx="1"/>
          </p:nvPr>
        </p:nvSpPr>
        <p:spPr/>
        <p:txBody>
          <a:bodyPr>
            <a:normAutofit/>
          </a:bodyPr>
          <a:lstStyle/>
          <a:p>
            <a:r>
              <a:rPr lang="en-US" dirty="0"/>
              <a:t>Art. 8</a:t>
            </a:r>
            <a:r>
              <a:rPr lang="hu-HU" dirty="0"/>
              <a:t> (1) </a:t>
            </a:r>
            <a:r>
              <a:rPr lang="en-US" dirty="0"/>
              <a:t>Everyone has the right to respect for his </a:t>
            </a:r>
            <a:r>
              <a:rPr lang="en-US" b="1" dirty="0"/>
              <a:t>private</a:t>
            </a:r>
            <a:r>
              <a:rPr lang="en-US" dirty="0"/>
              <a:t> and</a:t>
            </a:r>
            <a:r>
              <a:rPr lang="hu-HU" dirty="0"/>
              <a:t> f</a:t>
            </a:r>
            <a:r>
              <a:rPr lang="en-US" b="1" dirty="0" err="1"/>
              <a:t>amily</a:t>
            </a:r>
            <a:r>
              <a:rPr lang="en-US" dirty="0"/>
              <a:t> </a:t>
            </a:r>
            <a:r>
              <a:rPr lang="en-US" b="1" dirty="0"/>
              <a:t>life</a:t>
            </a:r>
            <a:r>
              <a:rPr lang="en-US" dirty="0"/>
              <a:t>, his </a:t>
            </a:r>
            <a:r>
              <a:rPr lang="en-US" b="1" dirty="0"/>
              <a:t>home</a:t>
            </a:r>
            <a:r>
              <a:rPr lang="en-US" dirty="0"/>
              <a:t> and his </a:t>
            </a:r>
            <a:r>
              <a:rPr lang="en-US" b="1" dirty="0"/>
              <a:t>correspondence</a:t>
            </a:r>
            <a:r>
              <a:rPr lang="en-US" dirty="0"/>
              <a:t>.</a:t>
            </a:r>
            <a:endParaRPr lang="hu-HU" dirty="0"/>
          </a:p>
          <a:p>
            <a:r>
              <a:rPr lang="hu-HU" dirty="0"/>
              <a:t>(2)</a:t>
            </a:r>
            <a:r>
              <a:rPr lang="en-US" dirty="0"/>
              <a:t>There shall be no interference by a public authority with</a:t>
            </a:r>
            <a:r>
              <a:rPr lang="hu-HU" dirty="0"/>
              <a:t> </a:t>
            </a:r>
            <a:r>
              <a:rPr lang="en-US" dirty="0"/>
              <a:t>the exercise of this right except such as is in accordance</a:t>
            </a:r>
            <a:r>
              <a:rPr lang="hu-HU" dirty="0"/>
              <a:t> </a:t>
            </a:r>
            <a:r>
              <a:rPr lang="en-US" dirty="0"/>
              <a:t>with the law and is necessary in a democratic society in</a:t>
            </a:r>
            <a:r>
              <a:rPr lang="hu-HU" dirty="0"/>
              <a:t> </a:t>
            </a:r>
            <a:r>
              <a:rPr lang="en-US" dirty="0"/>
              <a:t>the interests of national security, public safety or the</a:t>
            </a:r>
            <a:r>
              <a:rPr lang="hu-HU" dirty="0"/>
              <a:t> </a:t>
            </a:r>
            <a:r>
              <a:rPr lang="en-US" dirty="0"/>
              <a:t>economic well-being of the country, for the prevention of</a:t>
            </a:r>
            <a:r>
              <a:rPr lang="hu-HU" dirty="0"/>
              <a:t> </a:t>
            </a:r>
            <a:r>
              <a:rPr lang="en-US" dirty="0"/>
              <a:t>disorder or crime, for the protection of health or morals,</a:t>
            </a:r>
            <a:r>
              <a:rPr lang="hu-HU" dirty="0"/>
              <a:t> </a:t>
            </a:r>
            <a:r>
              <a:rPr lang="en-US" dirty="0"/>
              <a:t>or for the protection of the rights and freedoms of others.</a:t>
            </a:r>
          </a:p>
          <a:p>
            <a:endParaRPr lang="en-US" dirty="0"/>
          </a:p>
        </p:txBody>
      </p:sp>
    </p:spTree>
    <p:extLst>
      <p:ext uri="{BB962C8B-B14F-4D97-AF65-F5344CB8AC3E}">
        <p14:creationId xmlns:p14="http://schemas.microsoft.com/office/powerpoint/2010/main" val="12646456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0E234-092C-DE43-B0BA-6135BB18BFBA}"/>
              </a:ext>
            </a:extLst>
          </p:cNvPr>
          <p:cNvSpPr>
            <a:spLocks noGrp="1"/>
          </p:cNvSpPr>
          <p:nvPr>
            <p:ph type="title"/>
          </p:nvPr>
        </p:nvSpPr>
        <p:spPr/>
        <p:txBody>
          <a:bodyPr/>
          <a:lstStyle/>
          <a:p>
            <a:r>
              <a:rPr lang="hu-HU" dirty="0"/>
              <a:t>Human </a:t>
            </a:r>
            <a:r>
              <a:rPr lang="hu-HU" dirty="0" err="1"/>
              <a:t>right</a:t>
            </a:r>
            <a:r>
              <a:rPr lang="hu-HU" dirty="0"/>
              <a:t> </a:t>
            </a:r>
            <a:r>
              <a:rPr lang="hu-HU" dirty="0" err="1"/>
              <a:t>catalogues</a:t>
            </a:r>
            <a:r>
              <a:rPr lang="hu-HU" dirty="0"/>
              <a:t> (4) - CFR</a:t>
            </a:r>
            <a:endParaRPr lang="en-US" dirty="0"/>
          </a:p>
        </p:txBody>
      </p:sp>
      <p:sp>
        <p:nvSpPr>
          <p:cNvPr id="3" name="Content Placeholder 2">
            <a:extLst>
              <a:ext uri="{FF2B5EF4-FFF2-40B4-BE49-F238E27FC236}">
                <a16:creationId xmlns:a16="http://schemas.microsoft.com/office/drawing/2014/main" id="{CC8BB538-0298-014E-B1C5-5164D0EE6C7C}"/>
              </a:ext>
            </a:extLst>
          </p:cNvPr>
          <p:cNvSpPr>
            <a:spLocks noGrp="1"/>
          </p:cNvSpPr>
          <p:nvPr>
            <p:ph idx="1"/>
          </p:nvPr>
        </p:nvSpPr>
        <p:spPr/>
        <p:txBody>
          <a:bodyPr/>
          <a:lstStyle/>
          <a:p>
            <a:r>
              <a:rPr lang="en-US" dirty="0"/>
              <a:t>Art</a:t>
            </a:r>
            <a:r>
              <a:rPr lang="hu-HU" dirty="0"/>
              <a:t>.</a:t>
            </a:r>
            <a:r>
              <a:rPr lang="en-US" dirty="0"/>
              <a:t> 7</a:t>
            </a:r>
            <a:r>
              <a:rPr lang="hu-HU" dirty="0"/>
              <a:t> </a:t>
            </a:r>
            <a:r>
              <a:rPr lang="en-US" dirty="0"/>
              <a:t>Everyone has the right to respect for his or</a:t>
            </a:r>
            <a:r>
              <a:rPr lang="hu-HU" dirty="0"/>
              <a:t> </a:t>
            </a:r>
            <a:r>
              <a:rPr lang="en-US" dirty="0"/>
              <a:t>her </a:t>
            </a:r>
            <a:r>
              <a:rPr lang="en-US" b="1" dirty="0"/>
              <a:t>private</a:t>
            </a:r>
            <a:r>
              <a:rPr lang="en-US" dirty="0"/>
              <a:t> and </a:t>
            </a:r>
            <a:r>
              <a:rPr lang="en-US" b="1" dirty="0"/>
              <a:t>family</a:t>
            </a:r>
            <a:r>
              <a:rPr lang="en-US" dirty="0"/>
              <a:t> </a:t>
            </a:r>
            <a:r>
              <a:rPr lang="en-US" b="1" dirty="0"/>
              <a:t>life</a:t>
            </a:r>
            <a:r>
              <a:rPr lang="en-US" dirty="0"/>
              <a:t>, </a:t>
            </a:r>
            <a:r>
              <a:rPr lang="en-US" b="1" dirty="0"/>
              <a:t>home</a:t>
            </a:r>
            <a:r>
              <a:rPr lang="en-US" dirty="0"/>
              <a:t> and</a:t>
            </a:r>
            <a:r>
              <a:rPr lang="hu-HU" dirty="0"/>
              <a:t> </a:t>
            </a:r>
            <a:r>
              <a:rPr lang="en-US" b="1" dirty="0"/>
              <a:t>communications</a:t>
            </a:r>
            <a:r>
              <a:rPr lang="en-US" dirty="0"/>
              <a:t>.</a:t>
            </a:r>
          </a:p>
          <a:p>
            <a:endParaRPr lang="en-US" dirty="0"/>
          </a:p>
        </p:txBody>
      </p:sp>
    </p:spTree>
    <p:extLst>
      <p:ext uri="{BB962C8B-B14F-4D97-AF65-F5344CB8AC3E}">
        <p14:creationId xmlns:p14="http://schemas.microsoft.com/office/powerpoint/2010/main" val="3514698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D780E-7EC4-E24C-9FCD-E74365A46B39}"/>
              </a:ext>
            </a:extLst>
          </p:cNvPr>
          <p:cNvSpPr>
            <a:spLocks noGrp="1"/>
          </p:cNvSpPr>
          <p:nvPr>
            <p:ph type="title"/>
          </p:nvPr>
        </p:nvSpPr>
        <p:spPr/>
        <p:txBody>
          <a:bodyPr/>
          <a:lstStyle/>
          <a:p>
            <a:r>
              <a:rPr lang="hu-HU" dirty="0"/>
              <a:t>Human </a:t>
            </a:r>
            <a:r>
              <a:rPr lang="hu-HU" dirty="0" err="1"/>
              <a:t>right</a:t>
            </a:r>
            <a:r>
              <a:rPr lang="hu-HU" dirty="0"/>
              <a:t> </a:t>
            </a:r>
            <a:r>
              <a:rPr lang="hu-HU" dirty="0" err="1"/>
              <a:t>catalogues</a:t>
            </a:r>
            <a:r>
              <a:rPr lang="hu-HU" dirty="0"/>
              <a:t> (5) - CFR</a:t>
            </a:r>
            <a:endParaRPr lang="en-US" dirty="0"/>
          </a:p>
        </p:txBody>
      </p:sp>
      <p:sp>
        <p:nvSpPr>
          <p:cNvPr id="3" name="Content Placeholder 2">
            <a:extLst>
              <a:ext uri="{FF2B5EF4-FFF2-40B4-BE49-F238E27FC236}">
                <a16:creationId xmlns:a16="http://schemas.microsoft.com/office/drawing/2014/main" id="{174B8185-22D2-CB4C-957B-3209A1D47922}"/>
              </a:ext>
            </a:extLst>
          </p:cNvPr>
          <p:cNvSpPr>
            <a:spLocks noGrp="1"/>
          </p:cNvSpPr>
          <p:nvPr>
            <p:ph idx="1"/>
          </p:nvPr>
        </p:nvSpPr>
        <p:spPr/>
        <p:txBody>
          <a:bodyPr>
            <a:normAutofit/>
          </a:bodyPr>
          <a:lstStyle/>
          <a:p>
            <a:r>
              <a:rPr lang="en-US" dirty="0"/>
              <a:t>Art. 8 </a:t>
            </a:r>
            <a:r>
              <a:rPr lang="hu-HU" dirty="0"/>
              <a:t>(</a:t>
            </a:r>
            <a:r>
              <a:rPr lang="en-US" dirty="0"/>
              <a:t>1</a:t>
            </a:r>
            <a:r>
              <a:rPr lang="hu-HU" dirty="0"/>
              <a:t>)</a:t>
            </a:r>
            <a:r>
              <a:rPr lang="en-US" dirty="0"/>
              <a:t> Everyone has the right to the protection of personal</a:t>
            </a:r>
            <a:r>
              <a:rPr lang="hu-HU" dirty="0"/>
              <a:t> </a:t>
            </a:r>
            <a:r>
              <a:rPr lang="en-US" dirty="0"/>
              <a:t>data concerning him or her.</a:t>
            </a:r>
          </a:p>
          <a:p>
            <a:r>
              <a:rPr lang="hu-HU" dirty="0"/>
              <a:t>(</a:t>
            </a:r>
            <a:r>
              <a:rPr lang="en-US" dirty="0"/>
              <a:t>2</a:t>
            </a:r>
            <a:r>
              <a:rPr lang="hu-HU" dirty="0"/>
              <a:t>)</a:t>
            </a:r>
            <a:r>
              <a:rPr lang="en-US" dirty="0"/>
              <a:t> Such data must be processed fairly for specified</a:t>
            </a:r>
            <a:r>
              <a:rPr lang="hu-HU" dirty="0"/>
              <a:t> </a:t>
            </a:r>
            <a:r>
              <a:rPr lang="en-US" dirty="0"/>
              <a:t>purposes and on the basis of the consent of the person</a:t>
            </a:r>
            <a:r>
              <a:rPr lang="hu-HU" dirty="0"/>
              <a:t> </a:t>
            </a:r>
            <a:r>
              <a:rPr lang="en-US" dirty="0"/>
              <a:t>concerned or some other legitimate basis laid down by law.</a:t>
            </a:r>
            <a:r>
              <a:rPr lang="hu-HU" dirty="0"/>
              <a:t> </a:t>
            </a:r>
            <a:r>
              <a:rPr lang="en-US" dirty="0"/>
              <a:t>Everyone has the right of access to data which has been</a:t>
            </a:r>
            <a:r>
              <a:rPr lang="hu-HU" dirty="0"/>
              <a:t> </a:t>
            </a:r>
            <a:r>
              <a:rPr lang="en-US" dirty="0"/>
              <a:t>collected concerning him or her, and the right to have it</a:t>
            </a:r>
            <a:r>
              <a:rPr lang="hu-HU" dirty="0"/>
              <a:t> </a:t>
            </a:r>
            <a:r>
              <a:rPr lang="en-US" dirty="0"/>
              <a:t>rectified.</a:t>
            </a:r>
            <a:endParaRPr lang="hu-HU" dirty="0"/>
          </a:p>
          <a:p>
            <a:r>
              <a:rPr lang="hu-HU" dirty="0"/>
              <a:t>(</a:t>
            </a:r>
            <a:r>
              <a:rPr lang="en-US" dirty="0"/>
              <a:t>3</a:t>
            </a:r>
            <a:r>
              <a:rPr lang="hu-HU" dirty="0"/>
              <a:t>) </a:t>
            </a:r>
            <a:r>
              <a:rPr lang="en-US" dirty="0"/>
              <a:t>Compliance with these rules shall be subject to control</a:t>
            </a:r>
            <a:r>
              <a:rPr lang="hu-HU" dirty="0"/>
              <a:t> </a:t>
            </a:r>
            <a:r>
              <a:rPr lang="en-US" dirty="0"/>
              <a:t>by an independent authority.</a:t>
            </a:r>
          </a:p>
          <a:p>
            <a:endParaRPr lang="en-US" dirty="0"/>
          </a:p>
        </p:txBody>
      </p:sp>
    </p:spTree>
    <p:extLst>
      <p:ext uri="{BB962C8B-B14F-4D97-AF65-F5344CB8AC3E}">
        <p14:creationId xmlns:p14="http://schemas.microsoft.com/office/powerpoint/2010/main" val="34960135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D6AA8A2-6B2C-4653-B912-3175DC4F9FD8}"/>
              </a:ext>
            </a:extLst>
          </p:cNvPr>
          <p:cNvSpPr>
            <a:spLocks noGrp="1"/>
          </p:cNvSpPr>
          <p:nvPr>
            <p:ph type="title"/>
          </p:nvPr>
        </p:nvSpPr>
        <p:spPr/>
        <p:txBody>
          <a:bodyPr/>
          <a:lstStyle/>
          <a:p>
            <a:r>
              <a:rPr lang="hu-HU" dirty="0"/>
              <a:t>Human </a:t>
            </a:r>
            <a:r>
              <a:rPr lang="hu-HU" dirty="0" err="1"/>
              <a:t>right</a:t>
            </a:r>
            <a:r>
              <a:rPr lang="hu-HU" dirty="0"/>
              <a:t> </a:t>
            </a:r>
            <a:r>
              <a:rPr lang="hu-HU" dirty="0" err="1"/>
              <a:t>catalogues</a:t>
            </a:r>
            <a:r>
              <a:rPr lang="hu-HU" dirty="0"/>
              <a:t> (6) ECHR and the CFR</a:t>
            </a:r>
            <a:endParaRPr lang="en-GB" dirty="0"/>
          </a:p>
        </p:txBody>
      </p:sp>
      <p:sp>
        <p:nvSpPr>
          <p:cNvPr id="3" name="Tartalom helye 2">
            <a:extLst>
              <a:ext uri="{FF2B5EF4-FFF2-40B4-BE49-F238E27FC236}">
                <a16:creationId xmlns:a16="http://schemas.microsoft.com/office/drawing/2014/main" id="{33117AB0-A203-4A6F-AC98-E58B3A1EA4B9}"/>
              </a:ext>
            </a:extLst>
          </p:cNvPr>
          <p:cNvSpPr>
            <a:spLocks noGrp="1"/>
          </p:cNvSpPr>
          <p:nvPr>
            <p:ph idx="1"/>
          </p:nvPr>
        </p:nvSpPr>
        <p:spPr/>
        <p:txBody>
          <a:bodyPr/>
          <a:lstStyle/>
          <a:p>
            <a:r>
              <a:rPr lang="hu-HU" dirty="0"/>
              <a:t>Art. 52 (3) CFR „</a:t>
            </a:r>
            <a:r>
              <a:rPr lang="en-GB" dirty="0"/>
              <a:t>In so far as this Charter contains rights which correspond to rights guaranteed by the Convention for the Protection of Human Rights and Fundamental Freedoms, the meaning and scope of those rights shall be the same as those laid down by the said Convention. This provision shall not prevent Union law providing more extensive protection.</a:t>
            </a:r>
            <a:r>
              <a:rPr lang="hu-HU" dirty="0"/>
              <a:t>”</a:t>
            </a:r>
            <a:endParaRPr lang="en-GB" dirty="0"/>
          </a:p>
        </p:txBody>
      </p:sp>
    </p:spTree>
    <p:extLst>
      <p:ext uri="{BB962C8B-B14F-4D97-AF65-F5344CB8AC3E}">
        <p14:creationId xmlns:p14="http://schemas.microsoft.com/office/powerpoint/2010/main" val="42335742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6BA6A488-DD25-4209-A047-BBB9573B439F}"/>
              </a:ext>
            </a:extLst>
          </p:cNvPr>
          <p:cNvSpPr>
            <a:spLocks noGrp="1"/>
          </p:cNvSpPr>
          <p:nvPr>
            <p:ph type="title"/>
          </p:nvPr>
        </p:nvSpPr>
        <p:spPr/>
        <p:txBody>
          <a:bodyPr/>
          <a:lstStyle/>
          <a:p>
            <a:r>
              <a:rPr lang="hu-HU" dirty="0"/>
              <a:t>Human </a:t>
            </a:r>
            <a:r>
              <a:rPr lang="hu-HU" dirty="0" err="1"/>
              <a:t>rights</a:t>
            </a:r>
            <a:r>
              <a:rPr lang="hu-HU" dirty="0"/>
              <a:t> </a:t>
            </a:r>
            <a:r>
              <a:rPr lang="hu-HU" dirty="0" err="1"/>
              <a:t>catalogues</a:t>
            </a:r>
            <a:r>
              <a:rPr lang="hu-HU" dirty="0"/>
              <a:t> (7) - </a:t>
            </a:r>
            <a:r>
              <a:rPr lang="hu-HU" dirty="0" err="1"/>
              <a:t>national</a:t>
            </a:r>
            <a:r>
              <a:rPr lang="hu-HU" dirty="0"/>
              <a:t> </a:t>
            </a:r>
            <a:r>
              <a:rPr lang="hu-HU" dirty="0" err="1"/>
              <a:t>legal</a:t>
            </a:r>
            <a:r>
              <a:rPr lang="hu-HU" dirty="0"/>
              <a:t> </a:t>
            </a:r>
            <a:r>
              <a:rPr lang="hu-HU" dirty="0" err="1"/>
              <a:t>framework</a:t>
            </a:r>
            <a:endParaRPr lang="en-GB" dirty="0"/>
          </a:p>
        </p:txBody>
      </p:sp>
      <p:sp>
        <p:nvSpPr>
          <p:cNvPr id="3" name="Tartalom helye 2">
            <a:extLst>
              <a:ext uri="{FF2B5EF4-FFF2-40B4-BE49-F238E27FC236}">
                <a16:creationId xmlns:a16="http://schemas.microsoft.com/office/drawing/2014/main" id="{F46F00C3-C6EA-4FFD-8F6C-4CF0FAAEFD23}"/>
              </a:ext>
            </a:extLst>
          </p:cNvPr>
          <p:cNvSpPr>
            <a:spLocks noGrp="1"/>
          </p:cNvSpPr>
          <p:nvPr>
            <p:ph idx="1"/>
          </p:nvPr>
        </p:nvSpPr>
        <p:spPr/>
        <p:txBody>
          <a:bodyPr/>
          <a:lstStyle/>
          <a:p>
            <a:r>
              <a:rPr lang="hu-HU" dirty="0" err="1"/>
              <a:t>Constitution</a:t>
            </a:r>
            <a:endParaRPr lang="hu-HU" dirty="0"/>
          </a:p>
          <a:p>
            <a:r>
              <a:rPr lang="hu-HU" dirty="0"/>
              <a:t>Data </a:t>
            </a:r>
            <a:r>
              <a:rPr lang="hu-HU" dirty="0" err="1"/>
              <a:t>protection</a:t>
            </a:r>
            <a:r>
              <a:rPr lang="hu-HU" dirty="0"/>
              <a:t> </a:t>
            </a:r>
            <a:r>
              <a:rPr lang="hu-HU" dirty="0" err="1"/>
              <a:t>framework</a:t>
            </a:r>
            <a:endParaRPr lang="hu-HU" dirty="0"/>
          </a:p>
          <a:p>
            <a:r>
              <a:rPr lang="hu-HU" dirty="0" err="1"/>
              <a:t>Sectoral</a:t>
            </a:r>
            <a:r>
              <a:rPr lang="hu-HU" dirty="0"/>
              <a:t> </a:t>
            </a:r>
            <a:r>
              <a:rPr lang="hu-HU" dirty="0" err="1"/>
              <a:t>regulations</a:t>
            </a:r>
            <a:endParaRPr lang="en-GB" dirty="0"/>
          </a:p>
        </p:txBody>
      </p:sp>
    </p:spTree>
    <p:extLst>
      <p:ext uri="{BB962C8B-B14F-4D97-AF65-F5344CB8AC3E}">
        <p14:creationId xmlns:p14="http://schemas.microsoft.com/office/powerpoint/2010/main" val="122045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D6CBA-C41E-8945-95D2-EB5DE3C9EE0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2D0F00-E729-5E41-9B7C-2BF902CF829A}"/>
              </a:ext>
            </a:extLst>
          </p:cNvPr>
          <p:cNvSpPr>
            <a:spLocks noGrp="1"/>
          </p:cNvSpPr>
          <p:nvPr>
            <p:ph idx="1"/>
          </p:nvPr>
        </p:nvSpPr>
        <p:spPr/>
        <p:txBody>
          <a:bodyPr/>
          <a:lstStyle/>
          <a:p>
            <a:r>
              <a:rPr lang="hu-HU" i="1" dirty="0" err="1"/>
              <a:t>These</a:t>
            </a:r>
            <a:r>
              <a:rPr lang="hu-HU" i="1" dirty="0"/>
              <a:t> </a:t>
            </a:r>
            <a:r>
              <a:rPr lang="hu-HU" i="1" dirty="0" err="1"/>
              <a:t>slides</a:t>
            </a:r>
            <a:r>
              <a:rPr lang="hu-HU" i="1" dirty="0"/>
              <a:t> </a:t>
            </a:r>
            <a:r>
              <a:rPr lang="hu-HU" i="1" dirty="0" err="1"/>
              <a:t>serve</a:t>
            </a:r>
            <a:r>
              <a:rPr lang="hu-HU" i="1" dirty="0"/>
              <a:t> </a:t>
            </a:r>
            <a:r>
              <a:rPr lang="hu-HU" i="1" dirty="0" err="1"/>
              <a:t>as</a:t>
            </a:r>
            <a:r>
              <a:rPr lang="hu-HU" i="1" dirty="0"/>
              <a:t> a</a:t>
            </a:r>
            <a:r>
              <a:rPr lang="en-US" i="1" dirty="0"/>
              <a:t>n introduction to EU Data Protection focused around the GDPR, assuming that recipients have no previous knowledge in this area. It provide</a:t>
            </a:r>
            <a:r>
              <a:rPr lang="hu-HU" i="1" dirty="0"/>
              <a:t>s</a:t>
            </a:r>
            <a:r>
              <a:rPr lang="en-US" i="1" dirty="0"/>
              <a:t> a general overview of the field and introduce key legislation, definitions, as well as an overview of the GDPR concepts and its compliance requirements in terms of actions to be undertaken. </a:t>
            </a:r>
          </a:p>
          <a:p>
            <a:endParaRPr lang="en-US" dirty="0"/>
          </a:p>
        </p:txBody>
      </p:sp>
    </p:spTree>
    <p:extLst>
      <p:ext uri="{BB962C8B-B14F-4D97-AF65-F5344CB8AC3E}">
        <p14:creationId xmlns:p14="http://schemas.microsoft.com/office/powerpoint/2010/main" val="2209830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94D5E-7C9E-A84F-AB6D-D8E19E4490D8}"/>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C7C5DD2-BA1F-A94B-9600-087EC3F9806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04072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en-US" dirty="0"/>
              <a:t>Table of contents</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p:txBody>
          <a:bodyPr/>
          <a:lstStyle/>
          <a:p>
            <a:pPr marL="514350" indent="-514350">
              <a:buFont typeface="+mj-lt"/>
              <a:buAutoNum type="arabicPeriod"/>
            </a:pPr>
            <a:r>
              <a:rPr lang="hu-HU" dirty="0" err="1">
                <a:solidFill>
                  <a:srgbClr val="00B050"/>
                </a:solidFill>
              </a:rPr>
              <a:t>Concepts</a:t>
            </a:r>
            <a:r>
              <a:rPr lang="hu-HU" dirty="0">
                <a:solidFill>
                  <a:srgbClr val="00B050"/>
                </a:solidFill>
              </a:rPr>
              <a:t> of </a:t>
            </a:r>
            <a:r>
              <a:rPr lang="hu-HU" dirty="0" err="1">
                <a:solidFill>
                  <a:srgbClr val="00B050"/>
                </a:solidFill>
              </a:rPr>
              <a:t>privacy</a:t>
            </a:r>
            <a:endParaRPr lang="hu-HU" dirty="0">
              <a:solidFill>
                <a:srgbClr val="00B050"/>
              </a:solidFill>
            </a:endParaRPr>
          </a:p>
          <a:p>
            <a:pPr marL="514350" indent="-514350">
              <a:buFont typeface="+mj-lt"/>
              <a:buAutoNum type="arabicPeriod"/>
            </a:pPr>
            <a:r>
              <a:rPr lang="hu-HU" dirty="0">
                <a:solidFill>
                  <a:srgbClr val="00B050"/>
                </a:solidFill>
              </a:rPr>
              <a:t>The </a:t>
            </a:r>
            <a:r>
              <a:rPr lang="hu-HU" dirty="0" err="1">
                <a:solidFill>
                  <a:srgbClr val="00B050"/>
                </a:solidFill>
              </a:rPr>
              <a:t>right</a:t>
            </a:r>
            <a:r>
              <a:rPr lang="hu-HU" dirty="0">
                <a:solidFill>
                  <a:srgbClr val="00B050"/>
                </a:solidFill>
              </a:rPr>
              <a:t> </a:t>
            </a:r>
            <a:r>
              <a:rPr lang="hu-HU" dirty="0" err="1">
                <a:solidFill>
                  <a:srgbClr val="00B050"/>
                </a:solidFill>
              </a:rPr>
              <a:t>to</a:t>
            </a:r>
            <a:r>
              <a:rPr lang="hu-HU" dirty="0">
                <a:solidFill>
                  <a:srgbClr val="00B050"/>
                </a:solidFill>
              </a:rPr>
              <a:t> </a:t>
            </a:r>
            <a:r>
              <a:rPr lang="hu-HU" dirty="0" err="1">
                <a:solidFill>
                  <a:srgbClr val="00B050"/>
                </a:solidFill>
              </a:rPr>
              <a:t>privacy</a:t>
            </a:r>
            <a:r>
              <a:rPr lang="hu-HU" dirty="0">
                <a:solidFill>
                  <a:srgbClr val="00B050"/>
                </a:solidFill>
              </a:rPr>
              <a:t> in human </a:t>
            </a:r>
            <a:r>
              <a:rPr lang="hu-HU" dirty="0" err="1">
                <a:solidFill>
                  <a:srgbClr val="00B050"/>
                </a:solidFill>
              </a:rPr>
              <a:t>right</a:t>
            </a:r>
            <a:r>
              <a:rPr lang="hu-HU" dirty="0">
                <a:solidFill>
                  <a:srgbClr val="00B050"/>
                </a:solidFill>
              </a:rPr>
              <a:t> </a:t>
            </a:r>
            <a:r>
              <a:rPr lang="hu-HU" dirty="0" err="1">
                <a:solidFill>
                  <a:srgbClr val="00B050"/>
                </a:solidFill>
              </a:rPr>
              <a:t>catalogues</a:t>
            </a:r>
            <a:endParaRPr lang="hu-HU" dirty="0">
              <a:solidFill>
                <a:srgbClr val="00B050"/>
              </a:solidFill>
            </a:endParaRPr>
          </a:p>
          <a:p>
            <a:pPr marL="514350" indent="-514350">
              <a:buFont typeface="+mj-lt"/>
              <a:buAutoNum type="arabicPeriod"/>
            </a:pPr>
            <a:r>
              <a:rPr lang="en-US" dirty="0">
                <a:solidFill>
                  <a:srgbClr val="FF0000"/>
                </a:solidFill>
              </a:rPr>
              <a:t>The Council of Europe and EU framework</a:t>
            </a:r>
          </a:p>
          <a:p>
            <a:pPr marL="514350" indent="-514350">
              <a:buFont typeface="+mj-lt"/>
              <a:buAutoNum type="arabicPeriod"/>
            </a:pPr>
            <a:r>
              <a:rPr lang="hu-HU" dirty="0"/>
              <a:t>The EU </a:t>
            </a:r>
            <a:r>
              <a:rPr lang="hu-HU" dirty="0" err="1"/>
              <a:t>data</a:t>
            </a:r>
            <a:r>
              <a:rPr lang="hu-HU" dirty="0"/>
              <a:t> </a:t>
            </a:r>
            <a:r>
              <a:rPr lang="hu-HU" dirty="0" err="1"/>
              <a:t>protection</a:t>
            </a:r>
            <a:r>
              <a:rPr lang="hu-HU" dirty="0"/>
              <a:t> </a:t>
            </a:r>
            <a:r>
              <a:rPr lang="hu-HU" dirty="0" err="1"/>
              <a:t>regime</a:t>
            </a:r>
            <a:r>
              <a:rPr lang="hu-HU" dirty="0"/>
              <a:t> – </a:t>
            </a:r>
            <a:r>
              <a:rPr lang="hu-HU" dirty="0" err="1"/>
              <a:t>the</a:t>
            </a:r>
            <a:r>
              <a:rPr lang="hu-HU" dirty="0"/>
              <a:t> GDPR</a:t>
            </a:r>
            <a:endParaRPr lang="en-US" dirty="0"/>
          </a:p>
          <a:p>
            <a:pPr marL="514350" indent="-514350">
              <a:buFont typeface="+mj-lt"/>
              <a:buAutoNum type="arabicPeriod"/>
            </a:pPr>
            <a:r>
              <a:rPr lang="en-US" dirty="0"/>
              <a:t>The notion of personal data</a:t>
            </a:r>
          </a:p>
          <a:p>
            <a:pPr marL="514350" indent="-514350">
              <a:buFont typeface="+mj-lt"/>
              <a:buAutoNum type="arabicPeriod"/>
            </a:pPr>
            <a:r>
              <a:rPr lang="hu-HU" dirty="0" err="1"/>
              <a:t>Principles</a:t>
            </a:r>
            <a:r>
              <a:rPr lang="hu-HU" dirty="0"/>
              <a:t> of p</a:t>
            </a:r>
            <a:r>
              <a:rPr lang="en-US" dirty="0" err="1"/>
              <a:t>rocessing</a:t>
            </a:r>
            <a:r>
              <a:rPr lang="en-US" dirty="0"/>
              <a:t> personal data</a:t>
            </a:r>
          </a:p>
          <a:p>
            <a:pPr marL="514350" indent="-514350">
              <a:buFont typeface="+mj-lt"/>
              <a:buAutoNum type="arabicPeriod"/>
            </a:pPr>
            <a:r>
              <a:rPr lang="en-US" dirty="0"/>
              <a:t>Related rights and concepts</a:t>
            </a:r>
          </a:p>
        </p:txBody>
      </p:sp>
    </p:spTree>
    <p:extLst>
      <p:ext uri="{BB962C8B-B14F-4D97-AF65-F5344CB8AC3E}">
        <p14:creationId xmlns:p14="http://schemas.microsoft.com/office/powerpoint/2010/main" val="1916332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DFA5B-DF90-4445-8E5F-7DA1CF4068D7}"/>
              </a:ext>
            </a:extLst>
          </p:cNvPr>
          <p:cNvSpPr>
            <a:spLocks noGrp="1"/>
          </p:cNvSpPr>
          <p:nvPr>
            <p:ph type="title"/>
          </p:nvPr>
        </p:nvSpPr>
        <p:spPr/>
        <p:txBody>
          <a:bodyPr/>
          <a:lstStyle/>
          <a:p>
            <a:r>
              <a:rPr lang="en-US" dirty="0"/>
              <a:t>3. The Council of Europe and EU framework</a:t>
            </a:r>
          </a:p>
        </p:txBody>
      </p:sp>
      <p:sp>
        <p:nvSpPr>
          <p:cNvPr id="3" name="Content Placeholder 2">
            <a:extLst>
              <a:ext uri="{FF2B5EF4-FFF2-40B4-BE49-F238E27FC236}">
                <a16:creationId xmlns:a16="http://schemas.microsoft.com/office/drawing/2014/main" id="{A4EB1AB9-BD6B-434B-810F-3336BD73BE99}"/>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09261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5B00A-F37C-F44F-9A8E-619FD9180625}"/>
              </a:ext>
            </a:extLst>
          </p:cNvPr>
          <p:cNvSpPr>
            <a:spLocks noGrp="1"/>
          </p:cNvSpPr>
          <p:nvPr>
            <p:ph type="title"/>
          </p:nvPr>
        </p:nvSpPr>
        <p:spPr/>
        <p:txBody>
          <a:bodyPr/>
          <a:lstStyle/>
          <a:p>
            <a:r>
              <a:rPr lang="hu-HU" dirty="0" err="1"/>
              <a:t>Council</a:t>
            </a:r>
            <a:r>
              <a:rPr lang="hu-HU" dirty="0"/>
              <a:t> of Europe</a:t>
            </a:r>
            <a:endParaRPr lang="en-US" dirty="0"/>
          </a:p>
        </p:txBody>
      </p:sp>
      <p:sp>
        <p:nvSpPr>
          <p:cNvPr id="3" name="Content Placeholder 2">
            <a:extLst>
              <a:ext uri="{FF2B5EF4-FFF2-40B4-BE49-F238E27FC236}">
                <a16:creationId xmlns:a16="http://schemas.microsoft.com/office/drawing/2014/main" id="{11FD8FE3-D61E-7F48-A905-FBEF20411C51}"/>
              </a:ext>
            </a:extLst>
          </p:cNvPr>
          <p:cNvSpPr>
            <a:spLocks noGrp="1"/>
          </p:cNvSpPr>
          <p:nvPr>
            <p:ph idx="1"/>
          </p:nvPr>
        </p:nvSpPr>
        <p:spPr/>
        <p:txBody>
          <a:bodyPr>
            <a:normAutofit fontScale="92500" lnSpcReduction="20000"/>
          </a:bodyPr>
          <a:lstStyle/>
          <a:p>
            <a:r>
              <a:rPr lang="en-US" b="1" dirty="0"/>
              <a:t>1949</a:t>
            </a:r>
            <a:r>
              <a:rPr lang="en-US" dirty="0"/>
              <a:t> </a:t>
            </a:r>
            <a:r>
              <a:rPr lang="hu-HU" dirty="0"/>
              <a:t>S</a:t>
            </a:r>
            <a:r>
              <a:rPr lang="en-US" dirty="0" err="1"/>
              <a:t>trasbourg</a:t>
            </a:r>
            <a:r>
              <a:rPr lang="en-US" dirty="0"/>
              <a:t>, </a:t>
            </a:r>
            <a:r>
              <a:rPr lang="hu-HU" dirty="0"/>
              <a:t>FR</a:t>
            </a:r>
            <a:endParaRPr lang="en-US" dirty="0"/>
          </a:p>
          <a:p>
            <a:r>
              <a:rPr lang="en-US" dirty="0"/>
              <a:t>47 member countries</a:t>
            </a:r>
          </a:p>
          <a:p>
            <a:r>
              <a:rPr lang="en-US" b="1" dirty="0"/>
              <a:t>1950</a:t>
            </a:r>
            <a:r>
              <a:rPr lang="en-US" dirty="0"/>
              <a:t> </a:t>
            </a:r>
            <a:r>
              <a:rPr lang="hu-HU" dirty="0"/>
              <a:t>E</a:t>
            </a:r>
            <a:r>
              <a:rPr lang="en-US" dirty="0" err="1"/>
              <a:t>uropean</a:t>
            </a:r>
            <a:r>
              <a:rPr lang="en-US" dirty="0"/>
              <a:t> </a:t>
            </a:r>
            <a:r>
              <a:rPr lang="hu-HU" dirty="0"/>
              <a:t>C</a:t>
            </a:r>
            <a:r>
              <a:rPr lang="en-US" dirty="0" err="1"/>
              <a:t>onvention</a:t>
            </a:r>
            <a:r>
              <a:rPr lang="en-US" dirty="0"/>
              <a:t> on </a:t>
            </a:r>
            <a:r>
              <a:rPr lang="hu-HU" dirty="0"/>
              <a:t>H</a:t>
            </a:r>
            <a:r>
              <a:rPr lang="en-US" dirty="0" err="1"/>
              <a:t>uman</a:t>
            </a:r>
            <a:r>
              <a:rPr lang="en-US" dirty="0"/>
              <a:t> </a:t>
            </a:r>
            <a:r>
              <a:rPr lang="hu-HU" dirty="0"/>
              <a:t>R</a:t>
            </a:r>
            <a:r>
              <a:rPr lang="en-US" dirty="0" err="1"/>
              <a:t>ights</a:t>
            </a:r>
            <a:r>
              <a:rPr lang="en-US" dirty="0"/>
              <a:t> art</a:t>
            </a:r>
            <a:r>
              <a:rPr lang="hu-HU" dirty="0"/>
              <a:t>.</a:t>
            </a:r>
            <a:r>
              <a:rPr lang="en-US" dirty="0"/>
              <a:t> 8</a:t>
            </a:r>
            <a:endParaRPr lang="hu-HU" dirty="0"/>
          </a:p>
          <a:p>
            <a:r>
              <a:rPr lang="hu-HU" b="1" dirty="0"/>
              <a:t>1959</a:t>
            </a:r>
            <a:r>
              <a:rPr lang="hu-HU" dirty="0"/>
              <a:t> European </a:t>
            </a:r>
            <a:r>
              <a:rPr lang="hu-HU" dirty="0" err="1"/>
              <a:t>Court</a:t>
            </a:r>
            <a:r>
              <a:rPr lang="hu-HU" dirty="0"/>
              <a:t> of Human </a:t>
            </a:r>
            <a:r>
              <a:rPr lang="hu-HU" dirty="0" err="1"/>
              <a:t>Rights</a:t>
            </a:r>
            <a:endParaRPr lang="en-US" dirty="0"/>
          </a:p>
          <a:p>
            <a:r>
              <a:rPr lang="en-US" b="1" dirty="0"/>
              <a:t>1981</a:t>
            </a:r>
            <a:r>
              <a:rPr lang="en-US" dirty="0"/>
              <a:t> </a:t>
            </a:r>
            <a:r>
              <a:rPr lang="hu-HU" dirty="0"/>
              <a:t>ETS</a:t>
            </a:r>
            <a:r>
              <a:rPr lang="en-GB" dirty="0"/>
              <a:t> No. 108 - Convention for the Protection of Individuals with regard to Automatic Processing of Personal Data</a:t>
            </a:r>
            <a:r>
              <a:rPr lang="en-US" dirty="0"/>
              <a:t> </a:t>
            </a:r>
          </a:p>
          <a:p>
            <a:r>
              <a:rPr lang="en-US" b="1" dirty="0"/>
              <a:t>2001</a:t>
            </a:r>
            <a:r>
              <a:rPr lang="en-US" dirty="0"/>
              <a:t> </a:t>
            </a:r>
            <a:r>
              <a:rPr lang="hu-HU" dirty="0"/>
              <a:t>ETS</a:t>
            </a:r>
            <a:r>
              <a:rPr lang="en-GB" dirty="0"/>
              <a:t> No. 181</a:t>
            </a:r>
            <a:r>
              <a:rPr lang="hu-HU" dirty="0"/>
              <a:t> - </a:t>
            </a:r>
            <a:r>
              <a:rPr lang="en-GB" dirty="0"/>
              <a:t>Additional Protocol to the Convention for the Protection of Individuals with regard to Automatic Processing of Personal Data regarding supervisory authorities and </a:t>
            </a:r>
            <a:r>
              <a:rPr lang="en-GB" dirty="0" err="1"/>
              <a:t>transborder</a:t>
            </a:r>
            <a:r>
              <a:rPr lang="en-GB" dirty="0"/>
              <a:t> data flows</a:t>
            </a:r>
            <a:endParaRPr lang="hu-HU" dirty="0"/>
          </a:p>
          <a:p>
            <a:r>
              <a:rPr lang="hu-HU" b="1" dirty="0"/>
              <a:t>2008</a:t>
            </a:r>
            <a:r>
              <a:rPr lang="hu-HU" dirty="0"/>
              <a:t> </a:t>
            </a:r>
            <a:r>
              <a:rPr lang="hu-HU" dirty="0" err="1"/>
              <a:t>Modernised</a:t>
            </a:r>
            <a:r>
              <a:rPr lang="hu-HU" dirty="0"/>
              <a:t> </a:t>
            </a:r>
            <a:r>
              <a:rPr lang="en-US" dirty="0"/>
              <a:t>Convention of the Council of Europe </a:t>
            </a:r>
            <a:r>
              <a:rPr lang="en-US" dirty="0" err="1"/>
              <a:t>Nr</a:t>
            </a:r>
            <a:r>
              <a:rPr lang="en-US" dirty="0"/>
              <a:t>. 108 for the</a:t>
            </a:r>
            <a:r>
              <a:rPr lang="hu-HU" dirty="0"/>
              <a:t> </a:t>
            </a:r>
            <a:r>
              <a:rPr lang="en-US" dirty="0"/>
              <a:t>protection of individuals with regard to automatic</a:t>
            </a:r>
            <a:r>
              <a:rPr lang="hu-HU" dirty="0"/>
              <a:t> </a:t>
            </a:r>
            <a:r>
              <a:rPr lang="en-US" dirty="0"/>
              <a:t>processing of personal </a:t>
            </a:r>
            <a:r>
              <a:rPr lang="en-US" dirty="0" err="1"/>
              <a:t>dat</a:t>
            </a:r>
            <a:r>
              <a:rPr lang="hu-HU" dirty="0"/>
              <a:t>a</a:t>
            </a:r>
            <a:endParaRPr lang="en-US" dirty="0"/>
          </a:p>
        </p:txBody>
      </p:sp>
    </p:spTree>
    <p:extLst>
      <p:ext uri="{BB962C8B-B14F-4D97-AF65-F5344CB8AC3E}">
        <p14:creationId xmlns:p14="http://schemas.microsoft.com/office/powerpoint/2010/main" val="31491266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0" y="192131"/>
            <a:ext cx="10515600" cy="487491"/>
          </a:xfrm>
          <a:noFill/>
        </p:spPr>
        <p:txBody>
          <a:bodyPr vert="horz" lIns="90488" tIns="44450" rIns="90488" bIns="44450" rtlCol="0" anchor="b">
            <a:normAutofit fontScale="90000"/>
          </a:bodyPr>
          <a:lstStyle/>
          <a:p>
            <a:pPr eaLnBrk="1" hangingPunct="1"/>
            <a:r>
              <a:rPr lang="en-US" noProof="0" dirty="0"/>
              <a:t>Sectoral documents of C</a:t>
            </a:r>
            <a:r>
              <a:rPr lang="hu-HU" noProof="0" dirty="0" err="1"/>
              <a:t>ouncil</a:t>
            </a:r>
            <a:r>
              <a:rPr lang="hu-HU" noProof="0" dirty="0"/>
              <a:t> of </a:t>
            </a:r>
            <a:r>
              <a:rPr lang="en-US" noProof="0" dirty="0"/>
              <a:t>E</a:t>
            </a:r>
            <a:r>
              <a:rPr lang="hu-HU" dirty="0" err="1"/>
              <a:t>urope</a:t>
            </a:r>
            <a:endParaRPr lang="en-US" noProof="0" dirty="0"/>
          </a:p>
        </p:txBody>
      </p:sp>
      <p:sp>
        <p:nvSpPr>
          <p:cNvPr id="7171" name="Rectangle 3"/>
          <p:cNvSpPr>
            <a:spLocks noGrp="1" noChangeArrowheads="1"/>
          </p:cNvSpPr>
          <p:nvPr>
            <p:ph idx="1"/>
          </p:nvPr>
        </p:nvSpPr>
        <p:spPr>
          <a:xfrm>
            <a:off x="838200" y="803188"/>
            <a:ext cx="10515600" cy="5634681"/>
          </a:xfrm>
          <a:noFill/>
        </p:spPr>
        <p:txBody>
          <a:bodyPr vert="horz" lIns="90488" tIns="44450" rIns="90488" bIns="44450" rtlCol="0">
            <a:noAutofit/>
          </a:bodyPr>
          <a:lstStyle/>
          <a:p>
            <a:pPr lvl="0" algn="just">
              <a:spcBef>
                <a:spcPts val="600"/>
              </a:spcBef>
            </a:pPr>
            <a:r>
              <a:rPr lang="en-US" sz="2400" dirty="0"/>
              <a:t>Recommendation No. R (81) 1 on regulations for </a:t>
            </a:r>
            <a:r>
              <a:rPr lang="en-US" sz="2400" b="1" dirty="0"/>
              <a:t>automated medical data banks </a:t>
            </a:r>
            <a:r>
              <a:rPr lang="en-US" sz="2400" dirty="0"/>
              <a:t>(23 January 1981);</a:t>
            </a:r>
          </a:p>
          <a:p>
            <a:pPr lvl="0" algn="just">
              <a:spcBef>
                <a:spcPts val="600"/>
              </a:spcBef>
            </a:pPr>
            <a:r>
              <a:rPr lang="en-US" sz="2400" dirty="0"/>
              <a:t>Recommendation No. R (83) 10 on the protection of personal data used for </a:t>
            </a:r>
            <a:r>
              <a:rPr lang="en-US" sz="2400" b="1" dirty="0"/>
              <a:t>scientific research and statistics </a:t>
            </a:r>
            <a:r>
              <a:rPr lang="en-US" sz="2400" dirty="0"/>
              <a:t>(23 September 1983);</a:t>
            </a:r>
          </a:p>
          <a:p>
            <a:pPr lvl="0" algn="just">
              <a:spcBef>
                <a:spcPts val="600"/>
              </a:spcBef>
            </a:pPr>
            <a:r>
              <a:rPr lang="en-US" sz="2400" dirty="0"/>
              <a:t>Recommendation No. R (85) 20 on the protection of personal data used for the purposes of </a:t>
            </a:r>
            <a:r>
              <a:rPr lang="en-US" sz="2400" b="1" dirty="0"/>
              <a:t>direct marketing </a:t>
            </a:r>
            <a:r>
              <a:rPr lang="en-US" sz="2400" dirty="0"/>
              <a:t>(25 October 1985);</a:t>
            </a:r>
          </a:p>
          <a:p>
            <a:pPr lvl="0" algn="just">
              <a:spcBef>
                <a:spcPts val="600"/>
              </a:spcBef>
            </a:pPr>
            <a:r>
              <a:rPr lang="en-US" sz="2400" dirty="0"/>
              <a:t>Recommendation No. R (86) 1 on the protection of personal data used for </a:t>
            </a:r>
            <a:r>
              <a:rPr lang="en-US" sz="2400" b="1" dirty="0"/>
              <a:t>social security </a:t>
            </a:r>
            <a:r>
              <a:rPr lang="en-US" sz="2400" dirty="0"/>
              <a:t>purposes (23 January 1986);</a:t>
            </a:r>
          </a:p>
          <a:p>
            <a:pPr lvl="0" algn="just">
              <a:spcBef>
                <a:spcPts val="600"/>
              </a:spcBef>
            </a:pPr>
            <a:r>
              <a:rPr lang="en-US" sz="2400" dirty="0"/>
              <a:t>Recommendation No. R (87) 15 regulating the use of personal data in the </a:t>
            </a:r>
            <a:r>
              <a:rPr lang="en-US" sz="2400" b="1" dirty="0"/>
              <a:t>police sector </a:t>
            </a:r>
            <a:r>
              <a:rPr lang="en-US" sz="2400" dirty="0"/>
              <a:t>(17 September 1987)</a:t>
            </a:r>
          </a:p>
          <a:p>
            <a:pPr lvl="0" algn="just">
              <a:spcBef>
                <a:spcPts val="600"/>
              </a:spcBef>
            </a:pPr>
            <a:r>
              <a:rPr lang="en-US" sz="2400" dirty="0"/>
              <a:t>Recommendation No R (86) 1 on the protection of personal data used for </a:t>
            </a:r>
            <a:r>
              <a:rPr lang="en-US" sz="2400" b="1" dirty="0"/>
              <a:t>social security </a:t>
            </a:r>
            <a:r>
              <a:rPr lang="en-US" sz="2400" dirty="0"/>
              <a:t>purposes</a:t>
            </a:r>
          </a:p>
          <a:p>
            <a:pPr lvl="0" algn="just">
              <a:spcBef>
                <a:spcPts val="600"/>
              </a:spcBef>
            </a:pPr>
            <a:r>
              <a:rPr lang="en-US" sz="2400" dirty="0"/>
              <a:t>Recommendation No. R (89) 2 on the protection of personal data used for </a:t>
            </a:r>
            <a:r>
              <a:rPr lang="en-US" sz="2400" b="1" dirty="0"/>
              <a:t>employment purposes</a:t>
            </a:r>
          </a:p>
          <a:p>
            <a:pPr algn="just">
              <a:spcBef>
                <a:spcPts val="600"/>
              </a:spcBef>
            </a:pPr>
            <a:r>
              <a:rPr lang="en-US" sz="2400" dirty="0"/>
              <a:t>Recommendation No R (97) 5 on the protection of data of a </a:t>
            </a:r>
            <a:r>
              <a:rPr lang="en-US" sz="2400" b="1" dirty="0"/>
              <a:t>medical nature</a:t>
            </a:r>
          </a:p>
        </p:txBody>
      </p:sp>
    </p:spTree>
    <p:extLst>
      <p:ext uri="{BB962C8B-B14F-4D97-AF65-F5344CB8AC3E}">
        <p14:creationId xmlns:p14="http://schemas.microsoft.com/office/powerpoint/2010/main" val="3387441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F100F-81B7-A144-B674-6D01FFA5D919}"/>
              </a:ext>
            </a:extLst>
          </p:cNvPr>
          <p:cNvSpPr>
            <a:spLocks noGrp="1"/>
          </p:cNvSpPr>
          <p:nvPr>
            <p:ph type="title"/>
          </p:nvPr>
        </p:nvSpPr>
        <p:spPr/>
        <p:txBody>
          <a:bodyPr/>
          <a:lstStyle/>
          <a:p>
            <a:r>
              <a:rPr lang="hu-HU" dirty="0"/>
              <a:t>European Union</a:t>
            </a:r>
            <a:endParaRPr lang="en-US" dirty="0"/>
          </a:p>
        </p:txBody>
      </p:sp>
      <p:sp>
        <p:nvSpPr>
          <p:cNvPr id="3" name="Content Placeholder 2">
            <a:extLst>
              <a:ext uri="{FF2B5EF4-FFF2-40B4-BE49-F238E27FC236}">
                <a16:creationId xmlns:a16="http://schemas.microsoft.com/office/drawing/2014/main" id="{DE3A7ECB-DB40-C740-B3D0-C2CA98AAB3DF}"/>
              </a:ext>
            </a:extLst>
          </p:cNvPr>
          <p:cNvSpPr>
            <a:spLocks noGrp="1"/>
          </p:cNvSpPr>
          <p:nvPr>
            <p:ph idx="1"/>
          </p:nvPr>
        </p:nvSpPr>
        <p:spPr/>
        <p:txBody>
          <a:bodyPr>
            <a:normAutofit fontScale="85000" lnSpcReduction="20000"/>
          </a:bodyPr>
          <a:lstStyle/>
          <a:p>
            <a:r>
              <a:rPr lang="en-US" b="1" dirty="0"/>
              <a:t>est. 1952/1993 </a:t>
            </a:r>
            <a:r>
              <a:rPr lang="en-US" dirty="0"/>
              <a:t>– </a:t>
            </a:r>
            <a:r>
              <a:rPr lang="hu-HU" dirty="0"/>
              <a:t>Brussels</a:t>
            </a:r>
            <a:r>
              <a:rPr lang="en-US" dirty="0"/>
              <a:t>, </a:t>
            </a:r>
            <a:r>
              <a:rPr lang="hu-HU" dirty="0"/>
              <a:t>BE</a:t>
            </a:r>
            <a:endParaRPr lang="en-US" dirty="0"/>
          </a:p>
          <a:p>
            <a:r>
              <a:rPr lang="en-US" dirty="0"/>
              <a:t>28 </a:t>
            </a:r>
            <a:r>
              <a:rPr lang="hu-HU" dirty="0"/>
              <a:t>M</a:t>
            </a:r>
            <a:r>
              <a:rPr lang="en-US" dirty="0"/>
              <a:t>ember </a:t>
            </a:r>
            <a:r>
              <a:rPr lang="hu-HU" dirty="0"/>
              <a:t>S</a:t>
            </a:r>
            <a:r>
              <a:rPr lang="en-US" dirty="0" err="1"/>
              <a:t>tates</a:t>
            </a:r>
            <a:endParaRPr lang="en-US" dirty="0"/>
          </a:p>
          <a:p>
            <a:r>
              <a:rPr lang="hu-HU" b="1" dirty="0"/>
              <a:t>1952/2009 </a:t>
            </a:r>
            <a:r>
              <a:rPr lang="hu-HU" dirty="0" err="1"/>
              <a:t>Court</a:t>
            </a:r>
            <a:r>
              <a:rPr lang="hu-HU" dirty="0"/>
              <a:t> of </a:t>
            </a:r>
            <a:r>
              <a:rPr lang="hu-HU" dirty="0" err="1"/>
              <a:t>Justice</a:t>
            </a:r>
            <a:r>
              <a:rPr lang="hu-HU" dirty="0"/>
              <a:t> </a:t>
            </a:r>
            <a:r>
              <a:rPr lang="en-US" dirty="0"/>
              <a:t>of the </a:t>
            </a:r>
            <a:r>
              <a:rPr lang="hu-HU" dirty="0"/>
              <a:t>E</a:t>
            </a:r>
            <a:r>
              <a:rPr lang="en-US" dirty="0" err="1"/>
              <a:t>uropean</a:t>
            </a:r>
            <a:r>
              <a:rPr lang="en-US" dirty="0"/>
              <a:t> </a:t>
            </a:r>
            <a:r>
              <a:rPr lang="hu-HU" dirty="0"/>
              <a:t>U</a:t>
            </a:r>
            <a:r>
              <a:rPr lang="en-US" dirty="0" err="1"/>
              <a:t>nion</a:t>
            </a:r>
            <a:r>
              <a:rPr lang="en-US" dirty="0"/>
              <a:t>, </a:t>
            </a:r>
            <a:r>
              <a:rPr lang="en-US" dirty="0" err="1"/>
              <a:t>lu</a:t>
            </a:r>
            <a:endParaRPr lang="hu-HU" dirty="0"/>
          </a:p>
          <a:p>
            <a:r>
              <a:rPr lang="en-US" b="1" dirty="0"/>
              <a:t>1995</a:t>
            </a:r>
            <a:r>
              <a:rPr lang="en-US" dirty="0"/>
              <a:t> </a:t>
            </a:r>
            <a:r>
              <a:rPr lang="hu-HU" dirty="0"/>
              <a:t>95/46/EC D</a:t>
            </a:r>
            <a:r>
              <a:rPr lang="en-US" dirty="0" err="1"/>
              <a:t>ata</a:t>
            </a:r>
            <a:r>
              <a:rPr lang="en-US" dirty="0"/>
              <a:t> </a:t>
            </a:r>
            <a:r>
              <a:rPr lang="hu-HU" dirty="0"/>
              <a:t>P</a:t>
            </a:r>
            <a:r>
              <a:rPr lang="en-US" dirty="0" err="1"/>
              <a:t>rotection</a:t>
            </a:r>
            <a:r>
              <a:rPr lang="en-US" dirty="0"/>
              <a:t> </a:t>
            </a:r>
            <a:r>
              <a:rPr lang="hu-HU" dirty="0"/>
              <a:t>D</a:t>
            </a:r>
            <a:r>
              <a:rPr lang="en-US" dirty="0" err="1"/>
              <a:t>irective</a:t>
            </a:r>
            <a:endParaRPr lang="hu-HU" dirty="0"/>
          </a:p>
          <a:p>
            <a:r>
              <a:rPr lang="en-US" b="1" dirty="0"/>
              <a:t>1998</a:t>
            </a:r>
            <a:r>
              <a:rPr lang="en-US" dirty="0"/>
              <a:t> </a:t>
            </a:r>
            <a:r>
              <a:rPr lang="hu-HU" dirty="0" err="1"/>
              <a:t>Council</a:t>
            </a:r>
            <a:r>
              <a:rPr lang="hu-HU" dirty="0"/>
              <a:t> F</a:t>
            </a:r>
            <a:r>
              <a:rPr lang="en-US" dirty="0" err="1"/>
              <a:t>ramework</a:t>
            </a:r>
            <a:r>
              <a:rPr lang="en-US" dirty="0"/>
              <a:t> </a:t>
            </a:r>
            <a:r>
              <a:rPr lang="hu-HU" dirty="0"/>
              <a:t>D</a:t>
            </a:r>
            <a:r>
              <a:rPr lang="en-US" dirty="0" err="1"/>
              <a:t>ecision</a:t>
            </a:r>
            <a:r>
              <a:rPr lang="en-US" dirty="0"/>
              <a:t> 2008/977/</a:t>
            </a:r>
            <a:r>
              <a:rPr lang="hu-HU" dirty="0"/>
              <a:t>JHA</a:t>
            </a:r>
            <a:endParaRPr lang="en-US" dirty="0"/>
          </a:p>
          <a:p>
            <a:r>
              <a:rPr lang="en-US" b="1" dirty="0"/>
              <a:t>2000</a:t>
            </a:r>
            <a:r>
              <a:rPr lang="en-US" dirty="0"/>
              <a:t> </a:t>
            </a:r>
            <a:r>
              <a:rPr lang="hu-HU" dirty="0"/>
              <a:t>C</a:t>
            </a:r>
            <a:r>
              <a:rPr lang="en-US" dirty="0" err="1"/>
              <a:t>harter</a:t>
            </a:r>
            <a:r>
              <a:rPr lang="en-US" dirty="0"/>
              <a:t> of </a:t>
            </a:r>
            <a:r>
              <a:rPr lang="hu-HU" dirty="0"/>
              <a:t>the F</a:t>
            </a:r>
            <a:r>
              <a:rPr lang="en-US" dirty="0" err="1"/>
              <a:t>undamental</a:t>
            </a:r>
            <a:r>
              <a:rPr lang="en-US" dirty="0"/>
              <a:t> </a:t>
            </a:r>
            <a:r>
              <a:rPr lang="hu-HU" dirty="0"/>
              <a:t>R</a:t>
            </a:r>
            <a:r>
              <a:rPr lang="en-US" dirty="0" err="1"/>
              <a:t>ights</a:t>
            </a:r>
            <a:r>
              <a:rPr lang="en-US" dirty="0"/>
              <a:t> of the </a:t>
            </a:r>
            <a:r>
              <a:rPr lang="hu-HU" dirty="0"/>
              <a:t>European Union</a:t>
            </a:r>
            <a:r>
              <a:rPr lang="en-US" dirty="0"/>
              <a:t> art</a:t>
            </a:r>
            <a:r>
              <a:rPr lang="hu-HU" dirty="0"/>
              <a:t>.</a:t>
            </a:r>
            <a:r>
              <a:rPr lang="en-US" dirty="0"/>
              <a:t> 7-8</a:t>
            </a:r>
          </a:p>
          <a:p>
            <a:r>
              <a:rPr lang="en-US" b="1" dirty="0"/>
              <a:t>2001 </a:t>
            </a:r>
            <a:r>
              <a:rPr lang="hu-HU" dirty="0"/>
              <a:t>45/2001 EU Data Protection R</a:t>
            </a:r>
            <a:r>
              <a:rPr lang="en-US" dirty="0" err="1"/>
              <a:t>egulation</a:t>
            </a:r>
            <a:endParaRPr lang="hu-HU" dirty="0"/>
          </a:p>
          <a:p>
            <a:r>
              <a:rPr lang="en-US" b="1" dirty="0"/>
              <a:t>2016</a:t>
            </a:r>
            <a:r>
              <a:rPr lang="en-US" dirty="0"/>
              <a:t> </a:t>
            </a:r>
            <a:r>
              <a:rPr lang="hu-HU" dirty="0"/>
              <a:t>2016/679 G</a:t>
            </a:r>
            <a:r>
              <a:rPr lang="en-US" dirty="0" err="1"/>
              <a:t>eneral</a:t>
            </a:r>
            <a:r>
              <a:rPr lang="en-US" dirty="0"/>
              <a:t> </a:t>
            </a:r>
            <a:r>
              <a:rPr lang="hu-HU" dirty="0"/>
              <a:t>D</a:t>
            </a:r>
            <a:r>
              <a:rPr lang="en-US" dirty="0" err="1"/>
              <a:t>ata</a:t>
            </a:r>
            <a:r>
              <a:rPr lang="en-US" dirty="0"/>
              <a:t> </a:t>
            </a:r>
            <a:r>
              <a:rPr lang="hu-HU" dirty="0"/>
              <a:t>P</a:t>
            </a:r>
            <a:r>
              <a:rPr lang="en-US" dirty="0" err="1"/>
              <a:t>rotection</a:t>
            </a:r>
            <a:r>
              <a:rPr lang="en-US" dirty="0"/>
              <a:t> </a:t>
            </a:r>
            <a:r>
              <a:rPr lang="hu-HU" dirty="0"/>
              <a:t>R</a:t>
            </a:r>
            <a:r>
              <a:rPr lang="en-US" dirty="0" err="1"/>
              <a:t>egulation</a:t>
            </a:r>
            <a:endParaRPr lang="en-US" dirty="0"/>
          </a:p>
          <a:p>
            <a:r>
              <a:rPr lang="en-US" b="1" dirty="0"/>
              <a:t>2016</a:t>
            </a:r>
            <a:r>
              <a:rPr lang="en-US" dirty="0"/>
              <a:t> </a:t>
            </a:r>
            <a:r>
              <a:rPr lang="hu-HU" dirty="0"/>
              <a:t>2016/680/EU P</a:t>
            </a:r>
            <a:r>
              <a:rPr lang="en-US" dirty="0" err="1"/>
              <a:t>olice</a:t>
            </a:r>
            <a:r>
              <a:rPr lang="en-US" dirty="0"/>
              <a:t> </a:t>
            </a:r>
            <a:r>
              <a:rPr lang="hu-HU" dirty="0"/>
              <a:t>and</a:t>
            </a:r>
            <a:r>
              <a:rPr lang="en-US" dirty="0"/>
              <a:t> </a:t>
            </a:r>
            <a:r>
              <a:rPr lang="hu-HU" dirty="0"/>
              <a:t>C</a:t>
            </a:r>
            <a:r>
              <a:rPr lang="en-US" dirty="0" err="1"/>
              <a:t>riminal</a:t>
            </a:r>
            <a:r>
              <a:rPr lang="en-US" dirty="0"/>
              <a:t> </a:t>
            </a:r>
            <a:r>
              <a:rPr lang="hu-HU" dirty="0"/>
              <a:t>J</a:t>
            </a:r>
            <a:r>
              <a:rPr lang="en-US" dirty="0" err="1"/>
              <a:t>ustice</a:t>
            </a:r>
            <a:r>
              <a:rPr lang="en-US" dirty="0"/>
              <a:t> </a:t>
            </a:r>
            <a:r>
              <a:rPr lang="hu-HU" dirty="0"/>
              <a:t>D</a:t>
            </a:r>
            <a:r>
              <a:rPr lang="en-US" dirty="0" err="1"/>
              <a:t>ata</a:t>
            </a:r>
            <a:r>
              <a:rPr lang="en-US" dirty="0"/>
              <a:t> </a:t>
            </a:r>
            <a:r>
              <a:rPr lang="hu-HU" dirty="0"/>
              <a:t>P</a:t>
            </a:r>
            <a:r>
              <a:rPr lang="en-US" dirty="0" err="1"/>
              <a:t>rotection</a:t>
            </a:r>
            <a:r>
              <a:rPr lang="en-US" dirty="0"/>
              <a:t> </a:t>
            </a:r>
            <a:r>
              <a:rPr lang="hu-HU" dirty="0"/>
              <a:t>D</a:t>
            </a:r>
            <a:r>
              <a:rPr lang="en-US" dirty="0" err="1"/>
              <a:t>irective</a:t>
            </a:r>
            <a:endParaRPr lang="en-US" dirty="0"/>
          </a:p>
          <a:p>
            <a:r>
              <a:rPr lang="en-US" dirty="0"/>
              <a:t>multiple </a:t>
            </a:r>
            <a:r>
              <a:rPr lang="en-US" i="1" dirty="0" err="1"/>
              <a:t>leges</a:t>
            </a:r>
            <a:r>
              <a:rPr lang="en-US" i="1" dirty="0"/>
              <a:t> </a:t>
            </a:r>
            <a:r>
              <a:rPr lang="en-US" i="1" dirty="0" err="1"/>
              <a:t>speciales</a:t>
            </a:r>
            <a:r>
              <a:rPr lang="en-US" i="1" dirty="0"/>
              <a:t> </a:t>
            </a:r>
            <a:r>
              <a:rPr lang="en-US" dirty="0">
                <a:solidFill>
                  <a:schemeClr val="bg1">
                    <a:lumMod val="50000"/>
                  </a:schemeClr>
                </a:solidFill>
              </a:rPr>
              <a:t>[</a:t>
            </a:r>
            <a:r>
              <a:rPr lang="hu-HU" dirty="0">
                <a:solidFill>
                  <a:schemeClr val="bg1">
                    <a:lumMod val="50000"/>
                  </a:schemeClr>
                </a:solidFill>
              </a:rPr>
              <a:t>S</a:t>
            </a:r>
            <a:r>
              <a:rPr lang="en-US" dirty="0" err="1">
                <a:solidFill>
                  <a:schemeClr val="bg1">
                    <a:lumMod val="50000"/>
                  </a:schemeClr>
                </a:solidFill>
              </a:rPr>
              <a:t>chengen</a:t>
            </a:r>
            <a:r>
              <a:rPr lang="en-US" dirty="0">
                <a:solidFill>
                  <a:schemeClr val="bg1">
                    <a:lumMod val="50000"/>
                  </a:schemeClr>
                </a:solidFill>
              </a:rPr>
              <a:t>, </a:t>
            </a:r>
            <a:r>
              <a:rPr lang="hu-HU" dirty="0">
                <a:solidFill>
                  <a:schemeClr val="bg1">
                    <a:lumMod val="50000"/>
                  </a:schemeClr>
                </a:solidFill>
              </a:rPr>
              <a:t>P</a:t>
            </a:r>
            <a:r>
              <a:rPr lang="en-US" dirty="0">
                <a:solidFill>
                  <a:schemeClr val="bg1">
                    <a:lumMod val="50000"/>
                  </a:schemeClr>
                </a:solidFill>
              </a:rPr>
              <a:t>r</a:t>
            </a:r>
            <a:r>
              <a:rPr lang="hu-HU" dirty="0" err="1">
                <a:solidFill>
                  <a:schemeClr val="bg1">
                    <a:lumMod val="50000"/>
                  </a:schemeClr>
                </a:solidFill>
              </a:rPr>
              <a:t>üm</a:t>
            </a:r>
            <a:r>
              <a:rPr lang="hu-HU" dirty="0">
                <a:solidFill>
                  <a:schemeClr val="bg1">
                    <a:lumMod val="50000"/>
                  </a:schemeClr>
                </a:solidFill>
              </a:rPr>
              <a:t>, etc.]</a:t>
            </a:r>
            <a:endParaRPr lang="en-US" dirty="0">
              <a:solidFill>
                <a:schemeClr val="bg1">
                  <a:lumMod val="50000"/>
                </a:schemeClr>
              </a:solidFill>
            </a:endParaRPr>
          </a:p>
          <a:p>
            <a:r>
              <a:rPr lang="en-US" dirty="0"/>
              <a:t>multiple </a:t>
            </a:r>
            <a:r>
              <a:rPr lang="hu-HU" dirty="0" err="1"/>
              <a:t>international</a:t>
            </a:r>
            <a:r>
              <a:rPr lang="en-US" dirty="0"/>
              <a:t> treaties </a:t>
            </a:r>
            <a:r>
              <a:rPr lang="en-US" dirty="0">
                <a:solidFill>
                  <a:schemeClr val="bg1">
                    <a:lumMod val="50000"/>
                  </a:schemeClr>
                </a:solidFill>
              </a:rPr>
              <a:t>[</a:t>
            </a:r>
            <a:r>
              <a:rPr lang="hu-HU" dirty="0">
                <a:solidFill>
                  <a:schemeClr val="bg1">
                    <a:lumMod val="50000"/>
                  </a:schemeClr>
                </a:solidFill>
              </a:rPr>
              <a:t>PNR</a:t>
            </a:r>
            <a:r>
              <a:rPr lang="en-US" dirty="0">
                <a:solidFill>
                  <a:schemeClr val="bg1">
                    <a:lumMod val="50000"/>
                  </a:schemeClr>
                </a:solidFill>
              </a:rPr>
              <a:t>,</a:t>
            </a:r>
            <a:r>
              <a:rPr lang="hu-HU" dirty="0">
                <a:solidFill>
                  <a:schemeClr val="bg1">
                    <a:lumMod val="50000"/>
                  </a:schemeClr>
                </a:solidFill>
              </a:rPr>
              <a:t> U</a:t>
            </a:r>
            <a:r>
              <a:rPr lang="en-US" dirty="0" err="1">
                <a:solidFill>
                  <a:schemeClr val="bg1">
                    <a:lumMod val="50000"/>
                  </a:schemeClr>
                </a:solidFill>
              </a:rPr>
              <a:t>mbrella</a:t>
            </a:r>
            <a:r>
              <a:rPr lang="en-US" dirty="0">
                <a:solidFill>
                  <a:schemeClr val="bg1">
                    <a:lumMod val="50000"/>
                  </a:schemeClr>
                </a:solidFill>
              </a:rPr>
              <a:t> </a:t>
            </a:r>
            <a:r>
              <a:rPr lang="hu-HU" dirty="0">
                <a:solidFill>
                  <a:schemeClr val="bg1">
                    <a:lumMod val="50000"/>
                  </a:schemeClr>
                </a:solidFill>
              </a:rPr>
              <a:t>A</a:t>
            </a:r>
            <a:r>
              <a:rPr lang="en-US" dirty="0" err="1">
                <a:solidFill>
                  <a:schemeClr val="bg1">
                    <a:lumMod val="50000"/>
                  </a:schemeClr>
                </a:solidFill>
              </a:rPr>
              <a:t>greemen</a:t>
            </a:r>
            <a:r>
              <a:rPr lang="hu-HU" dirty="0">
                <a:solidFill>
                  <a:schemeClr val="bg1">
                    <a:lumMod val="50000"/>
                  </a:schemeClr>
                </a:solidFill>
              </a:rPr>
              <a:t>t, etc.</a:t>
            </a:r>
            <a:r>
              <a:rPr lang="en-US" dirty="0">
                <a:solidFill>
                  <a:schemeClr val="bg1">
                    <a:lumMod val="50000"/>
                  </a:schemeClr>
                </a:solidFill>
              </a:rPr>
              <a:t>]</a:t>
            </a:r>
            <a:endParaRPr lang="en-US" dirty="0"/>
          </a:p>
        </p:txBody>
      </p:sp>
    </p:spTree>
    <p:extLst>
      <p:ext uri="{BB962C8B-B14F-4D97-AF65-F5344CB8AC3E}">
        <p14:creationId xmlns:p14="http://schemas.microsoft.com/office/powerpoint/2010/main" val="20007622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p:spPr>
        <p:txBody>
          <a:bodyPr vert="horz" lIns="90488" tIns="44450" rIns="90488" bIns="44450" rtlCol="0" anchor="b">
            <a:normAutofit/>
          </a:bodyPr>
          <a:lstStyle/>
          <a:p>
            <a:pPr eaLnBrk="1" hangingPunct="1"/>
            <a:r>
              <a:rPr lang="en-US" noProof="0" dirty="0"/>
              <a:t>Sectoral documents of </a:t>
            </a:r>
            <a:r>
              <a:rPr lang="hu-HU" noProof="0" dirty="0"/>
              <a:t>the </a:t>
            </a:r>
            <a:r>
              <a:rPr lang="en-US" noProof="0" dirty="0"/>
              <a:t>E</a:t>
            </a:r>
            <a:r>
              <a:rPr lang="hu-HU" noProof="0" dirty="0" err="1"/>
              <a:t>uropean</a:t>
            </a:r>
            <a:r>
              <a:rPr lang="hu-HU" noProof="0" dirty="0"/>
              <a:t> </a:t>
            </a:r>
            <a:r>
              <a:rPr lang="en-US" noProof="0" dirty="0"/>
              <a:t>U</a:t>
            </a:r>
            <a:r>
              <a:rPr lang="hu-HU" noProof="0" dirty="0" err="1"/>
              <a:t>nion</a:t>
            </a:r>
            <a:endParaRPr lang="en-US" noProof="0" dirty="0"/>
          </a:p>
        </p:txBody>
      </p:sp>
      <p:sp>
        <p:nvSpPr>
          <p:cNvPr id="7171" name="Rectangle 3"/>
          <p:cNvSpPr>
            <a:spLocks noGrp="1" noChangeArrowheads="1"/>
          </p:cNvSpPr>
          <p:nvPr>
            <p:ph idx="1"/>
          </p:nvPr>
        </p:nvSpPr>
        <p:spPr>
          <a:noFill/>
        </p:spPr>
        <p:txBody>
          <a:bodyPr vert="horz" lIns="90488" tIns="44450" rIns="90488" bIns="44450" rtlCol="0">
            <a:normAutofit/>
          </a:bodyPr>
          <a:lstStyle/>
          <a:p>
            <a:pPr algn="just"/>
            <a:r>
              <a:rPr lang="en-US" dirty="0"/>
              <a:t>2000/31/EC Directive on certain legal aspects of information society services, in particular electronic commerce, in the Internal Market </a:t>
            </a:r>
            <a:r>
              <a:rPr lang="en-US" b="1" dirty="0"/>
              <a:t>(Directive on electronic commerce)</a:t>
            </a:r>
          </a:p>
          <a:p>
            <a:pPr algn="just"/>
            <a:r>
              <a:rPr lang="en-US" dirty="0"/>
              <a:t>2002/58/EC Directive concerning the processing of personal data and the protection of privacy in the electronic communications sector </a:t>
            </a:r>
            <a:r>
              <a:rPr lang="en-US" b="1" dirty="0"/>
              <a:t>(Directive on privacy and electronic communications)</a:t>
            </a:r>
          </a:p>
          <a:p>
            <a:pPr algn="just"/>
            <a:r>
              <a:rPr lang="en-US" strike="sngStrike" dirty="0"/>
              <a:t>2006/24/EC Directive on the regulation of generated or processed in connection with the provision of publicly available electronic communications services or of public communications networks and amending Directive 2002/58/EC </a:t>
            </a:r>
            <a:r>
              <a:rPr lang="en-US" b="1" strike="sngStrike" dirty="0"/>
              <a:t>(Data Retention Directive)</a:t>
            </a:r>
          </a:p>
        </p:txBody>
      </p:sp>
    </p:spTree>
    <p:extLst>
      <p:ext uri="{BB962C8B-B14F-4D97-AF65-F5344CB8AC3E}">
        <p14:creationId xmlns:p14="http://schemas.microsoft.com/office/powerpoint/2010/main" val="25490894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94D5E-7C9E-A84F-AB6D-D8E19E4490D8}"/>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C7C5DD2-BA1F-A94B-9600-087EC3F9806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4428850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en-US" dirty="0"/>
              <a:t>Table of contents</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p:txBody>
          <a:bodyPr/>
          <a:lstStyle/>
          <a:p>
            <a:pPr marL="514350" indent="-514350">
              <a:buFont typeface="+mj-lt"/>
              <a:buAutoNum type="arabicPeriod"/>
            </a:pPr>
            <a:r>
              <a:rPr lang="hu-HU" dirty="0" err="1">
                <a:solidFill>
                  <a:srgbClr val="00B050"/>
                </a:solidFill>
              </a:rPr>
              <a:t>Concepts</a:t>
            </a:r>
            <a:r>
              <a:rPr lang="hu-HU" dirty="0">
                <a:solidFill>
                  <a:srgbClr val="00B050"/>
                </a:solidFill>
              </a:rPr>
              <a:t> of </a:t>
            </a:r>
            <a:r>
              <a:rPr lang="hu-HU" dirty="0" err="1">
                <a:solidFill>
                  <a:srgbClr val="00B050"/>
                </a:solidFill>
              </a:rPr>
              <a:t>privacy</a:t>
            </a:r>
            <a:endParaRPr lang="hu-HU" dirty="0">
              <a:solidFill>
                <a:srgbClr val="00B050"/>
              </a:solidFill>
            </a:endParaRPr>
          </a:p>
          <a:p>
            <a:pPr marL="514350" indent="-514350">
              <a:buFont typeface="+mj-lt"/>
              <a:buAutoNum type="arabicPeriod"/>
            </a:pPr>
            <a:r>
              <a:rPr lang="hu-HU" dirty="0">
                <a:solidFill>
                  <a:srgbClr val="00B050"/>
                </a:solidFill>
              </a:rPr>
              <a:t>The </a:t>
            </a:r>
            <a:r>
              <a:rPr lang="hu-HU" dirty="0" err="1">
                <a:solidFill>
                  <a:srgbClr val="00B050"/>
                </a:solidFill>
              </a:rPr>
              <a:t>right</a:t>
            </a:r>
            <a:r>
              <a:rPr lang="hu-HU" dirty="0">
                <a:solidFill>
                  <a:srgbClr val="00B050"/>
                </a:solidFill>
              </a:rPr>
              <a:t> </a:t>
            </a:r>
            <a:r>
              <a:rPr lang="hu-HU" dirty="0" err="1">
                <a:solidFill>
                  <a:srgbClr val="00B050"/>
                </a:solidFill>
              </a:rPr>
              <a:t>to</a:t>
            </a:r>
            <a:r>
              <a:rPr lang="hu-HU" dirty="0">
                <a:solidFill>
                  <a:srgbClr val="00B050"/>
                </a:solidFill>
              </a:rPr>
              <a:t> </a:t>
            </a:r>
            <a:r>
              <a:rPr lang="hu-HU" dirty="0" err="1">
                <a:solidFill>
                  <a:srgbClr val="00B050"/>
                </a:solidFill>
              </a:rPr>
              <a:t>privacy</a:t>
            </a:r>
            <a:r>
              <a:rPr lang="hu-HU" dirty="0">
                <a:solidFill>
                  <a:srgbClr val="00B050"/>
                </a:solidFill>
              </a:rPr>
              <a:t> in human </a:t>
            </a:r>
            <a:r>
              <a:rPr lang="hu-HU" dirty="0" err="1">
                <a:solidFill>
                  <a:srgbClr val="00B050"/>
                </a:solidFill>
              </a:rPr>
              <a:t>right</a:t>
            </a:r>
            <a:r>
              <a:rPr lang="hu-HU" dirty="0">
                <a:solidFill>
                  <a:srgbClr val="00B050"/>
                </a:solidFill>
              </a:rPr>
              <a:t> </a:t>
            </a:r>
            <a:r>
              <a:rPr lang="hu-HU" dirty="0" err="1">
                <a:solidFill>
                  <a:srgbClr val="00B050"/>
                </a:solidFill>
              </a:rPr>
              <a:t>catalogues</a:t>
            </a:r>
            <a:endParaRPr lang="hu-HU" dirty="0">
              <a:solidFill>
                <a:srgbClr val="00B050"/>
              </a:solidFill>
            </a:endParaRPr>
          </a:p>
          <a:p>
            <a:pPr marL="514350" indent="-514350">
              <a:buFont typeface="+mj-lt"/>
              <a:buAutoNum type="arabicPeriod"/>
            </a:pPr>
            <a:r>
              <a:rPr lang="en-US" dirty="0">
                <a:solidFill>
                  <a:srgbClr val="00B050"/>
                </a:solidFill>
              </a:rPr>
              <a:t>The Council of Europe and EU framework</a:t>
            </a:r>
          </a:p>
          <a:p>
            <a:pPr marL="514350" indent="-514350">
              <a:buFont typeface="+mj-lt"/>
              <a:buAutoNum type="arabicPeriod"/>
            </a:pPr>
            <a:r>
              <a:rPr lang="hu-HU" dirty="0">
                <a:solidFill>
                  <a:srgbClr val="FF0000"/>
                </a:solidFill>
              </a:rPr>
              <a:t>The EU </a:t>
            </a:r>
            <a:r>
              <a:rPr lang="hu-HU" dirty="0" err="1">
                <a:solidFill>
                  <a:srgbClr val="FF0000"/>
                </a:solidFill>
              </a:rPr>
              <a:t>data</a:t>
            </a:r>
            <a:r>
              <a:rPr lang="hu-HU" dirty="0">
                <a:solidFill>
                  <a:srgbClr val="FF0000"/>
                </a:solidFill>
              </a:rPr>
              <a:t> </a:t>
            </a:r>
            <a:r>
              <a:rPr lang="hu-HU" dirty="0" err="1">
                <a:solidFill>
                  <a:srgbClr val="FF0000"/>
                </a:solidFill>
              </a:rPr>
              <a:t>protection</a:t>
            </a:r>
            <a:r>
              <a:rPr lang="hu-HU" dirty="0">
                <a:solidFill>
                  <a:srgbClr val="FF0000"/>
                </a:solidFill>
              </a:rPr>
              <a:t> </a:t>
            </a:r>
            <a:r>
              <a:rPr lang="hu-HU" dirty="0" err="1">
                <a:solidFill>
                  <a:srgbClr val="FF0000"/>
                </a:solidFill>
              </a:rPr>
              <a:t>regime</a:t>
            </a:r>
            <a:r>
              <a:rPr lang="hu-HU" dirty="0">
                <a:solidFill>
                  <a:srgbClr val="FF0000"/>
                </a:solidFill>
              </a:rPr>
              <a:t> – </a:t>
            </a:r>
            <a:r>
              <a:rPr lang="hu-HU" dirty="0" err="1">
                <a:solidFill>
                  <a:srgbClr val="FF0000"/>
                </a:solidFill>
              </a:rPr>
              <a:t>the</a:t>
            </a:r>
            <a:r>
              <a:rPr lang="hu-HU" dirty="0">
                <a:solidFill>
                  <a:srgbClr val="FF0000"/>
                </a:solidFill>
              </a:rPr>
              <a:t> GDPR</a:t>
            </a:r>
            <a:endParaRPr lang="en-US" dirty="0">
              <a:solidFill>
                <a:srgbClr val="FF0000"/>
              </a:solidFill>
            </a:endParaRPr>
          </a:p>
          <a:p>
            <a:pPr marL="514350" indent="-514350">
              <a:buFont typeface="+mj-lt"/>
              <a:buAutoNum type="arabicPeriod"/>
            </a:pPr>
            <a:r>
              <a:rPr lang="en-US" dirty="0"/>
              <a:t>The notion of personal data</a:t>
            </a:r>
          </a:p>
          <a:p>
            <a:pPr marL="514350" indent="-514350">
              <a:buFont typeface="+mj-lt"/>
              <a:buAutoNum type="arabicPeriod"/>
            </a:pPr>
            <a:r>
              <a:rPr lang="hu-HU" dirty="0" err="1"/>
              <a:t>Principles</a:t>
            </a:r>
            <a:r>
              <a:rPr lang="hu-HU" dirty="0"/>
              <a:t> of p</a:t>
            </a:r>
            <a:r>
              <a:rPr lang="en-US" dirty="0" err="1"/>
              <a:t>rocessing</a:t>
            </a:r>
            <a:r>
              <a:rPr lang="en-US" dirty="0"/>
              <a:t> personal data</a:t>
            </a:r>
          </a:p>
          <a:p>
            <a:pPr marL="514350" indent="-514350">
              <a:buFont typeface="+mj-lt"/>
              <a:buAutoNum type="arabicPeriod"/>
            </a:pPr>
            <a:r>
              <a:rPr lang="en-US" dirty="0"/>
              <a:t>Related rights and concepts</a:t>
            </a:r>
          </a:p>
        </p:txBody>
      </p:sp>
    </p:spTree>
    <p:extLst>
      <p:ext uri="{BB962C8B-B14F-4D97-AF65-F5344CB8AC3E}">
        <p14:creationId xmlns:p14="http://schemas.microsoft.com/office/powerpoint/2010/main" val="7576929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72C0F-DDEE-684E-B55F-A16369EB11DB}"/>
              </a:ext>
            </a:extLst>
          </p:cNvPr>
          <p:cNvSpPr>
            <a:spLocks noGrp="1"/>
          </p:cNvSpPr>
          <p:nvPr>
            <p:ph type="title"/>
          </p:nvPr>
        </p:nvSpPr>
        <p:spPr/>
        <p:txBody>
          <a:bodyPr/>
          <a:lstStyle/>
          <a:p>
            <a:r>
              <a:rPr lang="hu-HU" dirty="0"/>
              <a:t>4. The EU </a:t>
            </a:r>
            <a:r>
              <a:rPr lang="hu-HU" dirty="0" err="1"/>
              <a:t>data</a:t>
            </a:r>
            <a:r>
              <a:rPr lang="hu-HU" dirty="0"/>
              <a:t> </a:t>
            </a:r>
            <a:r>
              <a:rPr lang="hu-HU" dirty="0" err="1"/>
              <a:t>protection</a:t>
            </a:r>
            <a:r>
              <a:rPr lang="hu-HU" dirty="0"/>
              <a:t> </a:t>
            </a:r>
            <a:r>
              <a:rPr lang="hu-HU" dirty="0" err="1"/>
              <a:t>regime</a:t>
            </a:r>
            <a:r>
              <a:rPr lang="hu-HU" dirty="0"/>
              <a:t> – </a:t>
            </a:r>
            <a:r>
              <a:rPr lang="hu-HU" dirty="0" err="1"/>
              <a:t>the</a:t>
            </a:r>
            <a:r>
              <a:rPr lang="hu-HU" dirty="0"/>
              <a:t> GDPR</a:t>
            </a:r>
            <a:br>
              <a:rPr lang="en-US" dirty="0"/>
            </a:br>
            <a:endParaRPr lang="en-US" dirty="0"/>
          </a:p>
        </p:txBody>
      </p:sp>
      <p:sp>
        <p:nvSpPr>
          <p:cNvPr id="3" name="Content Placeholder 2">
            <a:extLst>
              <a:ext uri="{FF2B5EF4-FFF2-40B4-BE49-F238E27FC236}">
                <a16:creationId xmlns:a16="http://schemas.microsoft.com/office/drawing/2014/main" id="{2681F626-0FB7-8643-90AA-96995066F80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1844320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en-US" dirty="0"/>
              <a:t>Table of contents</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p:txBody>
          <a:bodyPr/>
          <a:lstStyle/>
          <a:p>
            <a:pPr marL="514350" indent="-514350">
              <a:buFont typeface="+mj-lt"/>
              <a:buAutoNum type="arabicPeriod"/>
            </a:pPr>
            <a:r>
              <a:rPr lang="hu-HU" dirty="0" err="1">
                <a:solidFill>
                  <a:srgbClr val="FF0000"/>
                </a:solidFill>
              </a:rPr>
              <a:t>Concepts</a:t>
            </a:r>
            <a:r>
              <a:rPr lang="hu-HU" dirty="0">
                <a:solidFill>
                  <a:srgbClr val="FF0000"/>
                </a:solidFill>
              </a:rPr>
              <a:t> of </a:t>
            </a:r>
            <a:r>
              <a:rPr lang="hu-HU" dirty="0" err="1">
                <a:solidFill>
                  <a:srgbClr val="FF0000"/>
                </a:solidFill>
              </a:rPr>
              <a:t>privacy</a:t>
            </a:r>
            <a:endParaRPr lang="hu-HU" dirty="0">
              <a:solidFill>
                <a:srgbClr val="FF0000"/>
              </a:solidFill>
            </a:endParaRPr>
          </a:p>
          <a:p>
            <a:pPr marL="514350" indent="-514350">
              <a:buFont typeface="+mj-lt"/>
              <a:buAutoNum type="arabicPeriod"/>
            </a:pPr>
            <a:r>
              <a:rPr lang="hu-HU" dirty="0"/>
              <a:t>The </a:t>
            </a:r>
            <a:r>
              <a:rPr lang="hu-HU" dirty="0" err="1"/>
              <a:t>right</a:t>
            </a:r>
            <a:r>
              <a:rPr lang="hu-HU" dirty="0"/>
              <a:t> </a:t>
            </a:r>
            <a:r>
              <a:rPr lang="hu-HU" dirty="0" err="1"/>
              <a:t>to</a:t>
            </a:r>
            <a:r>
              <a:rPr lang="hu-HU" dirty="0"/>
              <a:t> </a:t>
            </a:r>
            <a:r>
              <a:rPr lang="hu-HU" dirty="0" err="1"/>
              <a:t>privacy</a:t>
            </a:r>
            <a:r>
              <a:rPr lang="hu-HU" dirty="0"/>
              <a:t> in human </a:t>
            </a:r>
            <a:r>
              <a:rPr lang="hu-HU" dirty="0" err="1"/>
              <a:t>right</a:t>
            </a:r>
            <a:r>
              <a:rPr lang="hu-HU" dirty="0"/>
              <a:t> </a:t>
            </a:r>
            <a:r>
              <a:rPr lang="hu-HU" dirty="0" err="1"/>
              <a:t>catalogues</a:t>
            </a:r>
            <a:endParaRPr lang="hu-HU" dirty="0"/>
          </a:p>
          <a:p>
            <a:pPr marL="514350" indent="-514350">
              <a:buFont typeface="+mj-lt"/>
              <a:buAutoNum type="arabicPeriod"/>
            </a:pPr>
            <a:r>
              <a:rPr lang="en-US" dirty="0"/>
              <a:t>The Council of Europe and EU framework</a:t>
            </a:r>
          </a:p>
          <a:p>
            <a:pPr marL="514350" indent="-514350">
              <a:buFont typeface="+mj-lt"/>
              <a:buAutoNum type="arabicPeriod"/>
            </a:pPr>
            <a:r>
              <a:rPr lang="hu-HU" dirty="0"/>
              <a:t>The EU </a:t>
            </a:r>
            <a:r>
              <a:rPr lang="hu-HU" dirty="0" err="1"/>
              <a:t>data</a:t>
            </a:r>
            <a:r>
              <a:rPr lang="hu-HU" dirty="0"/>
              <a:t> </a:t>
            </a:r>
            <a:r>
              <a:rPr lang="hu-HU" dirty="0" err="1"/>
              <a:t>protection</a:t>
            </a:r>
            <a:r>
              <a:rPr lang="hu-HU" dirty="0"/>
              <a:t> </a:t>
            </a:r>
            <a:r>
              <a:rPr lang="hu-HU" dirty="0" err="1"/>
              <a:t>regime</a:t>
            </a:r>
            <a:r>
              <a:rPr lang="hu-HU" dirty="0"/>
              <a:t> – </a:t>
            </a:r>
            <a:r>
              <a:rPr lang="hu-HU" dirty="0" err="1"/>
              <a:t>the</a:t>
            </a:r>
            <a:r>
              <a:rPr lang="hu-HU" dirty="0"/>
              <a:t> GDPR</a:t>
            </a:r>
            <a:endParaRPr lang="en-US" dirty="0"/>
          </a:p>
          <a:p>
            <a:pPr marL="514350" indent="-514350">
              <a:buFont typeface="+mj-lt"/>
              <a:buAutoNum type="arabicPeriod"/>
            </a:pPr>
            <a:r>
              <a:rPr lang="en-US" dirty="0"/>
              <a:t>The notion of personal data</a:t>
            </a:r>
          </a:p>
          <a:p>
            <a:pPr marL="514350" indent="-514350">
              <a:buFont typeface="+mj-lt"/>
              <a:buAutoNum type="arabicPeriod"/>
            </a:pPr>
            <a:r>
              <a:rPr lang="hu-HU" dirty="0" err="1"/>
              <a:t>Principles</a:t>
            </a:r>
            <a:r>
              <a:rPr lang="hu-HU" dirty="0"/>
              <a:t> of p</a:t>
            </a:r>
            <a:r>
              <a:rPr lang="en-US" dirty="0" err="1"/>
              <a:t>rocessing</a:t>
            </a:r>
            <a:r>
              <a:rPr lang="en-US" dirty="0"/>
              <a:t> personal data</a:t>
            </a:r>
          </a:p>
          <a:p>
            <a:pPr marL="514350" indent="-514350">
              <a:buFont typeface="+mj-lt"/>
              <a:buAutoNum type="arabicPeriod"/>
            </a:pPr>
            <a:r>
              <a:rPr lang="en-US" dirty="0"/>
              <a:t>Related rights and concepts</a:t>
            </a:r>
          </a:p>
        </p:txBody>
      </p:sp>
    </p:spTree>
    <p:extLst>
      <p:ext uri="{BB962C8B-B14F-4D97-AF65-F5344CB8AC3E}">
        <p14:creationId xmlns:p14="http://schemas.microsoft.com/office/powerpoint/2010/main" val="38191206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C1DAC-9671-8C4F-BA12-A892C1488C68}"/>
              </a:ext>
            </a:extLst>
          </p:cNvPr>
          <p:cNvSpPr>
            <a:spLocks noGrp="1"/>
          </p:cNvSpPr>
          <p:nvPr>
            <p:ph type="title"/>
          </p:nvPr>
        </p:nvSpPr>
        <p:spPr>
          <a:xfrm>
            <a:off x="663677" y="365125"/>
            <a:ext cx="11076039" cy="1325563"/>
          </a:xfrm>
        </p:spPr>
        <p:txBody>
          <a:bodyPr>
            <a:normAutofit/>
          </a:bodyPr>
          <a:lstStyle/>
          <a:p>
            <a:r>
              <a:rPr lang="hu-HU" sz="3600" dirty="0"/>
              <a:t>4. The EU </a:t>
            </a:r>
            <a:r>
              <a:rPr lang="hu-HU" sz="3600" dirty="0" err="1"/>
              <a:t>data</a:t>
            </a:r>
            <a:r>
              <a:rPr lang="hu-HU" sz="3600" dirty="0"/>
              <a:t> </a:t>
            </a:r>
            <a:r>
              <a:rPr lang="hu-HU" sz="3600" dirty="0" err="1"/>
              <a:t>protection</a:t>
            </a:r>
            <a:r>
              <a:rPr lang="hu-HU" sz="3600" dirty="0"/>
              <a:t> </a:t>
            </a:r>
            <a:r>
              <a:rPr lang="hu-HU" sz="3600" dirty="0" err="1"/>
              <a:t>regime</a:t>
            </a:r>
            <a:r>
              <a:rPr lang="hu-HU" sz="3600" dirty="0"/>
              <a:t> – </a:t>
            </a:r>
            <a:r>
              <a:rPr lang="hu-HU" sz="3600" dirty="0" err="1"/>
              <a:t>the</a:t>
            </a:r>
            <a:r>
              <a:rPr lang="hu-HU" sz="3600" dirty="0"/>
              <a:t> GDPR</a:t>
            </a:r>
            <a:r>
              <a:rPr lang="en-US" dirty="0"/>
              <a:t>  </a:t>
            </a:r>
          </a:p>
        </p:txBody>
      </p:sp>
      <p:pic>
        <p:nvPicPr>
          <p:cNvPr id="4" name="Tartalom helye 3">
            <a:extLst>
              <a:ext uri="{FF2B5EF4-FFF2-40B4-BE49-F238E27FC236}">
                <a16:creationId xmlns:a16="http://schemas.microsoft.com/office/drawing/2014/main" id="{74702ED0-5CB2-492F-8675-CCDABB0D6CCB}"/>
              </a:ext>
            </a:extLst>
          </p:cNvPr>
          <p:cNvPicPr>
            <a:picLocks noChangeAspect="1"/>
          </p:cNvPicPr>
          <p:nvPr/>
        </p:nvPicPr>
        <p:blipFill>
          <a:blip r:embed="rId3"/>
          <a:stretch>
            <a:fillRect/>
          </a:stretch>
        </p:blipFill>
        <p:spPr>
          <a:xfrm>
            <a:off x="2135561" y="1837745"/>
            <a:ext cx="7244413" cy="4282412"/>
          </a:xfrm>
          <a:prstGeom prst="rect">
            <a:avLst/>
          </a:prstGeom>
        </p:spPr>
      </p:pic>
    </p:spTree>
    <p:extLst>
      <p:ext uri="{BB962C8B-B14F-4D97-AF65-F5344CB8AC3E}">
        <p14:creationId xmlns:p14="http://schemas.microsoft.com/office/powerpoint/2010/main" val="19551116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nvPr>
        </p:nvGraphicFramePr>
        <p:xfrm>
          <a:off x="3048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1">
            <a:extLst>
              <a:ext uri="{FF2B5EF4-FFF2-40B4-BE49-F238E27FC236}">
                <a16:creationId xmlns:a16="http://schemas.microsoft.com/office/drawing/2014/main" id="{8B14108D-74C3-46EC-9E17-5F65458A1F07}"/>
              </a:ext>
            </a:extLst>
          </p:cNvPr>
          <p:cNvSpPr txBox="1">
            <a:spLocks/>
          </p:cNvSpPr>
          <p:nvPr/>
        </p:nvSpPr>
        <p:spPr>
          <a:xfrm>
            <a:off x="838200" y="365125"/>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hu-HU" dirty="0"/>
              <a:t>N</a:t>
            </a:r>
            <a:r>
              <a:rPr lang="en-US" dirty="0" err="1"/>
              <a:t>ovelties</a:t>
            </a:r>
            <a:r>
              <a:rPr lang="en-US" dirty="0"/>
              <a:t> brought </a:t>
            </a:r>
            <a:r>
              <a:rPr lang="hu-HU" dirty="0" err="1"/>
              <a:t>by</a:t>
            </a:r>
            <a:r>
              <a:rPr lang="hu-HU" dirty="0"/>
              <a:t> the GDPR</a:t>
            </a:r>
            <a:r>
              <a:rPr lang="en-US" dirty="0"/>
              <a:t> </a:t>
            </a:r>
          </a:p>
        </p:txBody>
      </p:sp>
    </p:spTree>
    <p:extLst>
      <p:ext uri="{BB962C8B-B14F-4D97-AF65-F5344CB8AC3E}">
        <p14:creationId xmlns:p14="http://schemas.microsoft.com/office/powerpoint/2010/main" val="42098476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3304D-663D-A246-9A15-AE0E3C6EA52A}"/>
              </a:ext>
            </a:extLst>
          </p:cNvPr>
          <p:cNvSpPr>
            <a:spLocks noGrp="1"/>
          </p:cNvSpPr>
          <p:nvPr>
            <p:ph type="title"/>
          </p:nvPr>
        </p:nvSpPr>
        <p:spPr/>
        <p:txBody>
          <a:bodyPr>
            <a:noAutofit/>
          </a:bodyPr>
          <a:lstStyle/>
          <a:p>
            <a:r>
              <a:rPr lang="hu-HU" sz="3200" dirty="0"/>
              <a:t>G</a:t>
            </a:r>
            <a:r>
              <a:rPr lang="en-US" sz="3200" dirty="0" err="1"/>
              <a:t>uidelines</a:t>
            </a:r>
            <a:r>
              <a:rPr lang="en-US" sz="3200" dirty="0"/>
              <a:t> and best practices </a:t>
            </a:r>
          </a:p>
        </p:txBody>
      </p:sp>
      <p:sp>
        <p:nvSpPr>
          <p:cNvPr id="3" name="Content Placeholder 2">
            <a:extLst>
              <a:ext uri="{FF2B5EF4-FFF2-40B4-BE49-F238E27FC236}">
                <a16:creationId xmlns:a16="http://schemas.microsoft.com/office/drawing/2014/main" id="{BF3B243B-6BD7-4F47-B5E9-09B76653F895}"/>
              </a:ext>
            </a:extLst>
          </p:cNvPr>
          <p:cNvSpPr>
            <a:spLocks noGrp="1"/>
          </p:cNvSpPr>
          <p:nvPr>
            <p:ph idx="1"/>
          </p:nvPr>
        </p:nvSpPr>
        <p:spPr/>
        <p:txBody>
          <a:bodyPr/>
          <a:lstStyle/>
          <a:p>
            <a:r>
              <a:rPr lang="hu-HU" dirty="0" err="1"/>
              <a:t>Article</a:t>
            </a:r>
            <a:r>
              <a:rPr lang="hu-HU" dirty="0"/>
              <a:t> 29 Data Protection </a:t>
            </a:r>
            <a:r>
              <a:rPr lang="hu-HU" dirty="0" err="1"/>
              <a:t>Working</a:t>
            </a:r>
            <a:r>
              <a:rPr lang="hu-HU" dirty="0"/>
              <a:t> Party (WP29)</a:t>
            </a:r>
          </a:p>
          <a:p>
            <a:r>
              <a:rPr lang="hu-HU" dirty="0"/>
              <a:t>European Data Protection </a:t>
            </a:r>
            <a:r>
              <a:rPr lang="hu-HU" dirty="0" err="1"/>
              <a:t>Board</a:t>
            </a:r>
            <a:r>
              <a:rPr lang="hu-HU" dirty="0"/>
              <a:t> (EDPB)</a:t>
            </a:r>
          </a:p>
          <a:p>
            <a:r>
              <a:rPr lang="hu-HU" dirty="0" err="1"/>
              <a:t>Guildelines</a:t>
            </a:r>
            <a:r>
              <a:rPr lang="hu-HU" dirty="0"/>
              <a:t> of </a:t>
            </a:r>
            <a:r>
              <a:rPr lang="hu-HU" dirty="0" err="1"/>
              <a:t>national</a:t>
            </a:r>
            <a:r>
              <a:rPr lang="hu-HU" dirty="0"/>
              <a:t> </a:t>
            </a:r>
            <a:r>
              <a:rPr lang="hu-HU" dirty="0" err="1"/>
              <a:t>supervisory</a:t>
            </a:r>
            <a:r>
              <a:rPr lang="hu-HU" dirty="0"/>
              <a:t> </a:t>
            </a:r>
            <a:r>
              <a:rPr lang="hu-HU" dirty="0" err="1"/>
              <a:t>authorities</a:t>
            </a:r>
            <a:endParaRPr lang="en-US" dirty="0"/>
          </a:p>
        </p:txBody>
      </p:sp>
    </p:spTree>
    <p:extLst>
      <p:ext uri="{BB962C8B-B14F-4D97-AF65-F5344CB8AC3E}">
        <p14:creationId xmlns:p14="http://schemas.microsoft.com/office/powerpoint/2010/main" val="4225105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p:spPr>
        <p:txBody>
          <a:bodyPr vert="horz" lIns="90488" tIns="44450" rIns="90488" bIns="44450" rtlCol="0" anchor="b">
            <a:normAutofit/>
          </a:bodyPr>
          <a:lstStyle/>
          <a:p>
            <a:pPr eaLnBrk="1" hangingPunct="1"/>
            <a:r>
              <a:rPr lang="en-US" noProof="0"/>
              <a:t>Object of regulation</a:t>
            </a:r>
            <a:endParaRPr lang="en-US" noProof="0" dirty="0"/>
          </a:p>
        </p:txBody>
      </p:sp>
      <p:sp>
        <p:nvSpPr>
          <p:cNvPr id="7171" name="Rectangle 3"/>
          <p:cNvSpPr>
            <a:spLocks noGrp="1" noChangeArrowheads="1"/>
          </p:cNvSpPr>
          <p:nvPr>
            <p:ph idx="1"/>
          </p:nvPr>
        </p:nvSpPr>
        <p:spPr>
          <a:xfrm>
            <a:off x="838199" y="1889760"/>
            <a:ext cx="10703011" cy="4539636"/>
          </a:xfrm>
          <a:noFill/>
        </p:spPr>
        <p:txBody>
          <a:bodyPr vert="horz" lIns="90488" tIns="44450" rIns="90488" bIns="44450" rtlCol="0">
            <a:normAutofit/>
          </a:bodyPr>
          <a:lstStyle/>
          <a:p>
            <a:pPr algn="just"/>
            <a:r>
              <a:rPr lang="en-US" dirty="0"/>
              <a:t>Protect the fundamental rights and freedoms of natural persons</a:t>
            </a:r>
          </a:p>
          <a:p>
            <a:pPr lvl="1" algn="just">
              <a:buFont typeface="Courier New" panose="02070309020205020404" pitchFamily="49" charset="0"/>
              <a:buChar char="o"/>
            </a:pPr>
            <a:r>
              <a:rPr lang="en-US" dirty="0"/>
              <a:t>Right to privacy with respect to the processing of personal data.</a:t>
            </a:r>
          </a:p>
          <a:p>
            <a:pPr algn="just"/>
            <a:r>
              <a:rPr lang="en-US" dirty="0"/>
              <a:t>Provide adequate and equal level of protection within the EU</a:t>
            </a:r>
          </a:p>
          <a:p>
            <a:pPr lvl="1" fontAlgn="base"/>
            <a:r>
              <a:rPr lang="en-US" dirty="0"/>
              <a:t>Member States shall neither restrict nor prohibit the free flow of personal data between Member States for reasons connected with the protection natural persons with regard to the processing of personal data.</a:t>
            </a:r>
            <a:br>
              <a:rPr lang="en-US" dirty="0"/>
            </a:br>
            <a:endParaRPr lang="en-US" noProof="0" dirty="0"/>
          </a:p>
        </p:txBody>
      </p:sp>
    </p:spTree>
    <p:extLst>
      <p:ext uri="{BB962C8B-B14F-4D97-AF65-F5344CB8AC3E}">
        <p14:creationId xmlns:p14="http://schemas.microsoft.com/office/powerpoint/2010/main" val="22928036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847529" y="260350"/>
            <a:ext cx="8374385" cy="720378"/>
          </a:xfrm>
        </p:spPr>
        <p:txBody>
          <a:bodyPr/>
          <a:lstStyle/>
          <a:p>
            <a:pPr eaLnBrk="1" hangingPunct="1"/>
            <a:r>
              <a:rPr lang="hu-HU" sz="3200" dirty="0" err="1"/>
              <a:t>Scope</a:t>
            </a:r>
            <a:r>
              <a:rPr lang="hu-HU" sz="3200" dirty="0"/>
              <a:t> of the GDPR</a:t>
            </a:r>
          </a:p>
        </p:txBody>
      </p:sp>
      <p:graphicFrame>
        <p:nvGraphicFramePr>
          <p:cNvPr id="2" name="Diagram 1"/>
          <p:cNvGraphicFramePr/>
          <p:nvPr>
            <p:extLst>
              <p:ext uri="{D42A27DB-BD31-4B8C-83A1-F6EECF244321}">
                <p14:modId xmlns:p14="http://schemas.microsoft.com/office/powerpoint/2010/main" val="201845127"/>
              </p:ext>
            </p:extLst>
          </p:nvPr>
        </p:nvGraphicFramePr>
        <p:xfrm>
          <a:off x="545432" y="1124744"/>
          <a:ext cx="10780294" cy="54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76853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992313" y="260350"/>
            <a:ext cx="8229600" cy="864394"/>
          </a:xfrm>
        </p:spPr>
        <p:txBody>
          <a:bodyPr/>
          <a:lstStyle/>
          <a:p>
            <a:pPr eaLnBrk="1" hangingPunct="1"/>
            <a:r>
              <a:rPr lang="hu-HU" sz="3200" dirty="0" err="1"/>
              <a:t>Scope</a:t>
            </a:r>
            <a:r>
              <a:rPr lang="hu-HU" sz="3200" dirty="0"/>
              <a:t> of </a:t>
            </a:r>
            <a:r>
              <a:rPr lang="hu-HU" sz="3200" dirty="0" err="1"/>
              <a:t>national</a:t>
            </a:r>
            <a:r>
              <a:rPr lang="hu-HU" sz="3200" dirty="0"/>
              <a:t> law</a:t>
            </a:r>
          </a:p>
        </p:txBody>
      </p:sp>
      <p:graphicFrame>
        <p:nvGraphicFramePr>
          <p:cNvPr id="2" name="Diagram 1"/>
          <p:cNvGraphicFramePr/>
          <p:nvPr>
            <p:extLst>
              <p:ext uri="{D42A27DB-BD31-4B8C-83A1-F6EECF244321}">
                <p14:modId xmlns:p14="http://schemas.microsoft.com/office/powerpoint/2010/main" val="2653694331"/>
              </p:ext>
            </p:extLst>
          </p:nvPr>
        </p:nvGraphicFramePr>
        <p:xfrm>
          <a:off x="1703512" y="1124744"/>
          <a:ext cx="8712968" cy="55446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0686047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zövegdoboz 4"/>
          <p:cNvSpPr txBox="1"/>
          <p:nvPr/>
        </p:nvSpPr>
        <p:spPr>
          <a:xfrm>
            <a:off x="2135560" y="620688"/>
            <a:ext cx="7920880" cy="600164"/>
          </a:xfrm>
          <a:prstGeom prst="rect">
            <a:avLst/>
          </a:prstGeom>
          <a:noFill/>
          <a:ln>
            <a:solidFill>
              <a:schemeClr val="tx2"/>
            </a:solidFill>
          </a:ln>
        </p:spPr>
        <p:txBody>
          <a:bodyPr wrap="square" rtlCol="0">
            <a:spAutoFit/>
          </a:bodyPr>
          <a:lstStyle/>
          <a:p>
            <a:pPr algn="ctr">
              <a:defRPr/>
            </a:pPr>
            <a:r>
              <a:rPr lang="hu-HU" sz="3300" dirty="0" err="1">
                <a:solidFill>
                  <a:prstClr val="black"/>
                </a:solidFill>
                <a:latin typeface="Calibri" panose="020F0502020204030204"/>
              </a:rPr>
              <a:t>Pillars</a:t>
            </a:r>
            <a:r>
              <a:rPr lang="hu-HU" sz="3300" dirty="0">
                <a:solidFill>
                  <a:prstClr val="black"/>
                </a:solidFill>
                <a:latin typeface="Calibri" panose="020F0502020204030204"/>
              </a:rPr>
              <a:t> of </a:t>
            </a:r>
            <a:r>
              <a:rPr lang="hu-HU" sz="3300" dirty="0" err="1">
                <a:solidFill>
                  <a:prstClr val="black"/>
                </a:solidFill>
                <a:latin typeface="Calibri" panose="020F0502020204030204"/>
              </a:rPr>
              <a:t>compliant</a:t>
            </a:r>
            <a:r>
              <a:rPr lang="hu-HU" sz="3300" dirty="0">
                <a:solidFill>
                  <a:prstClr val="black"/>
                </a:solidFill>
                <a:latin typeface="Calibri" panose="020F0502020204030204"/>
              </a:rPr>
              <a:t> </a:t>
            </a:r>
            <a:r>
              <a:rPr lang="hu-HU" sz="3300" dirty="0" err="1">
                <a:solidFill>
                  <a:prstClr val="black"/>
                </a:solidFill>
                <a:latin typeface="Calibri" panose="020F0502020204030204"/>
              </a:rPr>
              <a:t>processing</a:t>
            </a:r>
            <a:endParaRPr lang="hu-HU" sz="3300" dirty="0">
              <a:solidFill>
                <a:prstClr val="black"/>
              </a:solidFill>
              <a:latin typeface="Calibri" panose="020F0502020204030204"/>
            </a:endParaRPr>
          </a:p>
        </p:txBody>
      </p:sp>
      <p:sp>
        <p:nvSpPr>
          <p:cNvPr id="6" name="Ellipszis 5"/>
          <p:cNvSpPr/>
          <p:nvPr/>
        </p:nvSpPr>
        <p:spPr>
          <a:xfrm>
            <a:off x="2865495" y="1464618"/>
            <a:ext cx="1728192" cy="1512168"/>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defRPr/>
            </a:pPr>
            <a:r>
              <a:rPr lang="hu-HU" sz="2800" dirty="0" err="1">
                <a:solidFill>
                  <a:prstClr val="black"/>
                </a:solidFill>
                <a:latin typeface="Calibri" panose="020F0502020204030204"/>
              </a:rPr>
              <a:t>What</a:t>
            </a:r>
            <a:r>
              <a:rPr lang="hu-HU" sz="2800" dirty="0">
                <a:solidFill>
                  <a:prstClr val="black"/>
                </a:solidFill>
                <a:latin typeface="Calibri" panose="020F0502020204030204"/>
              </a:rPr>
              <a:t>?</a:t>
            </a:r>
          </a:p>
        </p:txBody>
      </p:sp>
      <p:sp>
        <p:nvSpPr>
          <p:cNvPr id="7" name="Ellipszis 6"/>
          <p:cNvSpPr/>
          <p:nvPr/>
        </p:nvSpPr>
        <p:spPr>
          <a:xfrm>
            <a:off x="6813584" y="1752650"/>
            <a:ext cx="2880320" cy="122413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defRPr/>
            </a:pPr>
            <a:r>
              <a:rPr lang="hu-HU" sz="3200" dirty="0" err="1">
                <a:solidFill>
                  <a:prstClr val="black"/>
                </a:solidFill>
                <a:latin typeface="Calibri" panose="020F0502020204030204"/>
              </a:rPr>
              <a:t>Why</a:t>
            </a:r>
            <a:r>
              <a:rPr lang="hu-HU" sz="3200" dirty="0">
                <a:solidFill>
                  <a:prstClr val="black"/>
                </a:solidFill>
                <a:latin typeface="Calibri" panose="020F0502020204030204"/>
              </a:rPr>
              <a:t>?</a:t>
            </a:r>
          </a:p>
        </p:txBody>
      </p:sp>
      <p:sp>
        <p:nvSpPr>
          <p:cNvPr id="8" name="Lekerekített téglalap 7"/>
          <p:cNvSpPr/>
          <p:nvPr/>
        </p:nvSpPr>
        <p:spPr>
          <a:xfrm>
            <a:off x="2289431" y="3868405"/>
            <a:ext cx="2880320" cy="194421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defRPr/>
            </a:pPr>
            <a:r>
              <a:rPr lang="hu-HU" sz="2800" dirty="0" err="1">
                <a:solidFill>
                  <a:prstClr val="black"/>
                </a:solidFill>
                <a:latin typeface="Calibri" panose="020F0502020204030204"/>
              </a:rPr>
              <a:t>Based</a:t>
            </a:r>
            <a:r>
              <a:rPr lang="hu-HU" sz="2800" dirty="0">
                <a:solidFill>
                  <a:prstClr val="black"/>
                </a:solidFill>
                <a:latin typeface="Calibri" panose="020F0502020204030204"/>
              </a:rPr>
              <a:t> </a:t>
            </a:r>
            <a:r>
              <a:rPr lang="hu-HU" sz="2800" dirty="0" err="1">
                <a:solidFill>
                  <a:prstClr val="black"/>
                </a:solidFill>
                <a:latin typeface="Calibri" panose="020F0502020204030204"/>
              </a:rPr>
              <a:t>on</a:t>
            </a:r>
            <a:r>
              <a:rPr lang="hu-HU" sz="2800" dirty="0">
                <a:solidFill>
                  <a:prstClr val="black"/>
                </a:solidFill>
                <a:latin typeface="Calibri" panose="020F0502020204030204"/>
              </a:rPr>
              <a:t> </a:t>
            </a:r>
            <a:r>
              <a:rPr lang="hu-HU" sz="2800" dirty="0" err="1">
                <a:solidFill>
                  <a:prstClr val="black"/>
                </a:solidFill>
                <a:latin typeface="Calibri" panose="020F0502020204030204"/>
              </a:rPr>
              <a:t>what</a:t>
            </a:r>
            <a:r>
              <a:rPr lang="hu-HU" sz="2800" dirty="0">
                <a:solidFill>
                  <a:prstClr val="black"/>
                </a:solidFill>
                <a:latin typeface="Calibri" panose="020F0502020204030204"/>
              </a:rPr>
              <a:t>?</a:t>
            </a:r>
          </a:p>
        </p:txBody>
      </p:sp>
      <p:sp>
        <p:nvSpPr>
          <p:cNvPr id="9" name="Hatszög 8"/>
          <p:cNvSpPr/>
          <p:nvPr/>
        </p:nvSpPr>
        <p:spPr>
          <a:xfrm>
            <a:off x="7428148" y="4365104"/>
            <a:ext cx="1656184" cy="1440160"/>
          </a:xfrm>
          <a:prstGeom prst="hexagon">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hu-HU" sz="2800" dirty="0" err="1">
                <a:solidFill>
                  <a:prstClr val="black"/>
                </a:solidFill>
                <a:latin typeface="Calibri" panose="020F0502020204030204"/>
              </a:rPr>
              <a:t>How</a:t>
            </a:r>
            <a:r>
              <a:rPr lang="hu-HU" sz="2800" dirty="0">
                <a:solidFill>
                  <a:prstClr val="black"/>
                </a:solidFill>
                <a:latin typeface="Calibri" panose="020F0502020204030204"/>
              </a:rPr>
              <a:t>?</a:t>
            </a:r>
          </a:p>
        </p:txBody>
      </p:sp>
      <p:sp>
        <p:nvSpPr>
          <p:cNvPr id="10" name="Szövegdoboz 9"/>
          <p:cNvSpPr txBox="1"/>
          <p:nvPr/>
        </p:nvSpPr>
        <p:spPr>
          <a:xfrm>
            <a:off x="2498096" y="2564904"/>
            <a:ext cx="2373769" cy="369332"/>
          </a:xfrm>
          <a:prstGeom prst="rect">
            <a:avLst/>
          </a:prstGeom>
          <a:ln/>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defRPr/>
            </a:pPr>
            <a:r>
              <a:rPr lang="hu-HU" b="1" dirty="0" err="1">
                <a:solidFill>
                  <a:prstClr val="black"/>
                </a:solidFill>
                <a:latin typeface="Calibri" panose="020F0502020204030204"/>
              </a:rPr>
              <a:t>Personal</a:t>
            </a:r>
            <a:r>
              <a:rPr lang="hu-HU" b="1" dirty="0">
                <a:solidFill>
                  <a:prstClr val="black"/>
                </a:solidFill>
                <a:latin typeface="Calibri" panose="020F0502020204030204"/>
              </a:rPr>
              <a:t> </a:t>
            </a:r>
            <a:r>
              <a:rPr lang="hu-HU" b="1" dirty="0" err="1">
                <a:solidFill>
                  <a:prstClr val="black"/>
                </a:solidFill>
                <a:latin typeface="Calibri" panose="020F0502020204030204"/>
              </a:rPr>
              <a:t>data</a:t>
            </a:r>
            <a:endParaRPr lang="hu-HU" b="1" dirty="0">
              <a:solidFill>
                <a:prstClr val="black"/>
              </a:solidFill>
              <a:latin typeface="Calibri" panose="020F0502020204030204"/>
            </a:endParaRPr>
          </a:p>
        </p:txBody>
      </p:sp>
      <p:sp>
        <p:nvSpPr>
          <p:cNvPr id="11" name="Szövegdoboz 10"/>
          <p:cNvSpPr txBox="1"/>
          <p:nvPr/>
        </p:nvSpPr>
        <p:spPr>
          <a:xfrm>
            <a:off x="6816080" y="2795799"/>
            <a:ext cx="2880320" cy="369332"/>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defRPr/>
            </a:pPr>
            <a:r>
              <a:rPr lang="hu-HU" b="1" dirty="0" err="1">
                <a:solidFill>
                  <a:prstClr val="black"/>
                </a:solidFill>
                <a:latin typeface="Calibri" panose="020F0502020204030204"/>
              </a:rPr>
              <a:t>Purpose</a:t>
            </a:r>
            <a:r>
              <a:rPr lang="hu-HU" b="1" dirty="0">
                <a:solidFill>
                  <a:prstClr val="black"/>
                </a:solidFill>
                <a:latin typeface="Calibri" panose="020F0502020204030204"/>
              </a:rPr>
              <a:t> </a:t>
            </a:r>
            <a:r>
              <a:rPr lang="hu-HU" b="1" dirty="0" err="1">
                <a:solidFill>
                  <a:prstClr val="black"/>
                </a:solidFill>
                <a:latin typeface="Calibri" panose="020F0502020204030204"/>
              </a:rPr>
              <a:t>limitation</a:t>
            </a:r>
            <a:endParaRPr lang="hu-HU" b="1" dirty="0">
              <a:solidFill>
                <a:prstClr val="black"/>
              </a:solidFill>
              <a:latin typeface="Calibri" panose="020F0502020204030204"/>
            </a:endParaRPr>
          </a:p>
        </p:txBody>
      </p:sp>
      <p:sp>
        <p:nvSpPr>
          <p:cNvPr id="12" name="Szövegdoboz 11"/>
          <p:cNvSpPr txBox="1"/>
          <p:nvPr/>
        </p:nvSpPr>
        <p:spPr>
          <a:xfrm>
            <a:off x="2498096" y="5229200"/>
            <a:ext cx="2877825" cy="369332"/>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defRPr/>
            </a:pPr>
            <a:r>
              <a:rPr lang="hu-HU" b="1" dirty="0" err="1">
                <a:solidFill>
                  <a:prstClr val="black"/>
                </a:solidFill>
                <a:latin typeface="Calibri" panose="020F0502020204030204"/>
              </a:rPr>
              <a:t>Legitimate</a:t>
            </a:r>
            <a:r>
              <a:rPr lang="hu-HU" b="1" dirty="0">
                <a:solidFill>
                  <a:prstClr val="black"/>
                </a:solidFill>
                <a:latin typeface="Calibri" panose="020F0502020204030204"/>
              </a:rPr>
              <a:t> </a:t>
            </a:r>
            <a:r>
              <a:rPr lang="hu-HU" b="1" dirty="0" err="1">
                <a:solidFill>
                  <a:prstClr val="black"/>
                </a:solidFill>
                <a:latin typeface="Calibri" panose="020F0502020204030204"/>
              </a:rPr>
              <a:t>ground</a:t>
            </a:r>
            <a:endParaRPr lang="hu-HU" b="1" dirty="0">
              <a:solidFill>
                <a:prstClr val="black"/>
              </a:solidFill>
              <a:latin typeface="Calibri" panose="020F0502020204030204"/>
            </a:endParaRPr>
          </a:p>
        </p:txBody>
      </p:sp>
      <p:sp>
        <p:nvSpPr>
          <p:cNvPr id="13" name="Szövegdoboz 12"/>
          <p:cNvSpPr txBox="1"/>
          <p:nvPr/>
        </p:nvSpPr>
        <p:spPr>
          <a:xfrm>
            <a:off x="6456040" y="5443289"/>
            <a:ext cx="3816424" cy="369332"/>
          </a:xfrm>
          <a:prstGeom prst="rect">
            <a:avLst/>
          </a:prstGeom>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wrap="square" rtlCol="0">
            <a:spAutoFit/>
          </a:bodyPr>
          <a:lstStyle/>
          <a:p>
            <a:pPr>
              <a:defRPr/>
            </a:pPr>
            <a:r>
              <a:rPr lang="hu-HU" b="1" dirty="0" err="1">
                <a:solidFill>
                  <a:prstClr val="black"/>
                </a:solidFill>
                <a:latin typeface="Calibri" panose="020F0502020204030204"/>
              </a:rPr>
              <a:t>Further</a:t>
            </a:r>
            <a:r>
              <a:rPr lang="hu-HU" b="1" dirty="0">
                <a:solidFill>
                  <a:prstClr val="black"/>
                </a:solidFill>
                <a:latin typeface="Calibri" panose="020F0502020204030204"/>
              </a:rPr>
              <a:t> </a:t>
            </a:r>
            <a:r>
              <a:rPr lang="hu-HU" b="1" dirty="0" err="1">
                <a:solidFill>
                  <a:prstClr val="black"/>
                </a:solidFill>
                <a:latin typeface="Calibri" panose="020F0502020204030204"/>
              </a:rPr>
              <a:t>aspects</a:t>
            </a:r>
            <a:r>
              <a:rPr lang="hu-HU" b="1" dirty="0">
                <a:solidFill>
                  <a:prstClr val="black"/>
                </a:solidFill>
                <a:latin typeface="Calibri" panose="020F0502020204030204"/>
              </a:rPr>
              <a:t> of </a:t>
            </a:r>
            <a:r>
              <a:rPr lang="hu-HU" b="1" dirty="0" err="1">
                <a:solidFill>
                  <a:prstClr val="black"/>
                </a:solidFill>
                <a:latin typeface="Calibri" panose="020F0502020204030204"/>
              </a:rPr>
              <a:t>data</a:t>
            </a:r>
            <a:r>
              <a:rPr lang="hu-HU" b="1" dirty="0">
                <a:solidFill>
                  <a:prstClr val="black"/>
                </a:solidFill>
                <a:latin typeface="Calibri" panose="020F0502020204030204"/>
              </a:rPr>
              <a:t> </a:t>
            </a:r>
            <a:r>
              <a:rPr lang="hu-HU" b="1" dirty="0" err="1">
                <a:solidFill>
                  <a:prstClr val="black"/>
                </a:solidFill>
                <a:latin typeface="Calibri" panose="020F0502020204030204"/>
              </a:rPr>
              <a:t>processing</a:t>
            </a:r>
            <a:endParaRPr lang="hu-HU" b="1" dirty="0">
              <a:solidFill>
                <a:prstClr val="black"/>
              </a:solidFill>
              <a:latin typeface="Calibri" panose="020F0502020204030204"/>
            </a:endParaRPr>
          </a:p>
        </p:txBody>
      </p:sp>
    </p:spTree>
    <p:extLst>
      <p:ext uri="{BB962C8B-B14F-4D97-AF65-F5344CB8AC3E}">
        <p14:creationId xmlns:p14="http://schemas.microsoft.com/office/powerpoint/2010/main" val="2899896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ppt_x"/>
                                          </p:val>
                                        </p:tav>
                                        <p:tav tm="100000">
                                          <p:val>
                                            <p:strVal val="#ppt_x"/>
                                          </p:val>
                                        </p:tav>
                                      </p:tavLst>
                                    </p:anim>
                                    <p:anim calcmode="lin" valueType="num">
                                      <p:cBhvr additive="base">
                                        <p:cTn id="1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ppt_x"/>
                                          </p:val>
                                        </p:tav>
                                        <p:tav tm="100000">
                                          <p:val>
                                            <p:strVal val="#ppt_x"/>
                                          </p:val>
                                        </p:tav>
                                      </p:tavLst>
                                    </p:anim>
                                    <p:anim calcmode="lin" valueType="num">
                                      <p:cBhvr additive="base">
                                        <p:cTn id="20"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1000"/>
                                        <p:tgtEl>
                                          <p:spTgt spid="10"/>
                                        </p:tgtEl>
                                      </p:cBhvr>
                                    </p:animEffect>
                                    <p:anim calcmode="lin" valueType="num">
                                      <p:cBhvr>
                                        <p:cTn id="32" dur="1000" fill="hold"/>
                                        <p:tgtEl>
                                          <p:spTgt spid="10"/>
                                        </p:tgtEl>
                                        <p:attrNameLst>
                                          <p:attrName>ppt_x</p:attrName>
                                        </p:attrNameLst>
                                      </p:cBhvr>
                                      <p:tavLst>
                                        <p:tav tm="0">
                                          <p:val>
                                            <p:strVal val="#ppt_x"/>
                                          </p:val>
                                        </p:tav>
                                        <p:tav tm="100000">
                                          <p:val>
                                            <p:strVal val="#ppt_x"/>
                                          </p:val>
                                        </p:tav>
                                      </p:tavLst>
                                    </p:anim>
                                    <p:anim calcmode="lin" valueType="num">
                                      <p:cBhvr>
                                        <p:cTn id="3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1000"/>
                                        <p:tgtEl>
                                          <p:spTgt spid="12"/>
                                        </p:tgtEl>
                                      </p:cBhvr>
                                    </p:animEffect>
                                    <p:anim calcmode="lin" valueType="num">
                                      <p:cBhvr>
                                        <p:cTn id="46" dur="1000" fill="hold"/>
                                        <p:tgtEl>
                                          <p:spTgt spid="12"/>
                                        </p:tgtEl>
                                        <p:attrNameLst>
                                          <p:attrName>ppt_x</p:attrName>
                                        </p:attrNameLst>
                                      </p:cBhvr>
                                      <p:tavLst>
                                        <p:tav tm="0">
                                          <p:val>
                                            <p:strVal val="#ppt_x"/>
                                          </p:val>
                                        </p:tav>
                                        <p:tav tm="100000">
                                          <p:val>
                                            <p:strVal val="#ppt_x"/>
                                          </p:val>
                                        </p:tav>
                                      </p:tavLst>
                                    </p:anim>
                                    <p:anim calcmode="lin" valueType="num">
                                      <p:cBhvr>
                                        <p:cTn id="4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anim calcmode="lin" valueType="num">
                                      <p:cBhvr>
                                        <p:cTn id="53" dur="1000" fill="hold"/>
                                        <p:tgtEl>
                                          <p:spTgt spid="13"/>
                                        </p:tgtEl>
                                        <p:attrNameLst>
                                          <p:attrName>ppt_x</p:attrName>
                                        </p:attrNameLst>
                                      </p:cBhvr>
                                      <p:tavLst>
                                        <p:tav tm="0">
                                          <p:val>
                                            <p:strVal val="#ppt_x"/>
                                          </p:val>
                                        </p:tav>
                                        <p:tav tm="100000">
                                          <p:val>
                                            <p:strVal val="#ppt_x"/>
                                          </p:val>
                                        </p:tav>
                                      </p:tavLst>
                                    </p:anim>
                                    <p:anim calcmode="lin" valueType="num">
                                      <p:cBhvr>
                                        <p:cTn id="5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94D5E-7C9E-A84F-AB6D-D8E19E4490D8}"/>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C7C5DD2-BA1F-A94B-9600-087EC3F9806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2299800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en-US" dirty="0"/>
              <a:t>Table of contents</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p:txBody>
          <a:bodyPr/>
          <a:lstStyle/>
          <a:p>
            <a:pPr marL="514350" indent="-514350">
              <a:buFont typeface="+mj-lt"/>
              <a:buAutoNum type="arabicPeriod"/>
            </a:pPr>
            <a:r>
              <a:rPr lang="hu-HU" dirty="0" err="1">
                <a:solidFill>
                  <a:srgbClr val="00B050"/>
                </a:solidFill>
              </a:rPr>
              <a:t>Concepts</a:t>
            </a:r>
            <a:r>
              <a:rPr lang="hu-HU" dirty="0">
                <a:solidFill>
                  <a:srgbClr val="00B050"/>
                </a:solidFill>
              </a:rPr>
              <a:t> of </a:t>
            </a:r>
            <a:r>
              <a:rPr lang="hu-HU" dirty="0" err="1">
                <a:solidFill>
                  <a:srgbClr val="00B050"/>
                </a:solidFill>
              </a:rPr>
              <a:t>privacy</a:t>
            </a:r>
            <a:endParaRPr lang="hu-HU" dirty="0">
              <a:solidFill>
                <a:srgbClr val="00B050"/>
              </a:solidFill>
            </a:endParaRPr>
          </a:p>
          <a:p>
            <a:pPr marL="514350" indent="-514350">
              <a:buFont typeface="+mj-lt"/>
              <a:buAutoNum type="arabicPeriod"/>
            </a:pPr>
            <a:r>
              <a:rPr lang="hu-HU" dirty="0">
                <a:solidFill>
                  <a:srgbClr val="00B050"/>
                </a:solidFill>
              </a:rPr>
              <a:t>The </a:t>
            </a:r>
            <a:r>
              <a:rPr lang="hu-HU" dirty="0" err="1">
                <a:solidFill>
                  <a:srgbClr val="00B050"/>
                </a:solidFill>
              </a:rPr>
              <a:t>right</a:t>
            </a:r>
            <a:r>
              <a:rPr lang="hu-HU" dirty="0">
                <a:solidFill>
                  <a:srgbClr val="00B050"/>
                </a:solidFill>
              </a:rPr>
              <a:t> </a:t>
            </a:r>
            <a:r>
              <a:rPr lang="hu-HU" dirty="0" err="1">
                <a:solidFill>
                  <a:srgbClr val="00B050"/>
                </a:solidFill>
              </a:rPr>
              <a:t>to</a:t>
            </a:r>
            <a:r>
              <a:rPr lang="hu-HU" dirty="0">
                <a:solidFill>
                  <a:srgbClr val="00B050"/>
                </a:solidFill>
              </a:rPr>
              <a:t> </a:t>
            </a:r>
            <a:r>
              <a:rPr lang="hu-HU" dirty="0" err="1">
                <a:solidFill>
                  <a:srgbClr val="00B050"/>
                </a:solidFill>
              </a:rPr>
              <a:t>privacy</a:t>
            </a:r>
            <a:r>
              <a:rPr lang="hu-HU" dirty="0">
                <a:solidFill>
                  <a:srgbClr val="00B050"/>
                </a:solidFill>
              </a:rPr>
              <a:t> in human </a:t>
            </a:r>
            <a:r>
              <a:rPr lang="hu-HU" dirty="0" err="1">
                <a:solidFill>
                  <a:srgbClr val="00B050"/>
                </a:solidFill>
              </a:rPr>
              <a:t>right</a:t>
            </a:r>
            <a:r>
              <a:rPr lang="hu-HU" dirty="0">
                <a:solidFill>
                  <a:srgbClr val="00B050"/>
                </a:solidFill>
              </a:rPr>
              <a:t> </a:t>
            </a:r>
            <a:r>
              <a:rPr lang="hu-HU" dirty="0" err="1">
                <a:solidFill>
                  <a:srgbClr val="00B050"/>
                </a:solidFill>
              </a:rPr>
              <a:t>catalogues</a:t>
            </a:r>
            <a:endParaRPr lang="hu-HU" dirty="0">
              <a:solidFill>
                <a:srgbClr val="00B050"/>
              </a:solidFill>
            </a:endParaRPr>
          </a:p>
          <a:p>
            <a:pPr marL="514350" indent="-514350">
              <a:buFont typeface="+mj-lt"/>
              <a:buAutoNum type="arabicPeriod"/>
            </a:pPr>
            <a:r>
              <a:rPr lang="en-US" dirty="0">
                <a:solidFill>
                  <a:srgbClr val="00B050"/>
                </a:solidFill>
              </a:rPr>
              <a:t>The Council of Europe and EU framework</a:t>
            </a:r>
          </a:p>
          <a:p>
            <a:pPr marL="514350" indent="-514350">
              <a:buFont typeface="+mj-lt"/>
              <a:buAutoNum type="arabicPeriod"/>
            </a:pPr>
            <a:r>
              <a:rPr lang="hu-HU" dirty="0">
                <a:solidFill>
                  <a:srgbClr val="00B050"/>
                </a:solidFill>
              </a:rPr>
              <a:t>The EU </a:t>
            </a:r>
            <a:r>
              <a:rPr lang="hu-HU" dirty="0" err="1">
                <a:solidFill>
                  <a:srgbClr val="00B050"/>
                </a:solidFill>
              </a:rPr>
              <a:t>data</a:t>
            </a:r>
            <a:r>
              <a:rPr lang="hu-HU" dirty="0">
                <a:solidFill>
                  <a:srgbClr val="00B050"/>
                </a:solidFill>
              </a:rPr>
              <a:t> </a:t>
            </a:r>
            <a:r>
              <a:rPr lang="hu-HU" dirty="0" err="1">
                <a:solidFill>
                  <a:srgbClr val="00B050"/>
                </a:solidFill>
              </a:rPr>
              <a:t>protection</a:t>
            </a:r>
            <a:r>
              <a:rPr lang="hu-HU" dirty="0">
                <a:solidFill>
                  <a:srgbClr val="00B050"/>
                </a:solidFill>
              </a:rPr>
              <a:t> </a:t>
            </a:r>
            <a:r>
              <a:rPr lang="hu-HU" dirty="0" err="1">
                <a:solidFill>
                  <a:srgbClr val="00B050"/>
                </a:solidFill>
              </a:rPr>
              <a:t>regime</a:t>
            </a:r>
            <a:r>
              <a:rPr lang="hu-HU" dirty="0">
                <a:solidFill>
                  <a:srgbClr val="00B050"/>
                </a:solidFill>
              </a:rPr>
              <a:t> – </a:t>
            </a:r>
            <a:r>
              <a:rPr lang="hu-HU" dirty="0" err="1">
                <a:solidFill>
                  <a:srgbClr val="00B050"/>
                </a:solidFill>
              </a:rPr>
              <a:t>the</a:t>
            </a:r>
            <a:r>
              <a:rPr lang="hu-HU" dirty="0">
                <a:solidFill>
                  <a:srgbClr val="00B050"/>
                </a:solidFill>
              </a:rPr>
              <a:t> GDPR</a:t>
            </a:r>
            <a:endParaRPr lang="en-US" dirty="0">
              <a:solidFill>
                <a:srgbClr val="00B050"/>
              </a:solidFill>
            </a:endParaRPr>
          </a:p>
          <a:p>
            <a:pPr marL="514350" indent="-514350">
              <a:buFont typeface="+mj-lt"/>
              <a:buAutoNum type="arabicPeriod"/>
            </a:pPr>
            <a:r>
              <a:rPr lang="en-US" dirty="0">
                <a:solidFill>
                  <a:srgbClr val="FF0000"/>
                </a:solidFill>
              </a:rPr>
              <a:t>The notion of personal data</a:t>
            </a:r>
          </a:p>
          <a:p>
            <a:pPr marL="514350" indent="-514350">
              <a:buFont typeface="+mj-lt"/>
              <a:buAutoNum type="arabicPeriod"/>
            </a:pPr>
            <a:r>
              <a:rPr lang="hu-HU" dirty="0" err="1"/>
              <a:t>Principles</a:t>
            </a:r>
            <a:r>
              <a:rPr lang="hu-HU" dirty="0"/>
              <a:t> of p</a:t>
            </a:r>
            <a:r>
              <a:rPr lang="en-US" dirty="0" err="1"/>
              <a:t>rocessing</a:t>
            </a:r>
            <a:r>
              <a:rPr lang="en-US" dirty="0"/>
              <a:t> personal data</a:t>
            </a:r>
          </a:p>
          <a:p>
            <a:pPr marL="514350" indent="-514350">
              <a:buFont typeface="+mj-lt"/>
              <a:buAutoNum type="arabicPeriod"/>
            </a:pPr>
            <a:r>
              <a:rPr lang="en-US" dirty="0"/>
              <a:t>Related rights and concepts</a:t>
            </a:r>
          </a:p>
        </p:txBody>
      </p:sp>
    </p:spTree>
    <p:extLst>
      <p:ext uri="{BB962C8B-B14F-4D97-AF65-F5344CB8AC3E}">
        <p14:creationId xmlns:p14="http://schemas.microsoft.com/office/powerpoint/2010/main" val="24667282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F2BE9E-DCD3-4B47-89D4-7A38B9A8BB64}"/>
              </a:ext>
            </a:extLst>
          </p:cNvPr>
          <p:cNvSpPr>
            <a:spLocks noGrp="1"/>
          </p:cNvSpPr>
          <p:nvPr>
            <p:ph type="title"/>
          </p:nvPr>
        </p:nvSpPr>
        <p:spPr/>
        <p:txBody>
          <a:bodyPr/>
          <a:lstStyle/>
          <a:p>
            <a:r>
              <a:rPr lang="en-US" dirty="0"/>
              <a:t>5. The notion of personal data</a:t>
            </a:r>
          </a:p>
        </p:txBody>
      </p:sp>
    </p:spTree>
    <p:extLst>
      <p:ext uri="{BB962C8B-B14F-4D97-AF65-F5344CB8AC3E}">
        <p14:creationId xmlns:p14="http://schemas.microsoft.com/office/powerpoint/2010/main" val="4050680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349E515-25C9-5741-88D1-ED765498DD04}"/>
              </a:ext>
            </a:extLst>
          </p:cNvPr>
          <p:cNvSpPr>
            <a:spLocks noGrp="1"/>
          </p:cNvSpPr>
          <p:nvPr>
            <p:ph type="title"/>
          </p:nvPr>
        </p:nvSpPr>
        <p:spPr/>
        <p:txBody>
          <a:bodyPr/>
          <a:lstStyle/>
          <a:p>
            <a:r>
              <a:rPr lang="en-US" dirty="0"/>
              <a:t>1. Concepts of privacy</a:t>
            </a:r>
          </a:p>
        </p:txBody>
      </p:sp>
    </p:spTree>
    <p:extLst>
      <p:ext uri="{BB962C8B-B14F-4D97-AF65-F5344CB8AC3E}">
        <p14:creationId xmlns:p14="http://schemas.microsoft.com/office/powerpoint/2010/main" val="17839506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062AA-7A3B-244B-84B4-90FF327EFC3D}"/>
              </a:ext>
            </a:extLst>
          </p:cNvPr>
          <p:cNvSpPr>
            <a:spLocks noGrp="1"/>
          </p:cNvSpPr>
          <p:nvPr>
            <p:ph type="title"/>
          </p:nvPr>
        </p:nvSpPr>
        <p:spPr/>
        <p:txBody>
          <a:bodyPr/>
          <a:lstStyle/>
          <a:p>
            <a:r>
              <a:rPr lang="en-US"/>
              <a:t>What is “personal data”?</a:t>
            </a:r>
            <a:endParaRPr lang="en-US" dirty="0"/>
          </a:p>
        </p:txBody>
      </p:sp>
      <p:sp>
        <p:nvSpPr>
          <p:cNvPr id="5" name="Title 1">
            <a:extLst>
              <a:ext uri="{FF2B5EF4-FFF2-40B4-BE49-F238E27FC236}">
                <a16:creationId xmlns:a16="http://schemas.microsoft.com/office/drawing/2014/main" id="{2A88449F-D0D7-4BA8-A55B-289EF99478C9}"/>
              </a:ext>
            </a:extLst>
          </p:cNvPr>
          <p:cNvSpPr txBox="1">
            <a:spLocks/>
          </p:cNvSpPr>
          <p:nvPr/>
        </p:nvSpPr>
        <p:spPr>
          <a:xfrm>
            <a:off x="838200" y="1690688"/>
            <a:ext cx="9287436" cy="2151530"/>
          </a:xfrm>
          <a:prstGeom prst="rect">
            <a:avLst/>
          </a:prstGeom>
          <a:solidFill>
            <a:schemeClr val="bg1"/>
          </a:solidFill>
          <a:ln>
            <a:solidFill>
              <a:schemeClr val="bg1"/>
            </a:solidFill>
          </a:ln>
        </p:spPr>
        <p:txBody>
          <a:bodyPr vert="horz" lIns="90000" tIns="45720" rIns="91440" bIns="45720" rtlCol="0" anchor="ctr">
            <a:noAutofit/>
          </a:bodyPr>
          <a:lstStyle>
            <a:lvl1pPr marL="179996" algn="l" defTabSz="914377" rtl="0" eaLnBrk="1" latinLnBrk="0" hangingPunct="1">
              <a:lnSpc>
                <a:spcPct val="90000"/>
              </a:lnSpc>
              <a:spcBef>
                <a:spcPct val="0"/>
              </a:spcBef>
              <a:buNone/>
              <a:defRPr sz="2400" kern="1200">
                <a:solidFill>
                  <a:schemeClr val="bg1"/>
                </a:solidFill>
                <a:latin typeface="Verdana" charset="0"/>
                <a:ea typeface="Verdana" charset="0"/>
                <a:cs typeface="Verdana" charset="0"/>
              </a:defRPr>
            </a:lvl1pPr>
          </a:lstStyle>
          <a:p>
            <a:r>
              <a:rPr lang="en-US" sz="2800" i="1" dirty="0">
                <a:solidFill>
                  <a:schemeClr val="tx1"/>
                </a:solidFill>
                <a:latin typeface="+mn-lt"/>
              </a:rPr>
              <a:t>“any information relating to an identified or identifiable natural person”</a:t>
            </a:r>
            <a:endParaRPr lang="en-US" sz="2800" b="1" i="1" dirty="0">
              <a:solidFill>
                <a:schemeClr val="tx1"/>
              </a:solidFill>
              <a:latin typeface="+mn-lt"/>
            </a:endParaRPr>
          </a:p>
        </p:txBody>
      </p:sp>
    </p:spTree>
    <p:extLst>
      <p:ext uri="{BB962C8B-B14F-4D97-AF65-F5344CB8AC3E}">
        <p14:creationId xmlns:p14="http://schemas.microsoft.com/office/powerpoint/2010/main" val="183212713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a:extLst>
              <a:ext uri="{FF2B5EF4-FFF2-40B4-BE49-F238E27FC236}">
                <a16:creationId xmlns:a16="http://schemas.microsoft.com/office/drawing/2014/main" id="{12B36609-EBBC-449A-82E7-8D024AD9D960}"/>
              </a:ext>
            </a:extLst>
          </p:cNvPr>
          <p:cNvGraphicFramePr/>
          <p:nvPr>
            <p:extLst>
              <p:ext uri="{D42A27DB-BD31-4B8C-83A1-F6EECF244321}">
                <p14:modId xmlns:p14="http://schemas.microsoft.com/office/powerpoint/2010/main" val="3860712941"/>
              </p:ext>
            </p:extLst>
          </p:nvPr>
        </p:nvGraphicFramePr>
        <p:xfrm>
          <a:off x="774439" y="545123"/>
          <a:ext cx="10487609" cy="56543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643586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 8">
            <a:extLst>
              <a:ext uri="{FF2B5EF4-FFF2-40B4-BE49-F238E27FC236}">
                <a16:creationId xmlns:a16="http://schemas.microsoft.com/office/drawing/2014/main" id="{12B36609-EBBC-449A-82E7-8D024AD9D960}"/>
              </a:ext>
            </a:extLst>
          </p:cNvPr>
          <p:cNvGraphicFramePr/>
          <p:nvPr>
            <p:extLst>
              <p:ext uri="{D42A27DB-BD31-4B8C-83A1-F6EECF244321}">
                <p14:modId xmlns:p14="http://schemas.microsoft.com/office/powerpoint/2010/main" val="934074198"/>
              </p:ext>
            </p:extLst>
          </p:nvPr>
        </p:nvGraphicFramePr>
        <p:xfrm>
          <a:off x="879946" y="527538"/>
          <a:ext cx="10487609" cy="56543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514207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DA5DDC4A-C758-470F-BB97-75C9B4E8F2B1}"/>
              </a:ext>
            </a:extLst>
          </p:cNvPr>
          <p:cNvSpPr>
            <a:spLocks noGrp="1"/>
          </p:cNvSpPr>
          <p:nvPr>
            <p:ph type="title"/>
          </p:nvPr>
        </p:nvSpPr>
        <p:spPr>
          <a:xfrm>
            <a:off x="648928" y="331594"/>
            <a:ext cx="10894141" cy="605174"/>
          </a:xfrm>
        </p:spPr>
        <p:txBody>
          <a:bodyPr>
            <a:normAutofit fontScale="90000"/>
          </a:bodyPr>
          <a:lstStyle/>
          <a:p>
            <a:r>
              <a:rPr lang="hu-HU" dirty="0" err="1"/>
              <a:t>Special</a:t>
            </a:r>
            <a:r>
              <a:rPr lang="hu-HU" dirty="0"/>
              <a:t> </a:t>
            </a:r>
            <a:r>
              <a:rPr lang="hu-HU" dirty="0" err="1"/>
              <a:t>categories</a:t>
            </a:r>
            <a:r>
              <a:rPr lang="hu-HU" dirty="0"/>
              <a:t> of </a:t>
            </a:r>
            <a:r>
              <a:rPr lang="hu-HU" dirty="0" err="1"/>
              <a:t>personal</a:t>
            </a:r>
            <a:r>
              <a:rPr lang="hu-HU" dirty="0"/>
              <a:t> </a:t>
            </a:r>
            <a:r>
              <a:rPr lang="hu-HU" dirty="0" err="1"/>
              <a:t>data</a:t>
            </a:r>
            <a:r>
              <a:rPr lang="hu-HU" dirty="0"/>
              <a:t> (s</a:t>
            </a:r>
            <a:r>
              <a:rPr lang="en-US" dirty="0" err="1"/>
              <a:t>ensitive</a:t>
            </a:r>
            <a:r>
              <a:rPr lang="en-US" dirty="0"/>
              <a:t> data</a:t>
            </a:r>
            <a:r>
              <a:rPr lang="hu-HU" dirty="0"/>
              <a:t>)</a:t>
            </a:r>
          </a:p>
        </p:txBody>
      </p:sp>
      <p:sp>
        <p:nvSpPr>
          <p:cNvPr id="3" name="Tartalom helye 2">
            <a:extLst>
              <a:ext uri="{FF2B5EF4-FFF2-40B4-BE49-F238E27FC236}">
                <a16:creationId xmlns:a16="http://schemas.microsoft.com/office/drawing/2014/main" id="{ED0D8F45-32B2-43A6-917D-0B3EC8E280C1}"/>
              </a:ext>
            </a:extLst>
          </p:cNvPr>
          <p:cNvSpPr>
            <a:spLocks noGrp="1"/>
          </p:cNvSpPr>
          <p:nvPr>
            <p:ph idx="1"/>
          </p:nvPr>
        </p:nvSpPr>
        <p:spPr>
          <a:xfrm>
            <a:off x="648930" y="936768"/>
            <a:ext cx="9184881" cy="5287051"/>
          </a:xfrm>
        </p:spPr>
        <p:txBody>
          <a:bodyPr>
            <a:normAutofit fontScale="92500" lnSpcReduction="10000"/>
          </a:bodyPr>
          <a:lstStyle/>
          <a:p>
            <a:r>
              <a:rPr lang="en-US" dirty="0"/>
              <a:t>Personal data revealing</a:t>
            </a:r>
          </a:p>
          <a:p>
            <a:pPr lvl="1"/>
            <a:r>
              <a:rPr lang="en-US" dirty="0"/>
              <a:t>racial or ethnic origin,</a:t>
            </a:r>
          </a:p>
          <a:p>
            <a:pPr lvl="1"/>
            <a:r>
              <a:rPr lang="en-US" dirty="0"/>
              <a:t>political opinions,</a:t>
            </a:r>
          </a:p>
          <a:p>
            <a:pPr lvl="1"/>
            <a:r>
              <a:rPr lang="en-US" dirty="0"/>
              <a:t>religious or philosophical beliefs,</a:t>
            </a:r>
          </a:p>
          <a:p>
            <a:pPr lvl="1"/>
            <a:r>
              <a:rPr lang="en-US" dirty="0"/>
              <a:t>trade union membership,</a:t>
            </a:r>
          </a:p>
          <a:p>
            <a:pPr lvl="1"/>
            <a:r>
              <a:rPr lang="en-US" dirty="0"/>
              <a:t>genetic data,</a:t>
            </a:r>
          </a:p>
          <a:p>
            <a:pPr lvl="1"/>
            <a:r>
              <a:rPr lang="en-US" dirty="0"/>
              <a:t>biometric data for the purpose of uniquely identifying a natural person,</a:t>
            </a:r>
          </a:p>
          <a:p>
            <a:pPr lvl="1"/>
            <a:r>
              <a:rPr lang="en-US" dirty="0"/>
              <a:t>data concerning health</a:t>
            </a:r>
            <a:r>
              <a:rPr lang="hu-HU" dirty="0"/>
              <a:t>,</a:t>
            </a:r>
            <a:endParaRPr lang="en-US" dirty="0"/>
          </a:p>
          <a:p>
            <a:pPr lvl="1"/>
            <a:r>
              <a:rPr lang="en-US" dirty="0"/>
              <a:t>a natural person's sex life or sexual orientation</a:t>
            </a:r>
            <a:endParaRPr lang="hu-HU" dirty="0"/>
          </a:p>
          <a:p>
            <a:r>
              <a:rPr lang="en-GB" dirty="0"/>
              <a:t>Sensitive data is everything that personal data is and more.</a:t>
            </a:r>
          </a:p>
          <a:p>
            <a:r>
              <a:rPr lang="en-GB" dirty="0"/>
              <a:t>Sensitive data must be personal data. Non-personal data can not be sensitive.</a:t>
            </a:r>
          </a:p>
          <a:p>
            <a:r>
              <a:rPr lang="en-GB" dirty="0"/>
              <a:t>The concept of sensitive data represents a recognition that some categories of data carry with them more risks than others.</a:t>
            </a:r>
            <a:endParaRPr lang="en-US" dirty="0"/>
          </a:p>
        </p:txBody>
      </p:sp>
    </p:spTree>
    <p:extLst>
      <p:ext uri="{BB962C8B-B14F-4D97-AF65-F5344CB8AC3E}">
        <p14:creationId xmlns:p14="http://schemas.microsoft.com/office/powerpoint/2010/main" val="42434619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9998" y="720000"/>
            <a:ext cx="8722939" cy="540000"/>
          </a:xfrm>
        </p:spPr>
        <p:txBody>
          <a:bodyPr>
            <a:normAutofit fontScale="90000"/>
          </a:bodyPr>
          <a:lstStyle/>
          <a:p>
            <a:r>
              <a:rPr lang="en-GB" dirty="0"/>
              <a:t>Special categories of personal data  (2)</a:t>
            </a:r>
          </a:p>
        </p:txBody>
      </p:sp>
      <p:sp>
        <p:nvSpPr>
          <p:cNvPr id="3" name="Content Placeholder 2"/>
          <p:cNvSpPr>
            <a:spLocks noGrp="1"/>
          </p:cNvSpPr>
          <p:nvPr>
            <p:ph idx="1"/>
          </p:nvPr>
        </p:nvSpPr>
        <p:spPr/>
        <p:txBody>
          <a:bodyPr>
            <a:normAutofit/>
          </a:bodyPr>
          <a:lstStyle/>
          <a:p>
            <a:r>
              <a:rPr lang="en-GB" dirty="0"/>
              <a:t>Sensitive data can occur through the combination of various forms of non-sensitive data</a:t>
            </a:r>
          </a:p>
          <a:p>
            <a:r>
              <a:rPr lang="en-GB" dirty="0"/>
              <a:t>The creation of a higher regulatory burden for those who process such data.</a:t>
            </a:r>
          </a:p>
          <a:p>
            <a:r>
              <a:rPr lang="en-US" dirty="0"/>
              <a:t>Processing </a:t>
            </a:r>
            <a:r>
              <a:rPr lang="hu-HU" dirty="0"/>
              <a:t>is </a:t>
            </a:r>
            <a:r>
              <a:rPr lang="en-US" dirty="0"/>
              <a:t>prohibited by default</a:t>
            </a:r>
            <a:endParaRPr lang="en-GB" dirty="0"/>
          </a:p>
          <a:p>
            <a:r>
              <a:rPr lang="en-GB" dirty="0"/>
              <a:t>Further hurdles to such processing.</a:t>
            </a:r>
          </a:p>
          <a:p>
            <a:r>
              <a:rPr lang="en-GB" dirty="0"/>
              <a:t>Processes that urge data processors to consider the harms that such processing can bring about.</a:t>
            </a:r>
          </a:p>
        </p:txBody>
      </p:sp>
      <p:sp>
        <p:nvSpPr>
          <p:cNvPr id="4" name="Footer Placeholder 3"/>
          <p:cNvSpPr>
            <a:spLocks noGrp="1"/>
          </p:cNvSpPr>
          <p:nvPr>
            <p:ph type="ftr" sz="quarter" idx="11"/>
          </p:nvPr>
        </p:nvSpPr>
        <p:spPr/>
        <p:txBody>
          <a:bodyPr/>
          <a:lstStyle/>
          <a:p>
            <a:r>
              <a:rPr lang="nl-NL"/>
              <a:t>Titel van dia</a:t>
            </a:r>
          </a:p>
        </p:txBody>
      </p:sp>
      <p:sp>
        <p:nvSpPr>
          <p:cNvPr id="5" name="Slide Number Placeholder 4"/>
          <p:cNvSpPr>
            <a:spLocks noGrp="1"/>
          </p:cNvSpPr>
          <p:nvPr>
            <p:ph type="sldNum" sz="quarter" idx="12"/>
          </p:nvPr>
        </p:nvSpPr>
        <p:spPr/>
        <p:txBody>
          <a:bodyPr/>
          <a:lstStyle/>
          <a:p>
            <a:r>
              <a:rPr lang="nl-NL"/>
              <a:t> </a:t>
            </a:r>
            <a:fld id="{141DC315-004D-734B-91F7-61E542849DC9}" type="datetimeFigureOut">
              <a:rPr lang="nl-NL" smtClean="0"/>
              <a:pPr/>
              <a:t>23-10-18</a:t>
            </a:fld>
            <a:r>
              <a:rPr lang="nl-NL"/>
              <a:t> | </a:t>
            </a:r>
            <a:fld id="{2DAB09C5-3251-4B47-B002-D03712DC64C3}" type="slidenum">
              <a:rPr lang="nl-NL" smtClean="0"/>
              <a:pPr/>
              <a:t>44</a:t>
            </a:fld>
            <a:endParaRPr lang="nl-NL" dirty="0"/>
          </a:p>
        </p:txBody>
      </p:sp>
    </p:spTree>
    <p:extLst>
      <p:ext uri="{BB962C8B-B14F-4D97-AF65-F5344CB8AC3E}">
        <p14:creationId xmlns:p14="http://schemas.microsoft.com/office/powerpoint/2010/main" val="16623654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0DFDBE94-2B0D-402A-A88C-BD562324BEC2}"/>
              </a:ext>
            </a:extLst>
          </p:cNvPr>
          <p:cNvSpPr>
            <a:spLocks noGrp="1"/>
          </p:cNvSpPr>
          <p:nvPr>
            <p:ph type="title"/>
          </p:nvPr>
        </p:nvSpPr>
        <p:spPr>
          <a:xfrm>
            <a:off x="838200" y="365125"/>
            <a:ext cx="10515600" cy="1325563"/>
          </a:xfrm>
        </p:spPr>
        <p:txBody>
          <a:bodyPr>
            <a:normAutofit/>
          </a:bodyPr>
          <a:lstStyle/>
          <a:p>
            <a:r>
              <a:rPr lang="en-US" dirty="0"/>
              <a:t>Genetic data</a:t>
            </a:r>
            <a:endParaRPr lang="hu-HU" dirty="0"/>
          </a:p>
        </p:txBody>
      </p:sp>
      <p:sp>
        <p:nvSpPr>
          <p:cNvPr id="3" name="Tartalom helye 2">
            <a:extLst>
              <a:ext uri="{FF2B5EF4-FFF2-40B4-BE49-F238E27FC236}">
                <a16:creationId xmlns:a16="http://schemas.microsoft.com/office/drawing/2014/main" id="{1109C027-49EF-44F4-B07F-E02D41F644CB}"/>
              </a:ext>
            </a:extLst>
          </p:cNvPr>
          <p:cNvSpPr>
            <a:spLocks noGrp="1"/>
          </p:cNvSpPr>
          <p:nvPr>
            <p:ph idx="1"/>
          </p:nvPr>
        </p:nvSpPr>
        <p:spPr>
          <a:xfrm>
            <a:off x="838199" y="1825625"/>
            <a:ext cx="11209422" cy="4351338"/>
          </a:xfrm>
        </p:spPr>
        <p:txBody>
          <a:bodyPr>
            <a:normAutofit/>
          </a:bodyPr>
          <a:lstStyle/>
          <a:p>
            <a:pPr fontAlgn="base"/>
            <a:r>
              <a:rPr lang="en-US" dirty="0"/>
              <a:t>relating to the inherited or acquired genetic characteristics of a natural person</a:t>
            </a:r>
            <a:endParaRPr lang="hu-HU" dirty="0"/>
          </a:p>
          <a:p>
            <a:pPr fontAlgn="base"/>
            <a:r>
              <a:rPr lang="en-US" dirty="0"/>
              <a:t>unique information about</a:t>
            </a:r>
            <a:endParaRPr lang="hu-HU" dirty="0"/>
          </a:p>
          <a:p>
            <a:pPr lvl="1" fontAlgn="base"/>
            <a:r>
              <a:rPr lang="en-US" sz="2400" dirty="0"/>
              <a:t>physiology</a:t>
            </a:r>
            <a:endParaRPr lang="hu-HU" sz="2400" dirty="0"/>
          </a:p>
          <a:p>
            <a:pPr lvl="1" fontAlgn="base"/>
            <a:r>
              <a:rPr lang="en-US" sz="2400" dirty="0"/>
              <a:t>health</a:t>
            </a:r>
            <a:endParaRPr lang="hu-HU" sz="2400" dirty="0"/>
          </a:p>
          <a:p>
            <a:pPr fontAlgn="base"/>
            <a:r>
              <a:rPr lang="en-US" dirty="0"/>
              <a:t>result from an analysis of a biological sample from the natural person</a:t>
            </a:r>
            <a:endParaRPr lang="hu-HU" dirty="0"/>
          </a:p>
        </p:txBody>
      </p:sp>
    </p:spTree>
    <p:extLst>
      <p:ext uri="{BB962C8B-B14F-4D97-AF65-F5344CB8AC3E}">
        <p14:creationId xmlns:p14="http://schemas.microsoft.com/office/powerpoint/2010/main" val="17842785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C3CC34A1-916A-4D12-B777-9184F6865955}"/>
              </a:ext>
            </a:extLst>
          </p:cNvPr>
          <p:cNvSpPr>
            <a:spLocks noGrp="1"/>
          </p:cNvSpPr>
          <p:nvPr>
            <p:ph type="title"/>
          </p:nvPr>
        </p:nvSpPr>
        <p:spPr>
          <a:xfrm>
            <a:off x="838200" y="365125"/>
            <a:ext cx="10515600" cy="1325563"/>
          </a:xfrm>
        </p:spPr>
        <p:txBody>
          <a:bodyPr>
            <a:normAutofit/>
          </a:bodyPr>
          <a:lstStyle/>
          <a:p>
            <a:r>
              <a:rPr lang="en-US" dirty="0"/>
              <a:t>Biometric data</a:t>
            </a:r>
            <a:endParaRPr lang="hu-HU" dirty="0"/>
          </a:p>
        </p:txBody>
      </p:sp>
      <p:sp>
        <p:nvSpPr>
          <p:cNvPr id="3" name="Tartalom helye 2">
            <a:extLst>
              <a:ext uri="{FF2B5EF4-FFF2-40B4-BE49-F238E27FC236}">
                <a16:creationId xmlns:a16="http://schemas.microsoft.com/office/drawing/2014/main" id="{C342AE0A-F9B3-4F73-AFF8-D6050393FF35}"/>
              </a:ext>
            </a:extLst>
          </p:cNvPr>
          <p:cNvSpPr>
            <a:spLocks noGrp="1"/>
          </p:cNvSpPr>
          <p:nvPr>
            <p:ph idx="1"/>
          </p:nvPr>
        </p:nvSpPr>
        <p:spPr>
          <a:xfrm>
            <a:off x="838199" y="1825625"/>
            <a:ext cx="10888579" cy="4351338"/>
          </a:xfrm>
        </p:spPr>
        <p:txBody>
          <a:bodyPr>
            <a:normAutofit/>
          </a:bodyPr>
          <a:lstStyle/>
          <a:p>
            <a:pPr fontAlgn="base"/>
            <a:r>
              <a:rPr lang="en-US" dirty="0"/>
              <a:t>resulting from specific technical processing</a:t>
            </a:r>
            <a:r>
              <a:rPr lang="hu-HU" dirty="0"/>
              <a:t> </a:t>
            </a:r>
            <a:r>
              <a:rPr lang="en-US" dirty="0"/>
              <a:t>relating to the</a:t>
            </a:r>
            <a:endParaRPr lang="hu-HU" dirty="0"/>
          </a:p>
          <a:p>
            <a:pPr lvl="1" fontAlgn="base"/>
            <a:r>
              <a:rPr lang="en-US" sz="2400" dirty="0"/>
              <a:t>physical</a:t>
            </a:r>
            <a:endParaRPr lang="hu-HU" sz="2400" dirty="0"/>
          </a:p>
          <a:p>
            <a:pPr lvl="1" fontAlgn="base"/>
            <a:r>
              <a:rPr lang="en-US" sz="2400" dirty="0"/>
              <a:t>physiological</a:t>
            </a:r>
            <a:endParaRPr lang="hu-HU" sz="2400" dirty="0"/>
          </a:p>
          <a:p>
            <a:pPr lvl="1" fontAlgn="base"/>
            <a:r>
              <a:rPr lang="en-US" sz="2400" dirty="0" err="1"/>
              <a:t>behavioural</a:t>
            </a:r>
            <a:r>
              <a:rPr lang="en-US" sz="2400" dirty="0"/>
              <a:t> characteristics of a natural person</a:t>
            </a:r>
            <a:endParaRPr lang="hu-HU" sz="2400" dirty="0"/>
          </a:p>
          <a:p>
            <a:pPr fontAlgn="base"/>
            <a:r>
              <a:rPr lang="en-US" dirty="0"/>
              <a:t>allow or confirm the unique identification of that natural person</a:t>
            </a:r>
            <a:endParaRPr lang="hu-HU" dirty="0"/>
          </a:p>
          <a:p>
            <a:pPr lvl="1" fontAlgn="base"/>
            <a:r>
              <a:rPr lang="en-US" sz="2400" dirty="0"/>
              <a:t>facial images</a:t>
            </a:r>
            <a:endParaRPr lang="hu-HU" sz="2400" dirty="0"/>
          </a:p>
          <a:p>
            <a:pPr lvl="1" fontAlgn="base"/>
            <a:r>
              <a:rPr lang="en-US" sz="2400" dirty="0" err="1"/>
              <a:t>dactyloscopic</a:t>
            </a:r>
            <a:r>
              <a:rPr lang="en-US" sz="2400" dirty="0"/>
              <a:t> data</a:t>
            </a:r>
            <a:endParaRPr lang="hu-HU" sz="2400" dirty="0"/>
          </a:p>
        </p:txBody>
      </p:sp>
    </p:spTree>
    <p:extLst>
      <p:ext uri="{BB962C8B-B14F-4D97-AF65-F5344CB8AC3E}">
        <p14:creationId xmlns:p14="http://schemas.microsoft.com/office/powerpoint/2010/main" val="8007284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89560" y="197486"/>
            <a:ext cx="8806314" cy="625474"/>
          </a:xfrm>
        </p:spPr>
        <p:txBody>
          <a:bodyPr vert="horz" lIns="90488" tIns="44450" rIns="90488" bIns="44450" rtlCol="0">
            <a:noAutofit/>
          </a:bodyPr>
          <a:lstStyle/>
          <a:p>
            <a:r>
              <a:rPr lang="en-US" dirty="0"/>
              <a:t>Processing of personal data</a:t>
            </a:r>
            <a:endParaRPr lang="en-US" noProof="0" dirty="0"/>
          </a:p>
        </p:txBody>
      </p:sp>
      <p:sp>
        <p:nvSpPr>
          <p:cNvPr id="7171" name="Rectangle 3"/>
          <p:cNvSpPr>
            <a:spLocks noGrp="1" noChangeArrowheads="1"/>
          </p:cNvSpPr>
          <p:nvPr>
            <p:ph idx="1"/>
          </p:nvPr>
        </p:nvSpPr>
        <p:spPr>
          <a:xfrm>
            <a:off x="289560" y="822960"/>
            <a:ext cx="8138160" cy="5837554"/>
          </a:xfrm>
        </p:spPr>
        <p:txBody>
          <a:bodyPr vert="horz" lIns="90488" tIns="44450" rIns="90488" bIns="44450" rtlCol="0">
            <a:normAutofit fontScale="92500" lnSpcReduction="10000"/>
          </a:bodyPr>
          <a:lstStyle/>
          <a:p>
            <a:r>
              <a:rPr lang="en-US" b="1" dirty="0"/>
              <a:t>any</a:t>
            </a:r>
            <a:r>
              <a:rPr lang="en-US" dirty="0"/>
              <a:t> operation or set of operations which is performed upon personal data, whether or not by automatic means, such as</a:t>
            </a:r>
          </a:p>
          <a:p>
            <a:pPr lvl="1"/>
            <a:r>
              <a:rPr lang="en-US" sz="2400" dirty="0"/>
              <a:t>collection,</a:t>
            </a:r>
          </a:p>
          <a:p>
            <a:pPr lvl="1"/>
            <a:r>
              <a:rPr lang="en-US" sz="2400" dirty="0"/>
              <a:t>recording,</a:t>
            </a:r>
          </a:p>
          <a:p>
            <a:pPr lvl="1"/>
            <a:r>
              <a:rPr lang="en-US" sz="2400" dirty="0"/>
              <a:t>organization,</a:t>
            </a:r>
          </a:p>
          <a:p>
            <a:pPr lvl="1"/>
            <a:r>
              <a:rPr lang="en-US" sz="2400" dirty="0"/>
              <a:t>structuring,</a:t>
            </a:r>
          </a:p>
          <a:p>
            <a:pPr lvl="1"/>
            <a:r>
              <a:rPr lang="en-US" sz="2400" dirty="0"/>
              <a:t>storage,</a:t>
            </a:r>
          </a:p>
          <a:p>
            <a:pPr lvl="1"/>
            <a:r>
              <a:rPr lang="en-US" sz="2400" dirty="0"/>
              <a:t>adaptation or alteration,</a:t>
            </a:r>
          </a:p>
          <a:p>
            <a:pPr lvl="1"/>
            <a:r>
              <a:rPr lang="en-US" sz="2400" dirty="0"/>
              <a:t>retrieval,</a:t>
            </a:r>
          </a:p>
          <a:p>
            <a:pPr lvl="1"/>
            <a:r>
              <a:rPr lang="en-US" sz="2400" dirty="0"/>
              <a:t>consultation,</a:t>
            </a:r>
          </a:p>
          <a:p>
            <a:pPr lvl="1"/>
            <a:r>
              <a:rPr lang="en-US" sz="2400" dirty="0"/>
              <a:t>use,</a:t>
            </a:r>
          </a:p>
          <a:p>
            <a:pPr lvl="1"/>
            <a:r>
              <a:rPr lang="en-US" sz="2400" dirty="0"/>
              <a:t>disclosure by transmission,</a:t>
            </a:r>
          </a:p>
          <a:p>
            <a:pPr lvl="1"/>
            <a:r>
              <a:rPr lang="en-US" sz="2400" dirty="0"/>
              <a:t>dissemination or otherwise making available,</a:t>
            </a:r>
          </a:p>
          <a:p>
            <a:pPr lvl="1"/>
            <a:r>
              <a:rPr lang="en-US" sz="2400" dirty="0"/>
              <a:t>alignment or combination,</a:t>
            </a:r>
          </a:p>
          <a:p>
            <a:pPr lvl="1"/>
            <a:r>
              <a:rPr lang="en-US" sz="2400" dirty="0"/>
              <a:t>restriction,</a:t>
            </a:r>
          </a:p>
          <a:p>
            <a:pPr lvl="1"/>
            <a:r>
              <a:rPr lang="en-US" sz="2400" dirty="0"/>
              <a:t>erasure or destruction</a:t>
            </a:r>
            <a:endParaRPr lang="en-US" sz="2400" noProof="0" dirty="0"/>
          </a:p>
        </p:txBody>
      </p:sp>
    </p:spTree>
    <p:extLst>
      <p:ext uri="{BB962C8B-B14F-4D97-AF65-F5344CB8AC3E}">
        <p14:creationId xmlns:p14="http://schemas.microsoft.com/office/powerpoint/2010/main" val="401964176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8A68F-F20D-4AF0-A04A-FCFD80DE907D}"/>
              </a:ext>
            </a:extLst>
          </p:cNvPr>
          <p:cNvSpPr>
            <a:spLocks noGrp="1"/>
          </p:cNvSpPr>
          <p:nvPr>
            <p:ph type="title"/>
          </p:nvPr>
        </p:nvSpPr>
        <p:spPr>
          <a:xfrm>
            <a:off x="719999" y="720000"/>
            <a:ext cx="4624357" cy="540000"/>
          </a:xfrm>
        </p:spPr>
        <p:txBody>
          <a:bodyPr>
            <a:normAutofit fontScale="90000"/>
          </a:bodyPr>
          <a:lstStyle/>
          <a:p>
            <a:r>
              <a:rPr lang="en-US" dirty="0"/>
              <a:t>Controller</a:t>
            </a:r>
            <a:endParaRPr lang="x-none" dirty="0"/>
          </a:p>
        </p:txBody>
      </p:sp>
      <p:sp>
        <p:nvSpPr>
          <p:cNvPr id="5" name="Content Placeholder 4">
            <a:extLst>
              <a:ext uri="{FF2B5EF4-FFF2-40B4-BE49-F238E27FC236}">
                <a16:creationId xmlns:a16="http://schemas.microsoft.com/office/drawing/2014/main" id="{8C282CC4-1944-4207-BB03-E2178D1005CB}"/>
              </a:ext>
            </a:extLst>
          </p:cNvPr>
          <p:cNvSpPr>
            <a:spLocks noGrp="1"/>
          </p:cNvSpPr>
          <p:nvPr>
            <p:ph idx="1"/>
          </p:nvPr>
        </p:nvSpPr>
        <p:spPr>
          <a:xfrm>
            <a:off x="720002" y="1620000"/>
            <a:ext cx="4624354" cy="3804854"/>
          </a:xfrm>
        </p:spPr>
        <p:txBody>
          <a:bodyPr>
            <a:normAutofit/>
          </a:bodyPr>
          <a:lstStyle/>
          <a:p>
            <a:r>
              <a:rPr lang="hu-HU" dirty="0" err="1"/>
              <a:t>Natural</a:t>
            </a:r>
            <a:r>
              <a:rPr lang="hu-HU" dirty="0"/>
              <a:t> </a:t>
            </a:r>
            <a:r>
              <a:rPr lang="hu-HU" dirty="0" err="1"/>
              <a:t>or</a:t>
            </a:r>
            <a:r>
              <a:rPr lang="hu-HU" dirty="0"/>
              <a:t> </a:t>
            </a:r>
            <a:r>
              <a:rPr lang="hu-HU" dirty="0" err="1"/>
              <a:t>legal</a:t>
            </a:r>
            <a:r>
              <a:rPr lang="hu-HU" dirty="0"/>
              <a:t> </a:t>
            </a:r>
            <a:r>
              <a:rPr lang="hu-HU" dirty="0" err="1"/>
              <a:t>person</a:t>
            </a:r>
            <a:r>
              <a:rPr lang="hu-HU" dirty="0"/>
              <a:t>, </a:t>
            </a:r>
            <a:r>
              <a:rPr lang="hu-HU" dirty="0" err="1"/>
              <a:t>public</a:t>
            </a:r>
            <a:r>
              <a:rPr lang="hu-HU" dirty="0"/>
              <a:t> </a:t>
            </a:r>
            <a:r>
              <a:rPr lang="hu-HU" dirty="0" err="1"/>
              <a:t>authority</a:t>
            </a:r>
            <a:r>
              <a:rPr lang="hu-HU" dirty="0"/>
              <a:t>, </a:t>
            </a:r>
            <a:r>
              <a:rPr lang="hu-HU" dirty="0" err="1"/>
              <a:t>agency</a:t>
            </a:r>
            <a:r>
              <a:rPr lang="hu-HU" dirty="0"/>
              <a:t> </a:t>
            </a:r>
            <a:r>
              <a:rPr lang="hu-HU" dirty="0" err="1"/>
              <a:t>or</a:t>
            </a:r>
            <a:r>
              <a:rPr lang="hu-HU" dirty="0"/>
              <a:t> </a:t>
            </a:r>
            <a:r>
              <a:rPr lang="hu-HU" dirty="0" err="1"/>
              <a:t>other</a:t>
            </a:r>
            <a:r>
              <a:rPr lang="hu-HU" dirty="0"/>
              <a:t> body </a:t>
            </a:r>
            <a:r>
              <a:rPr lang="hu-HU" dirty="0" err="1"/>
              <a:t>which</a:t>
            </a:r>
            <a:r>
              <a:rPr lang="hu-HU" dirty="0"/>
              <a:t> </a:t>
            </a:r>
            <a:r>
              <a:rPr lang="hu-HU" dirty="0" err="1"/>
              <a:t>processes</a:t>
            </a:r>
            <a:r>
              <a:rPr lang="en-US" dirty="0"/>
              <a:t> personal data </a:t>
            </a:r>
            <a:r>
              <a:rPr lang="en-US" b="1" dirty="0"/>
              <a:t>alone or jointly with others</a:t>
            </a:r>
            <a:r>
              <a:rPr lang="en-US" dirty="0"/>
              <a:t>.</a:t>
            </a:r>
          </a:p>
          <a:p>
            <a:r>
              <a:rPr lang="en-US" dirty="0"/>
              <a:t>A controller determines the purposes and means of processing.</a:t>
            </a:r>
          </a:p>
          <a:p>
            <a:endParaRPr lang="en-US" dirty="0"/>
          </a:p>
        </p:txBody>
      </p:sp>
      <p:sp>
        <p:nvSpPr>
          <p:cNvPr id="10" name="Content Placeholder 4">
            <a:extLst>
              <a:ext uri="{FF2B5EF4-FFF2-40B4-BE49-F238E27FC236}">
                <a16:creationId xmlns:a16="http://schemas.microsoft.com/office/drawing/2014/main" id="{548B3B92-A625-48A8-BF89-5EFB83232ED6}"/>
              </a:ext>
            </a:extLst>
          </p:cNvPr>
          <p:cNvSpPr txBox="1">
            <a:spLocks/>
          </p:cNvSpPr>
          <p:nvPr/>
        </p:nvSpPr>
        <p:spPr>
          <a:xfrm>
            <a:off x="6463853" y="1620000"/>
            <a:ext cx="4764918" cy="3804854"/>
          </a:xfrm>
          <a:prstGeom prst="rect">
            <a:avLst/>
          </a:prstGeom>
        </p:spPr>
        <p:txBody>
          <a:bodyPr vert="horz" lIns="90000" tIns="45720" rIns="91440" bIns="45720" rtlCol="0">
            <a:normAutofit/>
          </a:bodyPr>
          <a:lstStyle>
            <a:lvl1pPr marL="342900" indent="-342900" algn="l" defTabSz="914377" rtl="0" eaLnBrk="1" latinLnBrk="0" hangingPunct="1">
              <a:lnSpc>
                <a:spcPct val="90000"/>
              </a:lnSpc>
              <a:spcBef>
                <a:spcPts val="1000"/>
              </a:spcBef>
              <a:buFont typeface="Arial" charset="0"/>
              <a:buChar char="•"/>
              <a:defRPr sz="2000" kern="1200">
                <a:solidFill>
                  <a:schemeClr val="tx1"/>
                </a:solidFill>
                <a:latin typeface="Verdana" charset="0"/>
                <a:ea typeface="Verdana" charset="0"/>
                <a:cs typeface="Verdana" charset="0"/>
              </a:defRPr>
            </a:lvl1pPr>
            <a:lvl2pPr marL="685783" indent="-228594" algn="l" defTabSz="914377" rtl="0" eaLnBrk="1" latinLnBrk="0" hangingPunct="1">
              <a:lnSpc>
                <a:spcPct val="90000"/>
              </a:lnSpc>
              <a:spcBef>
                <a:spcPts val="500"/>
              </a:spcBef>
              <a:buFont typeface="Arial"/>
              <a:buChar char="•"/>
              <a:defRPr sz="1800" kern="1200">
                <a:solidFill>
                  <a:schemeClr val="bg2">
                    <a:lumMod val="50000"/>
                  </a:schemeClr>
                </a:solidFill>
                <a:latin typeface="Verdana" charset="0"/>
                <a:ea typeface="Verdana" charset="0"/>
                <a:cs typeface="Verdana" charset="0"/>
              </a:defRPr>
            </a:lvl2pPr>
            <a:lvl3pPr marL="1142971" indent="-228594" algn="l" defTabSz="914377" rtl="0" eaLnBrk="1" latinLnBrk="0" hangingPunct="1">
              <a:lnSpc>
                <a:spcPct val="90000"/>
              </a:lnSpc>
              <a:spcBef>
                <a:spcPts val="500"/>
              </a:spcBef>
              <a:buFont typeface="Arial"/>
              <a:buChar char="•"/>
              <a:defRPr sz="1600" kern="1200">
                <a:solidFill>
                  <a:schemeClr val="bg2">
                    <a:lumMod val="50000"/>
                  </a:schemeClr>
                </a:solidFill>
                <a:latin typeface="Verdana" charset="0"/>
                <a:ea typeface="Verdana" charset="0"/>
                <a:cs typeface="Verdana" charset="0"/>
              </a:defRPr>
            </a:lvl3pPr>
            <a:lvl4pPr marL="1600160" indent="-228594" algn="l" defTabSz="914377" rtl="0" eaLnBrk="1" latinLnBrk="0" hangingPunct="1">
              <a:lnSpc>
                <a:spcPct val="90000"/>
              </a:lnSpc>
              <a:spcBef>
                <a:spcPts val="500"/>
              </a:spcBef>
              <a:buFont typeface="Arial"/>
              <a:buChar char="•"/>
              <a:defRPr sz="1400" kern="1200">
                <a:solidFill>
                  <a:schemeClr val="bg2">
                    <a:lumMod val="50000"/>
                  </a:schemeClr>
                </a:solidFill>
                <a:latin typeface="Verdana" charset="0"/>
                <a:ea typeface="Verdana" charset="0"/>
                <a:cs typeface="Verdana" charset="0"/>
              </a:defRPr>
            </a:lvl4pPr>
            <a:lvl5pPr marL="2057349" indent="-228594" algn="l" defTabSz="914377" rtl="0" eaLnBrk="1" latinLnBrk="0" hangingPunct="1">
              <a:lnSpc>
                <a:spcPct val="90000"/>
              </a:lnSpc>
              <a:spcBef>
                <a:spcPts val="500"/>
              </a:spcBef>
              <a:buFont typeface="Arial"/>
              <a:buChar char="•"/>
              <a:defRPr sz="1400" kern="1200">
                <a:solidFill>
                  <a:schemeClr val="bg2">
                    <a:lumMod val="50000"/>
                  </a:schemeClr>
                </a:solidFill>
                <a:latin typeface="Verdana" charset="0"/>
                <a:ea typeface="Verdana" charset="0"/>
                <a:cs typeface="Verdana" charset="0"/>
              </a:defRPr>
            </a:lvl5pPr>
            <a:lvl6pPr marL="2514537"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r>
              <a:rPr lang="hu-HU" sz="2800" dirty="0" err="1">
                <a:latin typeface="+mn-lt"/>
              </a:rPr>
              <a:t>Natural</a:t>
            </a:r>
            <a:r>
              <a:rPr lang="hu-HU" sz="2800" dirty="0">
                <a:latin typeface="+mn-lt"/>
              </a:rPr>
              <a:t> </a:t>
            </a:r>
            <a:r>
              <a:rPr lang="hu-HU" sz="2800" dirty="0" err="1">
                <a:latin typeface="+mn-lt"/>
              </a:rPr>
              <a:t>or</a:t>
            </a:r>
            <a:r>
              <a:rPr lang="hu-HU" sz="2800" dirty="0">
                <a:latin typeface="+mn-lt"/>
              </a:rPr>
              <a:t> </a:t>
            </a:r>
            <a:r>
              <a:rPr lang="hu-HU" sz="2800" dirty="0" err="1">
                <a:latin typeface="+mn-lt"/>
              </a:rPr>
              <a:t>legal</a:t>
            </a:r>
            <a:r>
              <a:rPr lang="hu-HU" sz="2800" dirty="0">
                <a:latin typeface="+mn-lt"/>
              </a:rPr>
              <a:t> </a:t>
            </a:r>
            <a:r>
              <a:rPr lang="hu-HU" sz="2800" dirty="0" err="1">
                <a:latin typeface="+mn-lt"/>
              </a:rPr>
              <a:t>person</a:t>
            </a:r>
            <a:r>
              <a:rPr lang="hu-HU" sz="2800" dirty="0">
                <a:latin typeface="+mn-lt"/>
              </a:rPr>
              <a:t>, </a:t>
            </a:r>
            <a:r>
              <a:rPr lang="hu-HU" sz="2800" dirty="0" err="1">
                <a:latin typeface="+mn-lt"/>
              </a:rPr>
              <a:t>public</a:t>
            </a:r>
            <a:r>
              <a:rPr lang="hu-HU" sz="2800" dirty="0">
                <a:latin typeface="+mn-lt"/>
              </a:rPr>
              <a:t> </a:t>
            </a:r>
            <a:r>
              <a:rPr lang="hu-HU" sz="2800" dirty="0" err="1">
                <a:latin typeface="+mn-lt"/>
              </a:rPr>
              <a:t>authority</a:t>
            </a:r>
            <a:r>
              <a:rPr lang="hu-HU" sz="2800" dirty="0">
                <a:latin typeface="+mn-lt"/>
              </a:rPr>
              <a:t>, </a:t>
            </a:r>
            <a:r>
              <a:rPr lang="hu-HU" sz="2800" dirty="0" err="1">
                <a:latin typeface="+mn-lt"/>
              </a:rPr>
              <a:t>agency</a:t>
            </a:r>
            <a:r>
              <a:rPr lang="hu-HU" sz="2800" dirty="0">
                <a:latin typeface="+mn-lt"/>
              </a:rPr>
              <a:t> </a:t>
            </a:r>
            <a:r>
              <a:rPr lang="hu-HU" sz="2800" dirty="0" err="1">
                <a:latin typeface="+mn-lt"/>
              </a:rPr>
              <a:t>or</a:t>
            </a:r>
            <a:r>
              <a:rPr lang="hu-HU" sz="2800" dirty="0">
                <a:latin typeface="+mn-lt"/>
              </a:rPr>
              <a:t> </a:t>
            </a:r>
            <a:r>
              <a:rPr lang="hu-HU" sz="2800" dirty="0" err="1">
                <a:latin typeface="+mn-lt"/>
              </a:rPr>
              <a:t>other</a:t>
            </a:r>
            <a:r>
              <a:rPr lang="hu-HU" sz="2800" dirty="0">
                <a:latin typeface="+mn-lt"/>
              </a:rPr>
              <a:t> body </a:t>
            </a:r>
            <a:r>
              <a:rPr lang="hu-HU" sz="2800" dirty="0" err="1">
                <a:latin typeface="+mn-lt"/>
              </a:rPr>
              <a:t>which</a:t>
            </a:r>
            <a:r>
              <a:rPr lang="hu-HU" sz="2800" dirty="0">
                <a:latin typeface="+mn-lt"/>
              </a:rPr>
              <a:t> </a:t>
            </a:r>
            <a:r>
              <a:rPr lang="hu-HU" sz="2800" dirty="0" err="1">
                <a:latin typeface="+mn-lt"/>
              </a:rPr>
              <a:t>processes</a:t>
            </a:r>
            <a:r>
              <a:rPr lang="en-US" sz="2800" dirty="0">
                <a:latin typeface="+mn-lt"/>
              </a:rPr>
              <a:t> personal data </a:t>
            </a:r>
            <a:r>
              <a:rPr lang="en-US" sz="2800" b="1" dirty="0">
                <a:latin typeface="+mn-lt"/>
              </a:rPr>
              <a:t>on behalf of the controller</a:t>
            </a:r>
          </a:p>
          <a:p>
            <a:endParaRPr lang="en-US" dirty="0"/>
          </a:p>
          <a:p>
            <a:pPr marL="0" indent="0">
              <a:buNone/>
            </a:pPr>
            <a:endParaRPr lang="en-US" dirty="0"/>
          </a:p>
        </p:txBody>
      </p:sp>
      <p:sp>
        <p:nvSpPr>
          <p:cNvPr id="7" name="Szövegdoboz 6">
            <a:extLst>
              <a:ext uri="{FF2B5EF4-FFF2-40B4-BE49-F238E27FC236}">
                <a16:creationId xmlns:a16="http://schemas.microsoft.com/office/drawing/2014/main" id="{A35B39AE-1E80-4414-A3C2-5E76A89ECF6D}"/>
              </a:ext>
            </a:extLst>
          </p:cNvPr>
          <p:cNvSpPr txBox="1"/>
          <p:nvPr/>
        </p:nvSpPr>
        <p:spPr>
          <a:xfrm>
            <a:off x="6660833" y="636057"/>
            <a:ext cx="4060723" cy="707886"/>
          </a:xfrm>
          <a:prstGeom prst="rect">
            <a:avLst/>
          </a:prstGeom>
          <a:noFill/>
        </p:spPr>
        <p:txBody>
          <a:bodyPr wrap="square" rtlCol="0">
            <a:spAutoFit/>
          </a:bodyPr>
          <a:lstStyle/>
          <a:p>
            <a:r>
              <a:rPr lang="hu-HU" sz="4000" dirty="0" err="1">
                <a:latin typeface="+mj-lt"/>
              </a:rPr>
              <a:t>Processor</a:t>
            </a:r>
            <a:endParaRPr lang="en-GB" sz="4000" dirty="0">
              <a:latin typeface="+mj-lt"/>
            </a:endParaRPr>
          </a:p>
        </p:txBody>
      </p:sp>
    </p:spTree>
    <p:extLst>
      <p:ext uri="{BB962C8B-B14F-4D97-AF65-F5344CB8AC3E}">
        <p14:creationId xmlns:p14="http://schemas.microsoft.com/office/powerpoint/2010/main" val="29032630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94D5E-7C9E-A84F-AB6D-D8E19E4490D8}"/>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C7C5DD2-BA1F-A94B-9600-087EC3F9806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6229046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3325F-279F-C848-B4A4-7844907AC25C}"/>
              </a:ext>
            </a:extLst>
          </p:cNvPr>
          <p:cNvSpPr>
            <a:spLocks noGrp="1"/>
          </p:cNvSpPr>
          <p:nvPr>
            <p:ph type="title"/>
          </p:nvPr>
        </p:nvSpPr>
        <p:spPr/>
        <p:txBody>
          <a:bodyPr>
            <a:noAutofit/>
          </a:bodyPr>
          <a:lstStyle/>
          <a:p>
            <a:r>
              <a:rPr lang="hu-HU" sz="3200" dirty="0" err="1"/>
              <a:t>Concepts</a:t>
            </a:r>
            <a:r>
              <a:rPr lang="hu-HU" sz="3200" dirty="0"/>
              <a:t> of </a:t>
            </a:r>
            <a:r>
              <a:rPr lang="hu-HU" sz="3200" dirty="0" err="1"/>
              <a:t>privacy</a:t>
            </a:r>
            <a:r>
              <a:rPr lang="en-US" sz="3200" dirty="0"/>
              <a:t> (1)</a:t>
            </a:r>
          </a:p>
        </p:txBody>
      </p:sp>
      <p:sp>
        <p:nvSpPr>
          <p:cNvPr id="3" name="Content Placeholder 2">
            <a:extLst>
              <a:ext uri="{FF2B5EF4-FFF2-40B4-BE49-F238E27FC236}">
                <a16:creationId xmlns:a16="http://schemas.microsoft.com/office/drawing/2014/main" id="{18C79741-75B5-9D42-9D87-D81950E84FB9}"/>
              </a:ext>
            </a:extLst>
          </p:cNvPr>
          <p:cNvSpPr>
            <a:spLocks noGrp="1"/>
          </p:cNvSpPr>
          <p:nvPr>
            <p:ph idx="1"/>
          </p:nvPr>
        </p:nvSpPr>
        <p:spPr/>
        <p:txBody>
          <a:bodyPr>
            <a:normAutofit lnSpcReduction="10000"/>
          </a:bodyPr>
          <a:lstStyle/>
          <a:p>
            <a:r>
              <a:rPr lang="hu-HU" dirty="0"/>
              <a:t>19th </a:t>
            </a:r>
            <a:r>
              <a:rPr lang="hu-HU" dirty="0" err="1"/>
              <a:t>century</a:t>
            </a:r>
            <a:endParaRPr lang="hu-HU" dirty="0"/>
          </a:p>
          <a:p>
            <a:r>
              <a:rPr lang="hu-HU" dirty="0"/>
              <a:t>New technology – instant </a:t>
            </a:r>
            <a:r>
              <a:rPr lang="hu-HU" dirty="0" err="1"/>
              <a:t>photography</a:t>
            </a:r>
            <a:endParaRPr lang="hu-HU" dirty="0"/>
          </a:p>
          <a:p>
            <a:r>
              <a:rPr lang="hu-HU" dirty="0"/>
              <a:t>New </a:t>
            </a:r>
            <a:r>
              <a:rPr lang="hu-HU" dirty="0" err="1"/>
              <a:t>concepts</a:t>
            </a:r>
            <a:r>
              <a:rPr lang="hu-HU" dirty="0"/>
              <a:t> in media: </a:t>
            </a:r>
            <a:r>
              <a:rPr lang="hu-HU" dirty="0" err="1"/>
              <a:t>tabloids</a:t>
            </a:r>
            <a:r>
              <a:rPr lang="hu-HU" dirty="0"/>
              <a:t>, </a:t>
            </a:r>
            <a:r>
              <a:rPr lang="hu-HU" dirty="0" err="1"/>
              <a:t>gossip</a:t>
            </a:r>
            <a:r>
              <a:rPr lang="hu-HU" dirty="0"/>
              <a:t> </a:t>
            </a:r>
            <a:r>
              <a:rPr lang="hu-HU" dirty="0" err="1"/>
              <a:t>press</a:t>
            </a:r>
            <a:r>
              <a:rPr lang="hu-HU" dirty="0"/>
              <a:t>, </a:t>
            </a:r>
            <a:r>
              <a:rPr lang="hu-HU" dirty="0" err="1"/>
              <a:t>ambush</a:t>
            </a:r>
            <a:r>
              <a:rPr lang="hu-HU" dirty="0"/>
              <a:t> </a:t>
            </a:r>
            <a:r>
              <a:rPr lang="hu-HU" dirty="0" err="1"/>
              <a:t>journalism</a:t>
            </a:r>
            <a:endParaRPr lang="hu-HU" dirty="0"/>
          </a:p>
          <a:p>
            <a:r>
              <a:rPr lang="en-US" dirty="0"/>
              <a:t>1879 </a:t>
            </a:r>
            <a:r>
              <a:rPr lang="hu-HU" dirty="0"/>
              <a:t>- </a:t>
            </a:r>
            <a:r>
              <a:rPr lang="en-US" dirty="0"/>
              <a:t>U.S. Judge, Thomas Cooley</a:t>
            </a:r>
            <a:r>
              <a:rPr lang="hu-HU" dirty="0"/>
              <a:t> </a:t>
            </a:r>
            <a:r>
              <a:rPr lang="en-US" dirty="0"/>
              <a:t>spoke of “the right to be let alone” as a matter of personal security</a:t>
            </a:r>
          </a:p>
          <a:p>
            <a:r>
              <a:rPr lang="hu-HU" dirty="0"/>
              <a:t>1890 - </a:t>
            </a:r>
            <a:r>
              <a:rPr lang="en-US" dirty="0"/>
              <a:t>Samuel Warren and Louis Brandeis </a:t>
            </a:r>
            <a:r>
              <a:rPr lang="hu-HU" dirty="0" err="1"/>
              <a:t>infamous</a:t>
            </a:r>
            <a:r>
              <a:rPr lang="hu-HU" dirty="0"/>
              <a:t> </a:t>
            </a:r>
            <a:r>
              <a:rPr lang="en-US" dirty="0"/>
              <a:t>article on the individual’s right to privacy, </a:t>
            </a:r>
            <a:r>
              <a:rPr lang="hu-HU" dirty="0" err="1"/>
              <a:t>coined</a:t>
            </a:r>
            <a:r>
              <a:rPr lang="hu-HU" dirty="0"/>
              <a:t> </a:t>
            </a:r>
            <a:r>
              <a:rPr lang="en-US" dirty="0"/>
              <a:t>as “the right to be let alone”</a:t>
            </a:r>
            <a:r>
              <a:rPr lang="hu-HU" dirty="0"/>
              <a:t> /</a:t>
            </a:r>
            <a:r>
              <a:rPr lang="en-US" dirty="0"/>
              <a:t>Harvard Law Review</a:t>
            </a:r>
            <a:r>
              <a:rPr lang="hu-HU" dirty="0"/>
              <a:t>/</a:t>
            </a:r>
          </a:p>
          <a:p>
            <a:r>
              <a:rPr lang="en-US" dirty="0"/>
              <a:t>Strong relationship with human dignity and other personality rights</a:t>
            </a:r>
          </a:p>
          <a:p>
            <a:r>
              <a:rPr lang="en-US" dirty="0"/>
              <a:t>Reflection to technological developments</a:t>
            </a:r>
          </a:p>
          <a:p>
            <a:endParaRPr lang="en-US" dirty="0"/>
          </a:p>
          <a:p>
            <a:endParaRPr lang="en-US" dirty="0"/>
          </a:p>
          <a:p>
            <a:endParaRPr lang="en-US" dirty="0"/>
          </a:p>
        </p:txBody>
      </p:sp>
    </p:spTree>
    <p:extLst>
      <p:ext uri="{BB962C8B-B14F-4D97-AF65-F5344CB8AC3E}">
        <p14:creationId xmlns:p14="http://schemas.microsoft.com/office/powerpoint/2010/main" val="62498540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en-US" dirty="0"/>
              <a:t>Table of contents</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p:txBody>
          <a:bodyPr/>
          <a:lstStyle/>
          <a:p>
            <a:pPr marL="514350" indent="-514350">
              <a:buFont typeface="+mj-lt"/>
              <a:buAutoNum type="arabicPeriod"/>
            </a:pPr>
            <a:r>
              <a:rPr lang="hu-HU" dirty="0" err="1">
                <a:solidFill>
                  <a:srgbClr val="00B050"/>
                </a:solidFill>
              </a:rPr>
              <a:t>Concepts</a:t>
            </a:r>
            <a:r>
              <a:rPr lang="hu-HU" dirty="0">
                <a:solidFill>
                  <a:srgbClr val="00B050"/>
                </a:solidFill>
              </a:rPr>
              <a:t> of </a:t>
            </a:r>
            <a:r>
              <a:rPr lang="hu-HU" dirty="0" err="1">
                <a:solidFill>
                  <a:srgbClr val="00B050"/>
                </a:solidFill>
              </a:rPr>
              <a:t>privacy</a:t>
            </a:r>
            <a:endParaRPr lang="hu-HU" dirty="0">
              <a:solidFill>
                <a:srgbClr val="00B050"/>
              </a:solidFill>
            </a:endParaRPr>
          </a:p>
          <a:p>
            <a:pPr marL="514350" indent="-514350">
              <a:buFont typeface="+mj-lt"/>
              <a:buAutoNum type="arabicPeriod"/>
            </a:pPr>
            <a:r>
              <a:rPr lang="hu-HU" dirty="0">
                <a:solidFill>
                  <a:srgbClr val="00B050"/>
                </a:solidFill>
              </a:rPr>
              <a:t>The </a:t>
            </a:r>
            <a:r>
              <a:rPr lang="hu-HU" dirty="0" err="1">
                <a:solidFill>
                  <a:srgbClr val="00B050"/>
                </a:solidFill>
              </a:rPr>
              <a:t>right</a:t>
            </a:r>
            <a:r>
              <a:rPr lang="hu-HU" dirty="0">
                <a:solidFill>
                  <a:srgbClr val="00B050"/>
                </a:solidFill>
              </a:rPr>
              <a:t> </a:t>
            </a:r>
            <a:r>
              <a:rPr lang="hu-HU" dirty="0" err="1">
                <a:solidFill>
                  <a:srgbClr val="00B050"/>
                </a:solidFill>
              </a:rPr>
              <a:t>to</a:t>
            </a:r>
            <a:r>
              <a:rPr lang="hu-HU" dirty="0">
                <a:solidFill>
                  <a:srgbClr val="00B050"/>
                </a:solidFill>
              </a:rPr>
              <a:t> </a:t>
            </a:r>
            <a:r>
              <a:rPr lang="hu-HU" dirty="0" err="1">
                <a:solidFill>
                  <a:srgbClr val="00B050"/>
                </a:solidFill>
              </a:rPr>
              <a:t>privacy</a:t>
            </a:r>
            <a:r>
              <a:rPr lang="hu-HU" dirty="0">
                <a:solidFill>
                  <a:srgbClr val="00B050"/>
                </a:solidFill>
              </a:rPr>
              <a:t> in human </a:t>
            </a:r>
            <a:r>
              <a:rPr lang="hu-HU" dirty="0" err="1">
                <a:solidFill>
                  <a:srgbClr val="00B050"/>
                </a:solidFill>
              </a:rPr>
              <a:t>right</a:t>
            </a:r>
            <a:r>
              <a:rPr lang="hu-HU" dirty="0">
                <a:solidFill>
                  <a:srgbClr val="00B050"/>
                </a:solidFill>
              </a:rPr>
              <a:t> </a:t>
            </a:r>
            <a:r>
              <a:rPr lang="hu-HU" dirty="0" err="1">
                <a:solidFill>
                  <a:srgbClr val="00B050"/>
                </a:solidFill>
              </a:rPr>
              <a:t>catalogues</a:t>
            </a:r>
            <a:endParaRPr lang="hu-HU" dirty="0">
              <a:solidFill>
                <a:srgbClr val="00B050"/>
              </a:solidFill>
            </a:endParaRPr>
          </a:p>
          <a:p>
            <a:pPr marL="514350" indent="-514350">
              <a:buFont typeface="+mj-lt"/>
              <a:buAutoNum type="arabicPeriod"/>
            </a:pPr>
            <a:r>
              <a:rPr lang="en-US" dirty="0">
                <a:solidFill>
                  <a:srgbClr val="00B050"/>
                </a:solidFill>
              </a:rPr>
              <a:t>The Council of Europe and EU framework</a:t>
            </a:r>
          </a:p>
          <a:p>
            <a:pPr marL="514350" indent="-514350">
              <a:buFont typeface="+mj-lt"/>
              <a:buAutoNum type="arabicPeriod"/>
            </a:pPr>
            <a:r>
              <a:rPr lang="hu-HU" dirty="0">
                <a:solidFill>
                  <a:srgbClr val="00B050"/>
                </a:solidFill>
              </a:rPr>
              <a:t>The EU </a:t>
            </a:r>
            <a:r>
              <a:rPr lang="hu-HU" dirty="0" err="1">
                <a:solidFill>
                  <a:srgbClr val="00B050"/>
                </a:solidFill>
              </a:rPr>
              <a:t>data</a:t>
            </a:r>
            <a:r>
              <a:rPr lang="hu-HU" dirty="0">
                <a:solidFill>
                  <a:srgbClr val="00B050"/>
                </a:solidFill>
              </a:rPr>
              <a:t> </a:t>
            </a:r>
            <a:r>
              <a:rPr lang="hu-HU" dirty="0" err="1">
                <a:solidFill>
                  <a:srgbClr val="00B050"/>
                </a:solidFill>
              </a:rPr>
              <a:t>protection</a:t>
            </a:r>
            <a:r>
              <a:rPr lang="hu-HU" dirty="0">
                <a:solidFill>
                  <a:srgbClr val="00B050"/>
                </a:solidFill>
              </a:rPr>
              <a:t> </a:t>
            </a:r>
            <a:r>
              <a:rPr lang="hu-HU" dirty="0" err="1">
                <a:solidFill>
                  <a:srgbClr val="00B050"/>
                </a:solidFill>
              </a:rPr>
              <a:t>regime</a:t>
            </a:r>
            <a:r>
              <a:rPr lang="hu-HU" dirty="0">
                <a:solidFill>
                  <a:srgbClr val="00B050"/>
                </a:solidFill>
              </a:rPr>
              <a:t> – </a:t>
            </a:r>
            <a:r>
              <a:rPr lang="hu-HU" dirty="0" err="1">
                <a:solidFill>
                  <a:srgbClr val="00B050"/>
                </a:solidFill>
              </a:rPr>
              <a:t>the</a:t>
            </a:r>
            <a:r>
              <a:rPr lang="hu-HU" dirty="0">
                <a:solidFill>
                  <a:srgbClr val="00B050"/>
                </a:solidFill>
              </a:rPr>
              <a:t> GDPR</a:t>
            </a:r>
            <a:endParaRPr lang="en-US" dirty="0">
              <a:solidFill>
                <a:srgbClr val="00B050"/>
              </a:solidFill>
            </a:endParaRPr>
          </a:p>
          <a:p>
            <a:pPr marL="514350" indent="-514350">
              <a:buFont typeface="+mj-lt"/>
              <a:buAutoNum type="arabicPeriod"/>
            </a:pPr>
            <a:r>
              <a:rPr lang="en-US" dirty="0">
                <a:solidFill>
                  <a:srgbClr val="00B050"/>
                </a:solidFill>
              </a:rPr>
              <a:t>The notion of personal data</a:t>
            </a:r>
          </a:p>
          <a:p>
            <a:pPr marL="514350" indent="-514350">
              <a:buFont typeface="+mj-lt"/>
              <a:buAutoNum type="arabicPeriod"/>
            </a:pPr>
            <a:r>
              <a:rPr lang="hu-HU" dirty="0" err="1">
                <a:solidFill>
                  <a:srgbClr val="FF0000"/>
                </a:solidFill>
              </a:rPr>
              <a:t>Principles</a:t>
            </a:r>
            <a:r>
              <a:rPr lang="hu-HU" dirty="0">
                <a:solidFill>
                  <a:srgbClr val="FF0000"/>
                </a:solidFill>
              </a:rPr>
              <a:t> of p</a:t>
            </a:r>
            <a:r>
              <a:rPr lang="en-US" dirty="0" err="1">
                <a:solidFill>
                  <a:srgbClr val="FF0000"/>
                </a:solidFill>
              </a:rPr>
              <a:t>rocessing</a:t>
            </a:r>
            <a:r>
              <a:rPr lang="en-US" dirty="0">
                <a:solidFill>
                  <a:srgbClr val="FF0000"/>
                </a:solidFill>
              </a:rPr>
              <a:t> personal data</a:t>
            </a:r>
          </a:p>
          <a:p>
            <a:pPr marL="514350" indent="-514350">
              <a:buFont typeface="+mj-lt"/>
              <a:buAutoNum type="arabicPeriod"/>
            </a:pPr>
            <a:r>
              <a:rPr lang="en-US" dirty="0"/>
              <a:t>Related rights and concepts</a:t>
            </a:r>
          </a:p>
        </p:txBody>
      </p:sp>
    </p:spTree>
    <p:extLst>
      <p:ext uri="{BB962C8B-B14F-4D97-AF65-F5344CB8AC3E}">
        <p14:creationId xmlns:p14="http://schemas.microsoft.com/office/powerpoint/2010/main" val="21842087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062AA-7A3B-244B-84B4-90FF327EFC3D}"/>
              </a:ext>
            </a:extLst>
          </p:cNvPr>
          <p:cNvSpPr>
            <a:spLocks noGrp="1"/>
          </p:cNvSpPr>
          <p:nvPr>
            <p:ph type="title"/>
          </p:nvPr>
        </p:nvSpPr>
        <p:spPr>
          <a:xfrm>
            <a:off x="1492624" y="755136"/>
            <a:ext cx="8633011" cy="1448259"/>
          </a:xfrm>
        </p:spPr>
        <p:txBody>
          <a:bodyPr>
            <a:noAutofit/>
          </a:bodyPr>
          <a:lstStyle/>
          <a:p>
            <a:r>
              <a:rPr lang="en-US" sz="4000" dirty="0"/>
              <a:t>6. </a:t>
            </a:r>
            <a:r>
              <a:rPr lang="hu-HU" sz="4000" dirty="0" err="1"/>
              <a:t>Principles</a:t>
            </a:r>
            <a:r>
              <a:rPr lang="hu-HU" sz="4000" dirty="0"/>
              <a:t> of p</a:t>
            </a:r>
            <a:r>
              <a:rPr lang="en-US" sz="4000" dirty="0" err="1"/>
              <a:t>rocessing</a:t>
            </a:r>
            <a:r>
              <a:rPr lang="en-US" sz="4000" dirty="0"/>
              <a:t> personal data</a:t>
            </a:r>
          </a:p>
        </p:txBody>
      </p:sp>
    </p:spTree>
    <p:extLst>
      <p:ext uri="{BB962C8B-B14F-4D97-AF65-F5344CB8AC3E}">
        <p14:creationId xmlns:p14="http://schemas.microsoft.com/office/powerpoint/2010/main" val="37503617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3EC5F-94B8-4A4C-AC50-3B30D42FD153}"/>
              </a:ext>
            </a:extLst>
          </p:cNvPr>
          <p:cNvSpPr>
            <a:spLocks noGrp="1"/>
          </p:cNvSpPr>
          <p:nvPr>
            <p:ph type="title"/>
          </p:nvPr>
        </p:nvSpPr>
        <p:spPr>
          <a:xfrm>
            <a:off x="719999" y="450000"/>
            <a:ext cx="9633369" cy="540000"/>
          </a:xfrm>
        </p:spPr>
        <p:txBody>
          <a:bodyPr>
            <a:normAutofit fontScale="90000"/>
          </a:bodyPr>
          <a:lstStyle/>
          <a:p>
            <a:r>
              <a:rPr lang="en-US" dirty="0"/>
              <a:t>GDPR Principles in Processing Personal Data</a:t>
            </a:r>
            <a:endParaRPr lang="x-none" dirty="0"/>
          </a:p>
        </p:txBody>
      </p:sp>
      <p:sp>
        <p:nvSpPr>
          <p:cNvPr id="3" name="Rectangle 2">
            <a:extLst>
              <a:ext uri="{FF2B5EF4-FFF2-40B4-BE49-F238E27FC236}">
                <a16:creationId xmlns:a16="http://schemas.microsoft.com/office/drawing/2014/main" id="{A4BE0692-FDF1-4745-BE57-B28A177B6856}"/>
              </a:ext>
            </a:extLst>
          </p:cNvPr>
          <p:cNvSpPr/>
          <p:nvPr/>
        </p:nvSpPr>
        <p:spPr>
          <a:xfrm>
            <a:off x="6646128" y="1566628"/>
            <a:ext cx="5141157" cy="4394167"/>
          </a:xfrm>
          <a:prstGeom prst="rect">
            <a:avLst/>
          </a:prstGeom>
        </p:spPr>
        <p:txBody>
          <a:bodyPr/>
          <a:lstStyle/>
          <a:p>
            <a:pPr lvl="0">
              <a:buChar char="•"/>
            </a:pPr>
            <a:r>
              <a:rPr lang="en-US" sz="3200" dirty="0"/>
              <a:t>Storage limitations</a:t>
            </a:r>
          </a:p>
          <a:p>
            <a:pPr lvl="0">
              <a:buChar char="•"/>
            </a:pPr>
            <a:r>
              <a:rPr lang="en-US" sz="3200" dirty="0"/>
              <a:t>Integrity</a:t>
            </a:r>
          </a:p>
          <a:p>
            <a:pPr lvl="0">
              <a:buChar char="•"/>
            </a:pPr>
            <a:r>
              <a:rPr lang="en-US" sz="3200" dirty="0"/>
              <a:t>Confidentiality</a:t>
            </a:r>
          </a:p>
          <a:p>
            <a:pPr lvl="0">
              <a:buChar char="•"/>
            </a:pPr>
            <a:r>
              <a:rPr lang="en-US" sz="3200" dirty="0"/>
              <a:t>Accountability</a:t>
            </a:r>
          </a:p>
        </p:txBody>
      </p:sp>
      <p:sp>
        <p:nvSpPr>
          <p:cNvPr id="4" name="Rectangle 3">
            <a:extLst>
              <a:ext uri="{FF2B5EF4-FFF2-40B4-BE49-F238E27FC236}">
                <a16:creationId xmlns:a16="http://schemas.microsoft.com/office/drawing/2014/main" id="{B0F20B80-4D33-7B4D-A3A2-85BBFFD7041D}"/>
              </a:ext>
            </a:extLst>
          </p:cNvPr>
          <p:cNvSpPr/>
          <p:nvPr/>
        </p:nvSpPr>
        <p:spPr>
          <a:xfrm>
            <a:off x="1104982" y="1566628"/>
            <a:ext cx="5541146" cy="4394167"/>
          </a:xfrm>
          <a:prstGeom prst="rect">
            <a:avLst/>
          </a:prstGeom>
        </p:spPr>
        <p:txBody>
          <a:bodyPr/>
          <a:lstStyle/>
          <a:p>
            <a:pPr lvl="0">
              <a:buChar char="•"/>
            </a:pPr>
            <a:r>
              <a:rPr lang="en-US" sz="3200" dirty="0"/>
              <a:t>Lawfulness, fairness and transparency</a:t>
            </a:r>
          </a:p>
          <a:p>
            <a:pPr lvl="0">
              <a:buChar char="•"/>
            </a:pPr>
            <a:r>
              <a:rPr lang="en-US" sz="3200" dirty="0"/>
              <a:t>Purpose limitation</a:t>
            </a:r>
          </a:p>
          <a:p>
            <a:pPr lvl="0">
              <a:buChar char="•"/>
            </a:pPr>
            <a:r>
              <a:rPr lang="en-US" sz="3200" dirty="0"/>
              <a:t>Data minimization and Proportionality</a:t>
            </a:r>
          </a:p>
          <a:p>
            <a:pPr lvl="0">
              <a:buChar char="•"/>
            </a:pPr>
            <a:r>
              <a:rPr lang="en-US" sz="3200" dirty="0"/>
              <a:t>Accuracy</a:t>
            </a:r>
          </a:p>
        </p:txBody>
      </p:sp>
    </p:spTree>
    <p:extLst>
      <p:ext uri="{BB962C8B-B14F-4D97-AF65-F5344CB8AC3E}">
        <p14:creationId xmlns:p14="http://schemas.microsoft.com/office/powerpoint/2010/main" val="41766550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518160" y="838200"/>
            <a:ext cx="11536187" cy="5338763"/>
          </a:xfrm>
        </p:spPr>
        <p:txBody>
          <a:bodyPr>
            <a:normAutofit/>
          </a:bodyPr>
          <a:lstStyle/>
          <a:p>
            <a:pPr lvl="0"/>
            <a:r>
              <a:rPr lang="en-US" b="1" dirty="0"/>
              <a:t>lawfulness, fairness and transparency</a:t>
            </a:r>
            <a:endParaRPr lang="hu-HU" b="1" dirty="0"/>
          </a:p>
          <a:p>
            <a:pPr lvl="1"/>
            <a:r>
              <a:rPr lang="en-US" sz="2400" dirty="0"/>
              <a:t>processed lawfully, fairly and in a transparent manner in relation to the data subject</a:t>
            </a:r>
            <a:endParaRPr lang="hu-HU" sz="2400" dirty="0"/>
          </a:p>
          <a:p>
            <a:pPr lvl="0"/>
            <a:r>
              <a:rPr lang="en-US" b="1" dirty="0"/>
              <a:t>purpose limitation</a:t>
            </a:r>
            <a:endParaRPr lang="hu-HU" b="1" dirty="0"/>
          </a:p>
          <a:p>
            <a:pPr lvl="1"/>
            <a:r>
              <a:rPr lang="en-US" sz="2400" dirty="0"/>
              <a:t>collected for specified, explicit and legitimate purposes</a:t>
            </a:r>
            <a:endParaRPr lang="hu-HU" sz="2400" dirty="0"/>
          </a:p>
          <a:p>
            <a:pPr lvl="1"/>
            <a:r>
              <a:rPr lang="en-US" sz="2400" dirty="0"/>
              <a:t>not further processed in a manner that is incompatible with those purposes</a:t>
            </a:r>
            <a:endParaRPr lang="hu-HU" sz="2400" dirty="0"/>
          </a:p>
          <a:p>
            <a:pPr lvl="2"/>
            <a:r>
              <a:rPr lang="en-US" sz="2400" dirty="0"/>
              <a:t>except for archiving</a:t>
            </a:r>
            <a:endParaRPr lang="hu-HU" sz="2400" dirty="0"/>
          </a:p>
          <a:p>
            <a:pPr lvl="0"/>
            <a:r>
              <a:rPr lang="en-US" b="1" dirty="0"/>
              <a:t>data minimization</a:t>
            </a:r>
            <a:endParaRPr lang="hu-HU" b="1" dirty="0"/>
          </a:p>
          <a:p>
            <a:pPr lvl="1"/>
            <a:r>
              <a:rPr lang="en-US" sz="2400" dirty="0"/>
              <a:t>adequate, relevant and limited to what is necessary in relation to the purposes for which they are processed</a:t>
            </a:r>
            <a:endParaRPr lang="hu-HU" sz="2400" dirty="0"/>
          </a:p>
          <a:p>
            <a:pPr lvl="0"/>
            <a:r>
              <a:rPr lang="en-US" b="1" dirty="0"/>
              <a:t>accuracy</a:t>
            </a:r>
            <a:endParaRPr lang="hu-HU" b="1" dirty="0"/>
          </a:p>
          <a:p>
            <a:pPr lvl="1"/>
            <a:r>
              <a:rPr lang="en-US" sz="2400" dirty="0"/>
              <a:t>accurate and kept up to date</a:t>
            </a:r>
            <a:endParaRPr lang="hu-HU" sz="2400" dirty="0"/>
          </a:p>
          <a:p>
            <a:pPr lvl="1"/>
            <a:r>
              <a:rPr lang="en-US" sz="2400" dirty="0"/>
              <a:t>inaccurate data shall be erased or rectified without delay</a:t>
            </a:r>
            <a:endParaRPr lang="hu-HU" sz="2400" dirty="0"/>
          </a:p>
        </p:txBody>
      </p:sp>
    </p:spTree>
    <p:extLst>
      <p:ext uri="{BB962C8B-B14F-4D97-AF65-F5344CB8AC3E}">
        <p14:creationId xmlns:p14="http://schemas.microsoft.com/office/powerpoint/2010/main" val="35563116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518161" y="838200"/>
            <a:ext cx="7034106" cy="5822315"/>
          </a:xfrm>
        </p:spPr>
        <p:txBody>
          <a:bodyPr>
            <a:normAutofit fontScale="92500" lnSpcReduction="10000"/>
          </a:bodyPr>
          <a:lstStyle/>
          <a:p>
            <a:pPr lvl="0"/>
            <a:r>
              <a:rPr lang="en-US" b="1" dirty="0"/>
              <a:t>storage limitation</a:t>
            </a:r>
            <a:endParaRPr lang="hu-HU" b="1" dirty="0"/>
          </a:p>
          <a:p>
            <a:pPr lvl="1"/>
            <a:r>
              <a:rPr lang="en-US" sz="2400" dirty="0"/>
              <a:t>kept in a form which permits identification of data subjects for no longer than is necessary</a:t>
            </a:r>
            <a:endParaRPr lang="hu-HU" sz="2400" dirty="0"/>
          </a:p>
          <a:p>
            <a:pPr lvl="2"/>
            <a:r>
              <a:rPr lang="en-US" sz="2400" dirty="0"/>
              <a:t>except for archiving</a:t>
            </a:r>
            <a:endParaRPr lang="hu-HU" sz="2400" dirty="0"/>
          </a:p>
          <a:p>
            <a:pPr lvl="3"/>
            <a:r>
              <a:rPr lang="en-US" sz="2400" dirty="0"/>
              <a:t>public interest</a:t>
            </a:r>
            <a:endParaRPr lang="hu-HU" sz="2400" dirty="0"/>
          </a:p>
          <a:p>
            <a:pPr lvl="3"/>
            <a:r>
              <a:rPr lang="en-US" sz="2400" dirty="0"/>
              <a:t>scientific or historical research purposes</a:t>
            </a:r>
            <a:endParaRPr lang="hu-HU" sz="2400" dirty="0"/>
          </a:p>
          <a:p>
            <a:pPr lvl="3"/>
            <a:r>
              <a:rPr lang="en-US" sz="2400" dirty="0"/>
              <a:t>statistical purposes</a:t>
            </a:r>
            <a:endParaRPr lang="hu-HU" sz="2400" dirty="0"/>
          </a:p>
          <a:p>
            <a:pPr lvl="0"/>
            <a:r>
              <a:rPr lang="en-US" b="1" dirty="0"/>
              <a:t>integrity and confidentiality</a:t>
            </a:r>
            <a:endParaRPr lang="hu-HU" b="1" dirty="0"/>
          </a:p>
          <a:p>
            <a:pPr lvl="1"/>
            <a:r>
              <a:rPr lang="en-US" sz="2400" dirty="0"/>
              <a:t>appropriate technical or </a:t>
            </a:r>
            <a:r>
              <a:rPr lang="en-US" sz="2400" dirty="0" err="1"/>
              <a:t>organisational</a:t>
            </a:r>
            <a:r>
              <a:rPr lang="en-US" sz="2400" dirty="0"/>
              <a:t> measures</a:t>
            </a:r>
            <a:endParaRPr lang="hu-HU" sz="2400" dirty="0"/>
          </a:p>
          <a:p>
            <a:pPr lvl="1"/>
            <a:r>
              <a:rPr lang="en-US" sz="2400" dirty="0"/>
              <a:t>that ensures appropriate security of the personal data</a:t>
            </a:r>
            <a:endParaRPr lang="hu-HU" sz="2400" dirty="0"/>
          </a:p>
          <a:p>
            <a:pPr lvl="2"/>
            <a:r>
              <a:rPr lang="en-US" sz="2400" dirty="0"/>
              <a:t>protection against</a:t>
            </a:r>
            <a:endParaRPr lang="hu-HU" sz="2400" dirty="0"/>
          </a:p>
          <a:p>
            <a:pPr lvl="3"/>
            <a:r>
              <a:rPr lang="en-US" sz="2400" dirty="0" err="1"/>
              <a:t>unauthorised</a:t>
            </a:r>
            <a:r>
              <a:rPr lang="en-US" sz="2400" dirty="0"/>
              <a:t> or unlawful processing</a:t>
            </a:r>
            <a:endParaRPr lang="hu-HU" sz="2400" dirty="0"/>
          </a:p>
          <a:p>
            <a:pPr lvl="3"/>
            <a:r>
              <a:rPr lang="en-US" sz="2400" dirty="0"/>
              <a:t>accidental loss, destruction or damage</a:t>
            </a:r>
            <a:endParaRPr lang="hu-HU" sz="2400" dirty="0"/>
          </a:p>
          <a:p>
            <a:pPr lvl="0"/>
            <a:r>
              <a:rPr lang="en-US" b="1" dirty="0"/>
              <a:t>accountability</a:t>
            </a:r>
            <a:endParaRPr lang="hu-HU" b="1" dirty="0"/>
          </a:p>
          <a:p>
            <a:pPr lvl="1"/>
            <a:r>
              <a:rPr lang="en-US" sz="2400" dirty="0"/>
              <a:t>The controller shall be responsible for, and be able to demonstrate compliance with lawfulness, fairness and transparency</a:t>
            </a:r>
            <a:endParaRPr lang="hu-HU" sz="2400" dirty="0"/>
          </a:p>
        </p:txBody>
      </p:sp>
    </p:spTree>
    <p:extLst>
      <p:ext uri="{BB962C8B-B14F-4D97-AF65-F5344CB8AC3E}">
        <p14:creationId xmlns:p14="http://schemas.microsoft.com/office/powerpoint/2010/main" val="26739210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94D5E-7C9E-A84F-AB6D-D8E19E4490D8}"/>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C7C5DD2-BA1F-A94B-9600-087EC3F9806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9695633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4ED-004B-8948-8446-BE84A9E7A4BF}"/>
              </a:ext>
            </a:extLst>
          </p:cNvPr>
          <p:cNvSpPr>
            <a:spLocks noGrp="1"/>
          </p:cNvSpPr>
          <p:nvPr>
            <p:ph type="title"/>
          </p:nvPr>
        </p:nvSpPr>
        <p:spPr/>
        <p:txBody>
          <a:bodyPr/>
          <a:lstStyle/>
          <a:p>
            <a:r>
              <a:rPr lang="en-US" dirty="0"/>
              <a:t>Table of contents</a:t>
            </a:r>
          </a:p>
        </p:txBody>
      </p:sp>
      <p:sp>
        <p:nvSpPr>
          <p:cNvPr id="3" name="Content Placeholder 2">
            <a:extLst>
              <a:ext uri="{FF2B5EF4-FFF2-40B4-BE49-F238E27FC236}">
                <a16:creationId xmlns:a16="http://schemas.microsoft.com/office/drawing/2014/main" id="{FC317343-7D3B-F248-88BC-3779F4FB8FCB}"/>
              </a:ext>
            </a:extLst>
          </p:cNvPr>
          <p:cNvSpPr>
            <a:spLocks noGrp="1"/>
          </p:cNvSpPr>
          <p:nvPr>
            <p:ph idx="1"/>
          </p:nvPr>
        </p:nvSpPr>
        <p:spPr/>
        <p:txBody>
          <a:bodyPr/>
          <a:lstStyle/>
          <a:p>
            <a:pPr marL="514350" indent="-514350">
              <a:buFont typeface="+mj-lt"/>
              <a:buAutoNum type="arabicPeriod"/>
            </a:pPr>
            <a:r>
              <a:rPr lang="hu-HU" dirty="0" err="1">
                <a:solidFill>
                  <a:srgbClr val="00B050"/>
                </a:solidFill>
              </a:rPr>
              <a:t>Concepts</a:t>
            </a:r>
            <a:r>
              <a:rPr lang="hu-HU" dirty="0">
                <a:solidFill>
                  <a:srgbClr val="00B050"/>
                </a:solidFill>
              </a:rPr>
              <a:t> of </a:t>
            </a:r>
            <a:r>
              <a:rPr lang="hu-HU" dirty="0" err="1">
                <a:solidFill>
                  <a:srgbClr val="00B050"/>
                </a:solidFill>
              </a:rPr>
              <a:t>privacy</a:t>
            </a:r>
            <a:endParaRPr lang="hu-HU" dirty="0">
              <a:solidFill>
                <a:srgbClr val="00B050"/>
              </a:solidFill>
            </a:endParaRPr>
          </a:p>
          <a:p>
            <a:pPr marL="514350" indent="-514350">
              <a:buFont typeface="+mj-lt"/>
              <a:buAutoNum type="arabicPeriod"/>
            </a:pPr>
            <a:r>
              <a:rPr lang="hu-HU" dirty="0">
                <a:solidFill>
                  <a:srgbClr val="00B050"/>
                </a:solidFill>
              </a:rPr>
              <a:t>The </a:t>
            </a:r>
            <a:r>
              <a:rPr lang="hu-HU" dirty="0" err="1">
                <a:solidFill>
                  <a:srgbClr val="00B050"/>
                </a:solidFill>
              </a:rPr>
              <a:t>right</a:t>
            </a:r>
            <a:r>
              <a:rPr lang="hu-HU" dirty="0">
                <a:solidFill>
                  <a:srgbClr val="00B050"/>
                </a:solidFill>
              </a:rPr>
              <a:t> </a:t>
            </a:r>
            <a:r>
              <a:rPr lang="hu-HU" dirty="0" err="1">
                <a:solidFill>
                  <a:srgbClr val="00B050"/>
                </a:solidFill>
              </a:rPr>
              <a:t>to</a:t>
            </a:r>
            <a:r>
              <a:rPr lang="hu-HU" dirty="0">
                <a:solidFill>
                  <a:srgbClr val="00B050"/>
                </a:solidFill>
              </a:rPr>
              <a:t> </a:t>
            </a:r>
            <a:r>
              <a:rPr lang="hu-HU" dirty="0" err="1">
                <a:solidFill>
                  <a:srgbClr val="00B050"/>
                </a:solidFill>
              </a:rPr>
              <a:t>privacy</a:t>
            </a:r>
            <a:r>
              <a:rPr lang="hu-HU" dirty="0">
                <a:solidFill>
                  <a:srgbClr val="00B050"/>
                </a:solidFill>
              </a:rPr>
              <a:t> in human </a:t>
            </a:r>
            <a:r>
              <a:rPr lang="hu-HU" dirty="0" err="1">
                <a:solidFill>
                  <a:srgbClr val="00B050"/>
                </a:solidFill>
              </a:rPr>
              <a:t>right</a:t>
            </a:r>
            <a:r>
              <a:rPr lang="hu-HU" dirty="0">
                <a:solidFill>
                  <a:srgbClr val="00B050"/>
                </a:solidFill>
              </a:rPr>
              <a:t> </a:t>
            </a:r>
            <a:r>
              <a:rPr lang="hu-HU" dirty="0" err="1">
                <a:solidFill>
                  <a:srgbClr val="00B050"/>
                </a:solidFill>
              </a:rPr>
              <a:t>catalogues</a:t>
            </a:r>
            <a:endParaRPr lang="hu-HU" dirty="0">
              <a:solidFill>
                <a:srgbClr val="00B050"/>
              </a:solidFill>
            </a:endParaRPr>
          </a:p>
          <a:p>
            <a:pPr marL="514350" indent="-514350">
              <a:buFont typeface="+mj-lt"/>
              <a:buAutoNum type="arabicPeriod"/>
            </a:pPr>
            <a:r>
              <a:rPr lang="en-US" dirty="0">
                <a:solidFill>
                  <a:srgbClr val="00B050"/>
                </a:solidFill>
              </a:rPr>
              <a:t>The Council of Europe and EU framework</a:t>
            </a:r>
          </a:p>
          <a:p>
            <a:pPr marL="514350" indent="-514350">
              <a:buFont typeface="+mj-lt"/>
              <a:buAutoNum type="arabicPeriod"/>
            </a:pPr>
            <a:r>
              <a:rPr lang="hu-HU" dirty="0">
                <a:solidFill>
                  <a:srgbClr val="00B050"/>
                </a:solidFill>
              </a:rPr>
              <a:t>The EU </a:t>
            </a:r>
            <a:r>
              <a:rPr lang="hu-HU" dirty="0" err="1">
                <a:solidFill>
                  <a:srgbClr val="00B050"/>
                </a:solidFill>
              </a:rPr>
              <a:t>data</a:t>
            </a:r>
            <a:r>
              <a:rPr lang="hu-HU" dirty="0">
                <a:solidFill>
                  <a:srgbClr val="00B050"/>
                </a:solidFill>
              </a:rPr>
              <a:t> </a:t>
            </a:r>
            <a:r>
              <a:rPr lang="hu-HU" dirty="0" err="1">
                <a:solidFill>
                  <a:srgbClr val="00B050"/>
                </a:solidFill>
              </a:rPr>
              <a:t>protection</a:t>
            </a:r>
            <a:r>
              <a:rPr lang="hu-HU" dirty="0">
                <a:solidFill>
                  <a:srgbClr val="00B050"/>
                </a:solidFill>
              </a:rPr>
              <a:t> </a:t>
            </a:r>
            <a:r>
              <a:rPr lang="hu-HU" dirty="0" err="1">
                <a:solidFill>
                  <a:srgbClr val="00B050"/>
                </a:solidFill>
              </a:rPr>
              <a:t>regime</a:t>
            </a:r>
            <a:r>
              <a:rPr lang="hu-HU" dirty="0">
                <a:solidFill>
                  <a:srgbClr val="00B050"/>
                </a:solidFill>
              </a:rPr>
              <a:t> – </a:t>
            </a:r>
            <a:r>
              <a:rPr lang="hu-HU" dirty="0" err="1">
                <a:solidFill>
                  <a:srgbClr val="00B050"/>
                </a:solidFill>
              </a:rPr>
              <a:t>the</a:t>
            </a:r>
            <a:r>
              <a:rPr lang="hu-HU" dirty="0">
                <a:solidFill>
                  <a:srgbClr val="00B050"/>
                </a:solidFill>
              </a:rPr>
              <a:t> GDPR</a:t>
            </a:r>
            <a:endParaRPr lang="en-US" dirty="0">
              <a:solidFill>
                <a:srgbClr val="00B050"/>
              </a:solidFill>
            </a:endParaRPr>
          </a:p>
          <a:p>
            <a:pPr marL="514350" indent="-514350">
              <a:buFont typeface="+mj-lt"/>
              <a:buAutoNum type="arabicPeriod"/>
            </a:pPr>
            <a:r>
              <a:rPr lang="en-US" dirty="0">
                <a:solidFill>
                  <a:srgbClr val="00B050"/>
                </a:solidFill>
              </a:rPr>
              <a:t>The notion of personal data</a:t>
            </a:r>
          </a:p>
          <a:p>
            <a:pPr marL="514350" indent="-514350">
              <a:buFont typeface="+mj-lt"/>
              <a:buAutoNum type="arabicPeriod"/>
            </a:pPr>
            <a:r>
              <a:rPr lang="hu-HU" dirty="0" err="1">
                <a:solidFill>
                  <a:srgbClr val="00B050"/>
                </a:solidFill>
              </a:rPr>
              <a:t>Principles</a:t>
            </a:r>
            <a:r>
              <a:rPr lang="hu-HU" dirty="0">
                <a:solidFill>
                  <a:srgbClr val="00B050"/>
                </a:solidFill>
              </a:rPr>
              <a:t> of p</a:t>
            </a:r>
            <a:r>
              <a:rPr lang="en-US" dirty="0" err="1">
                <a:solidFill>
                  <a:srgbClr val="00B050"/>
                </a:solidFill>
              </a:rPr>
              <a:t>rocessing</a:t>
            </a:r>
            <a:r>
              <a:rPr lang="en-US" dirty="0">
                <a:solidFill>
                  <a:srgbClr val="00B050"/>
                </a:solidFill>
              </a:rPr>
              <a:t> personal data</a:t>
            </a:r>
          </a:p>
          <a:p>
            <a:pPr marL="514350" indent="-514350">
              <a:buFont typeface="+mj-lt"/>
              <a:buAutoNum type="arabicPeriod"/>
            </a:pPr>
            <a:r>
              <a:rPr lang="en-US" dirty="0">
                <a:solidFill>
                  <a:srgbClr val="FF0000"/>
                </a:solidFill>
              </a:rPr>
              <a:t>Related rights and concepts</a:t>
            </a:r>
          </a:p>
        </p:txBody>
      </p:sp>
    </p:spTree>
    <p:extLst>
      <p:ext uri="{BB962C8B-B14F-4D97-AF65-F5344CB8AC3E}">
        <p14:creationId xmlns:p14="http://schemas.microsoft.com/office/powerpoint/2010/main" val="59430304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B47A9-0F61-3743-8B22-A3C5B85D5A81}"/>
              </a:ext>
            </a:extLst>
          </p:cNvPr>
          <p:cNvSpPr>
            <a:spLocks noGrp="1"/>
          </p:cNvSpPr>
          <p:nvPr>
            <p:ph type="title"/>
          </p:nvPr>
        </p:nvSpPr>
        <p:spPr/>
        <p:txBody>
          <a:bodyPr/>
          <a:lstStyle/>
          <a:p>
            <a:r>
              <a:rPr lang="en-US" dirty="0"/>
              <a:t>7. Related rights and concepts</a:t>
            </a:r>
          </a:p>
        </p:txBody>
      </p:sp>
      <p:sp>
        <p:nvSpPr>
          <p:cNvPr id="3" name="Content Placeholder 2">
            <a:extLst>
              <a:ext uri="{FF2B5EF4-FFF2-40B4-BE49-F238E27FC236}">
                <a16:creationId xmlns:a16="http://schemas.microsoft.com/office/drawing/2014/main" id="{9019DD56-F86C-FB48-A884-13616E960700}"/>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6980305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541B5-7996-0447-9451-290D0B5F748B}"/>
              </a:ext>
            </a:extLst>
          </p:cNvPr>
          <p:cNvSpPr>
            <a:spLocks noGrp="1"/>
          </p:cNvSpPr>
          <p:nvPr>
            <p:ph type="title"/>
          </p:nvPr>
        </p:nvSpPr>
        <p:spPr/>
        <p:txBody>
          <a:bodyPr/>
          <a:lstStyle/>
          <a:p>
            <a:r>
              <a:rPr lang="hu-HU" dirty="0"/>
              <a:t>R</a:t>
            </a:r>
            <a:r>
              <a:rPr lang="en-US" dirty="0"/>
              <a:t>elated rights and concepts </a:t>
            </a:r>
            <a:r>
              <a:rPr lang="hu-HU" dirty="0"/>
              <a:t> - </a:t>
            </a:r>
            <a:r>
              <a:rPr lang="hu-HU" dirty="0" err="1"/>
              <a:t>freedom</a:t>
            </a:r>
            <a:r>
              <a:rPr lang="hu-HU" dirty="0"/>
              <a:t> of </a:t>
            </a:r>
            <a:r>
              <a:rPr lang="hu-HU" dirty="0" err="1"/>
              <a:t>expression</a:t>
            </a:r>
            <a:endParaRPr lang="en-US" dirty="0"/>
          </a:p>
        </p:txBody>
      </p:sp>
      <p:sp>
        <p:nvSpPr>
          <p:cNvPr id="3" name="Content Placeholder 2">
            <a:extLst>
              <a:ext uri="{FF2B5EF4-FFF2-40B4-BE49-F238E27FC236}">
                <a16:creationId xmlns:a16="http://schemas.microsoft.com/office/drawing/2014/main" id="{241D9275-4118-1C45-A226-A9D5B8F6C167}"/>
              </a:ext>
            </a:extLst>
          </p:cNvPr>
          <p:cNvSpPr>
            <a:spLocks noGrp="1"/>
          </p:cNvSpPr>
          <p:nvPr>
            <p:ph idx="1"/>
          </p:nvPr>
        </p:nvSpPr>
        <p:spPr/>
        <p:txBody>
          <a:bodyPr>
            <a:normAutofit fontScale="85000" lnSpcReduction="10000"/>
          </a:bodyPr>
          <a:lstStyle/>
          <a:p>
            <a:pPr fontAlgn="base"/>
            <a:r>
              <a:rPr lang="en-GB" dirty="0"/>
              <a:t>In Axel Springer AG v. Germany the ECtHR held that a </a:t>
            </a:r>
            <a:r>
              <a:rPr lang="en-GB" b="1" dirty="0"/>
              <a:t>ban imposed</a:t>
            </a:r>
            <a:r>
              <a:rPr lang="en-GB" dirty="0"/>
              <a:t> by a domestic court </a:t>
            </a:r>
            <a:r>
              <a:rPr lang="en-GB" b="1" dirty="0"/>
              <a:t>on</a:t>
            </a:r>
            <a:r>
              <a:rPr lang="en-GB" dirty="0"/>
              <a:t> the owner of a </a:t>
            </a:r>
            <a:r>
              <a:rPr lang="en-GB" b="1" dirty="0"/>
              <a:t>newspaper</a:t>
            </a:r>
            <a:r>
              <a:rPr lang="en-GB" dirty="0"/>
              <a:t> who wanted to </a:t>
            </a:r>
            <a:r>
              <a:rPr lang="en-GB" b="1" dirty="0"/>
              <a:t>publish an article on the arrest</a:t>
            </a:r>
            <a:r>
              <a:rPr lang="en-GB" dirty="0"/>
              <a:t> and conviction </a:t>
            </a:r>
            <a:r>
              <a:rPr lang="en-GB" b="1" dirty="0"/>
              <a:t>of a well-known actor</a:t>
            </a:r>
            <a:r>
              <a:rPr lang="en-GB" dirty="0"/>
              <a:t> violated Article 10 of the ECHR.</a:t>
            </a:r>
          </a:p>
          <a:p>
            <a:pPr fontAlgn="base"/>
            <a:r>
              <a:rPr lang="en-GB" dirty="0"/>
              <a:t>In Mosley v. UK a national weekly </a:t>
            </a:r>
            <a:r>
              <a:rPr lang="en-GB" b="1" dirty="0"/>
              <a:t>newspaper published intimate photographs of the applicant</a:t>
            </a:r>
            <a:r>
              <a:rPr lang="en-GB" dirty="0"/>
              <a:t>. He then alleged a violation of Article 8 of the ECHR because </a:t>
            </a:r>
            <a:r>
              <a:rPr lang="en-GB" b="1" dirty="0"/>
              <a:t>he had</a:t>
            </a:r>
            <a:r>
              <a:rPr lang="en-GB" dirty="0"/>
              <a:t> </a:t>
            </a:r>
            <a:r>
              <a:rPr lang="en-GB" b="1" dirty="0"/>
              <a:t>been unable to seek an injunction before the publication of the photos</a:t>
            </a:r>
            <a:r>
              <a:rPr lang="en-GB" dirty="0"/>
              <a:t> in question due to the </a:t>
            </a:r>
            <a:r>
              <a:rPr lang="en-GB" b="1" dirty="0"/>
              <a:t>absence of</a:t>
            </a:r>
            <a:r>
              <a:rPr lang="en-GB" dirty="0"/>
              <a:t> any </a:t>
            </a:r>
            <a:r>
              <a:rPr lang="en-GB" b="1" dirty="0"/>
              <a:t>pre-notification</a:t>
            </a:r>
            <a:r>
              <a:rPr lang="en-GB" dirty="0"/>
              <a:t> requirement for the newspaper in case of publication of material capable of </a:t>
            </a:r>
            <a:r>
              <a:rPr lang="en-GB" b="1" dirty="0"/>
              <a:t>violating one’s right to privacy</a:t>
            </a:r>
            <a:r>
              <a:rPr lang="en-GB" dirty="0"/>
              <a:t>. Although the dissemination of such material was generally for the </a:t>
            </a:r>
            <a:r>
              <a:rPr lang="en-GB" b="1" dirty="0"/>
              <a:t>purposes of entertainment</a:t>
            </a:r>
            <a:r>
              <a:rPr lang="en-GB" dirty="0"/>
              <a:t> rather than education, it undoubtedly </a:t>
            </a:r>
            <a:r>
              <a:rPr lang="en-GB" b="1" dirty="0"/>
              <a:t>benefited </a:t>
            </a:r>
            <a:r>
              <a:rPr lang="en-GB" dirty="0"/>
              <a:t>from the protection </a:t>
            </a:r>
            <a:r>
              <a:rPr lang="en-GB" b="1" dirty="0"/>
              <a:t>of Article 10</a:t>
            </a:r>
            <a:r>
              <a:rPr lang="en-GB" dirty="0"/>
              <a:t> of the ECHR, which </a:t>
            </a:r>
            <a:r>
              <a:rPr lang="en-GB" b="1" dirty="0"/>
              <a:t>might yield to the requirements of Article 8</a:t>
            </a:r>
            <a:r>
              <a:rPr lang="en-GB" dirty="0"/>
              <a:t> of the ECHR where the information was of a </a:t>
            </a:r>
            <a:r>
              <a:rPr lang="en-GB" b="1" dirty="0"/>
              <a:t>private and intimate nature</a:t>
            </a:r>
            <a:r>
              <a:rPr lang="en-GB" dirty="0"/>
              <a:t> and there was </a:t>
            </a:r>
            <a:r>
              <a:rPr lang="en-GB" b="1" dirty="0"/>
              <a:t>no public interest in its dissemination</a:t>
            </a:r>
            <a:r>
              <a:rPr lang="en-GB" dirty="0"/>
              <a:t>. </a:t>
            </a:r>
          </a:p>
          <a:p>
            <a:pPr lvl="1" fontAlgn="base"/>
            <a:endParaRPr lang="en-GB" dirty="0"/>
          </a:p>
          <a:p>
            <a:pPr lvl="1" fontAlgn="base"/>
            <a:endParaRPr lang="hu-HU" dirty="0"/>
          </a:p>
          <a:p>
            <a:endParaRPr lang="hu-HU" dirty="0"/>
          </a:p>
        </p:txBody>
      </p:sp>
    </p:spTree>
    <p:extLst>
      <p:ext uri="{BB962C8B-B14F-4D97-AF65-F5344CB8AC3E}">
        <p14:creationId xmlns:p14="http://schemas.microsoft.com/office/powerpoint/2010/main" val="371076633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EC025-A164-E543-9686-81E2D765B6BC}"/>
              </a:ext>
            </a:extLst>
          </p:cNvPr>
          <p:cNvSpPr>
            <a:spLocks noGrp="1"/>
          </p:cNvSpPr>
          <p:nvPr>
            <p:ph type="title"/>
          </p:nvPr>
        </p:nvSpPr>
        <p:spPr/>
        <p:txBody>
          <a:bodyPr/>
          <a:lstStyle/>
          <a:p>
            <a:r>
              <a:rPr lang="hu-HU" dirty="0"/>
              <a:t>R</a:t>
            </a:r>
            <a:r>
              <a:rPr lang="en-US" dirty="0"/>
              <a:t>elated rights and concepts </a:t>
            </a:r>
            <a:r>
              <a:rPr lang="hu-HU" dirty="0"/>
              <a:t> - </a:t>
            </a:r>
            <a:r>
              <a:rPr lang="hu-HU" dirty="0" err="1"/>
              <a:t>freedom</a:t>
            </a:r>
            <a:r>
              <a:rPr lang="hu-HU" dirty="0"/>
              <a:t> of </a:t>
            </a:r>
            <a:r>
              <a:rPr lang="hu-HU" dirty="0" err="1"/>
              <a:t>expression</a:t>
            </a:r>
            <a:endParaRPr lang="en-US" dirty="0"/>
          </a:p>
        </p:txBody>
      </p:sp>
      <p:sp>
        <p:nvSpPr>
          <p:cNvPr id="3" name="Content Placeholder 2">
            <a:extLst>
              <a:ext uri="{FF2B5EF4-FFF2-40B4-BE49-F238E27FC236}">
                <a16:creationId xmlns:a16="http://schemas.microsoft.com/office/drawing/2014/main" id="{1A9B4B17-4402-C44E-A918-C349DB014516}"/>
              </a:ext>
            </a:extLst>
          </p:cNvPr>
          <p:cNvSpPr>
            <a:spLocks noGrp="1"/>
          </p:cNvSpPr>
          <p:nvPr>
            <p:ph idx="1"/>
          </p:nvPr>
        </p:nvSpPr>
        <p:spPr/>
        <p:txBody>
          <a:bodyPr>
            <a:normAutofit fontScale="85000" lnSpcReduction="10000"/>
          </a:bodyPr>
          <a:lstStyle/>
          <a:p>
            <a:r>
              <a:rPr lang="en-GB" dirty="0"/>
              <a:t>In </a:t>
            </a:r>
            <a:r>
              <a:rPr lang="en-GB" dirty="0" err="1"/>
              <a:t>Tietosuojavaltuutettu</a:t>
            </a:r>
            <a:r>
              <a:rPr lang="en-GB" dirty="0"/>
              <a:t> v. </a:t>
            </a:r>
            <a:r>
              <a:rPr lang="en-GB" dirty="0" err="1"/>
              <a:t>Satakunnan</a:t>
            </a:r>
            <a:r>
              <a:rPr lang="en-GB" dirty="0"/>
              <a:t> </a:t>
            </a:r>
            <a:r>
              <a:rPr lang="en-GB" dirty="0" err="1"/>
              <a:t>Markkinapörssi</a:t>
            </a:r>
            <a:r>
              <a:rPr lang="en-GB" dirty="0"/>
              <a:t> Oy and </a:t>
            </a:r>
            <a:r>
              <a:rPr lang="en-GB" dirty="0" err="1"/>
              <a:t>Satamedia</a:t>
            </a:r>
            <a:r>
              <a:rPr lang="en-GB" dirty="0"/>
              <a:t> Oy the CJEU was asked to interpret </a:t>
            </a:r>
            <a:r>
              <a:rPr lang="en-GB" b="1" dirty="0"/>
              <a:t>Article 9 of the Data Protection Directive</a:t>
            </a:r>
            <a:r>
              <a:rPr lang="en-GB" dirty="0"/>
              <a:t> and to define the relationship between </a:t>
            </a:r>
            <a:r>
              <a:rPr lang="en-GB" b="1" dirty="0"/>
              <a:t>data protection</a:t>
            </a:r>
            <a:r>
              <a:rPr lang="en-GB" dirty="0"/>
              <a:t> and the </a:t>
            </a:r>
            <a:r>
              <a:rPr lang="en-GB" b="1" dirty="0"/>
              <a:t>freedom of the press</a:t>
            </a:r>
            <a:r>
              <a:rPr lang="en-GB" dirty="0"/>
              <a:t>. The Court had to verify whether </a:t>
            </a:r>
            <a:r>
              <a:rPr lang="en-GB" b="1" dirty="0"/>
              <a:t>the processing of personal data</a:t>
            </a:r>
            <a:r>
              <a:rPr lang="en-GB" dirty="0"/>
              <a:t>, which the tax authorities made available, in order to allow mobile telephone users to receive tax data relating to other natural persons must be considered as an activity </a:t>
            </a:r>
            <a:r>
              <a:rPr lang="en-GB" b="1" dirty="0"/>
              <a:t>carried out solely for journalistic purposes</a:t>
            </a:r>
            <a:r>
              <a:rPr lang="en-GB" dirty="0"/>
              <a:t>.</a:t>
            </a:r>
            <a:endParaRPr lang="hu-HU" dirty="0"/>
          </a:p>
          <a:p>
            <a:r>
              <a:rPr lang="en-GB" dirty="0"/>
              <a:t>In Google Spain SL, Google Inc. v. </a:t>
            </a:r>
            <a:r>
              <a:rPr lang="en-GB" dirty="0" err="1"/>
              <a:t>Agencia</a:t>
            </a:r>
            <a:r>
              <a:rPr lang="en-GB" dirty="0"/>
              <a:t> Española de </a:t>
            </a:r>
            <a:r>
              <a:rPr lang="en-GB" dirty="0" err="1"/>
              <a:t>Protección</a:t>
            </a:r>
            <a:r>
              <a:rPr lang="en-GB" dirty="0"/>
              <a:t> de </a:t>
            </a:r>
            <a:r>
              <a:rPr lang="en-GB" dirty="0" err="1"/>
              <a:t>Datos</a:t>
            </a:r>
            <a:r>
              <a:rPr lang="en-GB" dirty="0"/>
              <a:t> (AEPD) </a:t>
            </a:r>
            <a:r>
              <a:rPr lang="en-US" dirty="0"/>
              <a:t>CJEU considered whether Google was obliged to delete outdated information about the applicant’s financial difficulties from its search list results. When a search was undertaken on the Google search engine using the applicant’s name, the results of the search provided links to old newspaper articles mentioning his connection with bankruptcy proceedings. </a:t>
            </a:r>
            <a:endParaRPr lang="hu-HU" dirty="0"/>
          </a:p>
          <a:p>
            <a:endParaRPr lang="en-US" dirty="0"/>
          </a:p>
        </p:txBody>
      </p:sp>
    </p:spTree>
    <p:extLst>
      <p:ext uri="{BB962C8B-B14F-4D97-AF65-F5344CB8AC3E}">
        <p14:creationId xmlns:p14="http://schemas.microsoft.com/office/powerpoint/2010/main" val="353362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8E8E4B-4BB1-8142-9F56-3EF9A2462C62}"/>
              </a:ext>
            </a:extLst>
          </p:cNvPr>
          <p:cNvSpPr>
            <a:spLocks noGrp="1"/>
          </p:cNvSpPr>
          <p:nvPr>
            <p:ph type="title"/>
          </p:nvPr>
        </p:nvSpPr>
        <p:spPr/>
        <p:txBody>
          <a:bodyPr/>
          <a:lstStyle/>
          <a:p>
            <a:r>
              <a:rPr lang="hu-HU" dirty="0" err="1"/>
              <a:t>Concepts</a:t>
            </a:r>
            <a:r>
              <a:rPr lang="hu-HU" dirty="0"/>
              <a:t> of </a:t>
            </a:r>
            <a:r>
              <a:rPr lang="hu-HU" dirty="0" err="1"/>
              <a:t>privacy</a:t>
            </a:r>
            <a:r>
              <a:rPr lang="hu-HU" dirty="0"/>
              <a:t> (2) - </a:t>
            </a:r>
            <a:r>
              <a:rPr lang="en-US" dirty="0"/>
              <a:t>William Prosser</a:t>
            </a:r>
          </a:p>
        </p:txBody>
      </p:sp>
      <p:sp>
        <p:nvSpPr>
          <p:cNvPr id="3" name="Content Placeholder 2">
            <a:extLst>
              <a:ext uri="{FF2B5EF4-FFF2-40B4-BE49-F238E27FC236}">
                <a16:creationId xmlns:a16="http://schemas.microsoft.com/office/drawing/2014/main" id="{5347A9C7-019C-E140-8B01-09A79A14D43E}"/>
              </a:ext>
            </a:extLst>
          </p:cNvPr>
          <p:cNvSpPr>
            <a:spLocks noGrp="1"/>
          </p:cNvSpPr>
          <p:nvPr>
            <p:ph idx="1"/>
          </p:nvPr>
        </p:nvSpPr>
        <p:spPr/>
        <p:txBody>
          <a:bodyPr>
            <a:normAutofit/>
          </a:bodyPr>
          <a:lstStyle/>
          <a:p>
            <a:pPr marL="0" indent="0">
              <a:buNone/>
            </a:pPr>
            <a:r>
              <a:rPr lang="hu-HU" dirty="0"/>
              <a:t>F</a:t>
            </a:r>
            <a:r>
              <a:rPr lang="en-US" dirty="0"/>
              <a:t>our kinds of invasion (torts) to privacy:</a:t>
            </a:r>
            <a:endParaRPr lang="hu-HU" dirty="0"/>
          </a:p>
          <a:p>
            <a:pPr marL="914400" lvl="1" indent="-457200">
              <a:buFont typeface="+mj-lt"/>
              <a:buAutoNum type="alphaLcParenR"/>
            </a:pPr>
            <a:r>
              <a:rPr lang="en-US" dirty="0"/>
              <a:t>Intrusion upon the plaintiff ’s seclusion or solitude,</a:t>
            </a:r>
            <a:r>
              <a:rPr lang="hu-HU" dirty="0"/>
              <a:t> </a:t>
            </a:r>
            <a:r>
              <a:rPr lang="en-US" dirty="0"/>
              <a:t>or into his private affairs,</a:t>
            </a:r>
            <a:endParaRPr lang="hu-HU" dirty="0"/>
          </a:p>
          <a:p>
            <a:pPr marL="914400" lvl="1" indent="-457200">
              <a:buFont typeface="+mj-lt"/>
              <a:buAutoNum type="alphaLcParenR"/>
            </a:pPr>
            <a:r>
              <a:rPr lang="en-US" dirty="0"/>
              <a:t>Public disclosure of embarrassing private facts about</a:t>
            </a:r>
            <a:r>
              <a:rPr lang="hu-HU" dirty="0"/>
              <a:t> </a:t>
            </a:r>
            <a:r>
              <a:rPr lang="en-US" dirty="0"/>
              <a:t>the plaintiff,</a:t>
            </a:r>
            <a:endParaRPr lang="hu-HU" dirty="0"/>
          </a:p>
          <a:p>
            <a:pPr marL="914400" lvl="1" indent="-457200">
              <a:buFont typeface="+mj-lt"/>
              <a:buAutoNum type="alphaLcParenR"/>
            </a:pPr>
            <a:r>
              <a:rPr lang="en-US" dirty="0"/>
              <a:t>Publicity which places the plaintiff in a false light in</a:t>
            </a:r>
            <a:r>
              <a:rPr lang="hu-HU" dirty="0"/>
              <a:t> </a:t>
            </a:r>
            <a:r>
              <a:rPr lang="en-US" dirty="0"/>
              <a:t>the public eye,</a:t>
            </a:r>
            <a:endParaRPr lang="hu-HU" dirty="0"/>
          </a:p>
          <a:p>
            <a:pPr marL="914400" lvl="1" indent="-457200">
              <a:buFont typeface="+mj-lt"/>
              <a:buAutoNum type="alphaLcParenR"/>
            </a:pPr>
            <a:r>
              <a:rPr lang="en-US" dirty="0"/>
              <a:t>Appropriation for the defendant’s advantage, of the</a:t>
            </a:r>
            <a:r>
              <a:rPr lang="hu-HU" dirty="0"/>
              <a:t> </a:t>
            </a:r>
            <a:r>
              <a:rPr lang="en-US" dirty="0"/>
              <a:t>plaintiff ’s name or likeness.</a:t>
            </a:r>
          </a:p>
          <a:p>
            <a:endParaRPr lang="en-US" dirty="0"/>
          </a:p>
        </p:txBody>
      </p:sp>
    </p:spTree>
    <p:extLst>
      <p:ext uri="{BB962C8B-B14F-4D97-AF65-F5344CB8AC3E}">
        <p14:creationId xmlns:p14="http://schemas.microsoft.com/office/powerpoint/2010/main" val="190841861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712F7EB8-8C70-44C1-9178-153A523F26EB}"/>
              </a:ext>
            </a:extLst>
          </p:cNvPr>
          <p:cNvSpPr>
            <a:spLocks noGrp="1"/>
          </p:cNvSpPr>
          <p:nvPr>
            <p:ph type="title"/>
          </p:nvPr>
        </p:nvSpPr>
        <p:spPr/>
        <p:txBody>
          <a:bodyPr/>
          <a:lstStyle/>
          <a:p>
            <a:r>
              <a:rPr lang="hu-HU" dirty="0" err="1"/>
              <a:t>Related</a:t>
            </a:r>
            <a:r>
              <a:rPr lang="hu-HU" dirty="0"/>
              <a:t> </a:t>
            </a:r>
            <a:r>
              <a:rPr lang="hu-HU" dirty="0" err="1"/>
              <a:t>rights</a:t>
            </a:r>
            <a:r>
              <a:rPr lang="hu-HU" dirty="0"/>
              <a:t> and </a:t>
            </a:r>
            <a:r>
              <a:rPr lang="hu-HU" dirty="0" err="1"/>
              <a:t>concepts</a:t>
            </a:r>
            <a:r>
              <a:rPr lang="hu-HU" dirty="0"/>
              <a:t> – </a:t>
            </a:r>
            <a:r>
              <a:rPr lang="hu-HU" dirty="0" err="1"/>
              <a:t>access</a:t>
            </a:r>
            <a:r>
              <a:rPr lang="hu-HU" dirty="0"/>
              <a:t> </a:t>
            </a:r>
            <a:r>
              <a:rPr lang="hu-HU" dirty="0" err="1"/>
              <a:t>to</a:t>
            </a:r>
            <a:r>
              <a:rPr lang="hu-HU" dirty="0"/>
              <a:t> </a:t>
            </a:r>
            <a:r>
              <a:rPr lang="hu-HU" dirty="0" err="1"/>
              <a:t>documents</a:t>
            </a:r>
            <a:endParaRPr lang="en-GB" dirty="0"/>
          </a:p>
        </p:txBody>
      </p:sp>
      <p:sp>
        <p:nvSpPr>
          <p:cNvPr id="3" name="Tartalom helye 2">
            <a:extLst>
              <a:ext uri="{FF2B5EF4-FFF2-40B4-BE49-F238E27FC236}">
                <a16:creationId xmlns:a16="http://schemas.microsoft.com/office/drawing/2014/main" id="{B2F64952-CF55-418E-A000-2394BB48B275}"/>
              </a:ext>
            </a:extLst>
          </p:cNvPr>
          <p:cNvSpPr>
            <a:spLocks noGrp="1"/>
          </p:cNvSpPr>
          <p:nvPr>
            <p:ph idx="1"/>
          </p:nvPr>
        </p:nvSpPr>
        <p:spPr/>
        <p:txBody>
          <a:bodyPr>
            <a:normAutofit lnSpcReduction="10000"/>
          </a:bodyPr>
          <a:lstStyle/>
          <a:p>
            <a:r>
              <a:rPr lang="en-GB" dirty="0"/>
              <a:t>In the European Commission v. The Bavarian Lager Co. Ltd the CJEU </a:t>
            </a:r>
            <a:r>
              <a:rPr lang="en-GB" b="1" dirty="0"/>
              <a:t>defined the scope of</a:t>
            </a:r>
            <a:r>
              <a:rPr lang="en-GB" dirty="0"/>
              <a:t> the </a:t>
            </a:r>
            <a:r>
              <a:rPr lang="en-GB" b="1" dirty="0"/>
              <a:t>protection</a:t>
            </a:r>
            <a:r>
              <a:rPr lang="en-GB" dirty="0"/>
              <a:t> of personal data in the context of </a:t>
            </a:r>
            <a:r>
              <a:rPr lang="en-GB" b="1" dirty="0"/>
              <a:t>access to documents of EU institutions and the relationship between Regulations</a:t>
            </a:r>
            <a:r>
              <a:rPr lang="en-GB" dirty="0"/>
              <a:t> Nos. 1049/2001 (Access to Documents Regulation) and 45/2001 (Data Protection Regulation).</a:t>
            </a:r>
          </a:p>
          <a:p>
            <a:r>
              <a:rPr lang="en-US" dirty="0"/>
              <a:t>In Magyar Helsinki </a:t>
            </a:r>
            <a:r>
              <a:rPr lang="en-US" dirty="0" err="1"/>
              <a:t>Bizottság</a:t>
            </a:r>
            <a:r>
              <a:rPr lang="en-US" dirty="0"/>
              <a:t> v. Hungary the applicant, a human rights NGO, requested information from the police relating to the work of ex officio </a:t>
            </a:r>
            <a:r>
              <a:rPr lang="en-US" dirty="0" err="1"/>
              <a:t>defence</a:t>
            </a:r>
            <a:r>
              <a:rPr lang="en-US" dirty="0"/>
              <a:t> counsel, to complete a study on the functioning of the public defenders’ system in Hungary. The police refused to provide the information, arguing that it constituted personal data not subject to disclosure.</a:t>
            </a:r>
            <a:endParaRPr lang="hu-HU" dirty="0"/>
          </a:p>
        </p:txBody>
      </p:sp>
    </p:spTree>
    <p:extLst>
      <p:ext uri="{BB962C8B-B14F-4D97-AF65-F5344CB8AC3E}">
        <p14:creationId xmlns:p14="http://schemas.microsoft.com/office/powerpoint/2010/main" val="31824736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BB88B74-FEFB-42DA-A4CA-CA64E799587F}"/>
              </a:ext>
            </a:extLst>
          </p:cNvPr>
          <p:cNvSpPr>
            <a:spLocks noGrp="1"/>
          </p:cNvSpPr>
          <p:nvPr>
            <p:ph type="title"/>
          </p:nvPr>
        </p:nvSpPr>
        <p:spPr/>
        <p:txBody>
          <a:bodyPr/>
          <a:lstStyle/>
          <a:p>
            <a:r>
              <a:rPr lang="hu-HU" dirty="0" err="1"/>
              <a:t>Related</a:t>
            </a:r>
            <a:r>
              <a:rPr lang="hu-HU" dirty="0"/>
              <a:t> </a:t>
            </a:r>
            <a:r>
              <a:rPr lang="hu-HU" dirty="0" err="1"/>
              <a:t>rights</a:t>
            </a:r>
            <a:r>
              <a:rPr lang="hu-HU" dirty="0"/>
              <a:t> and </a:t>
            </a:r>
            <a:r>
              <a:rPr lang="hu-HU" dirty="0" err="1"/>
              <a:t>concepts</a:t>
            </a:r>
            <a:r>
              <a:rPr lang="hu-HU" dirty="0"/>
              <a:t> – </a:t>
            </a:r>
            <a:r>
              <a:rPr lang="hu-HU" dirty="0" err="1"/>
              <a:t>freedom</a:t>
            </a:r>
            <a:r>
              <a:rPr lang="hu-HU" dirty="0"/>
              <a:t> of </a:t>
            </a:r>
            <a:r>
              <a:rPr lang="hu-HU" dirty="0" err="1"/>
              <a:t>arts</a:t>
            </a:r>
            <a:r>
              <a:rPr lang="hu-HU" dirty="0"/>
              <a:t> and </a:t>
            </a:r>
            <a:r>
              <a:rPr lang="hu-HU" dirty="0" err="1"/>
              <a:t>sciences</a:t>
            </a:r>
            <a:endParaRPr lang="en-GB" dirty="0"/>
          </a:p>
        </p:txBody>
      </p:sp>
      <p:sp>
        <p:nvSpPr>
          <p:cNvPr id="3" name="Tartalom helye 2">
            <a:extLst>
              <a:ext uri="{FF2B5EF4-FFF2-40B4-BE49-F238E27FC236}">
                <a16:creationId xmlns:a16="http://schemas.microsoft.com/office/drawing/2014/main" id="{669DBC29-E823-4D48-A588-E6FD0FF556FE}"/>
              </a:ext>
            </a:extLst>
          </p:cNvPr>
          <p:cNvSpPr>
            <a:spLocks noGrp="1"/>
          </p:cNvSpPr>
          <p:nvPr>
            <p:ph idx="1"/>
          </p:nvPr>
        </p:nvSpPr>
        <p:spPr/>
        <p:txBody>
          <a:bodyPr/>
          <a:lstStyle/>
          <a:p>
            <a:r>
              <a:rPr lang="de-DE" dirty="0"/>
              <a:t>In Vereinigung bildender Künstler v. Austria </a:t>
            </a:r>
            <a:r>
              <a:rPr lang="en-GB" dirty="0"/>
              <a:t>the </a:t>
            </a:r>
            <a:r>
              <a:rPr lang="en-GB" b="1" dirty="0"/>
              <a:t>Austrian courts prohibited</a:t>
            </a:r>
            <a:r>
              <a:rPr lang="en-GB" dirty="0"/>
              <a:t> the applicant association from continuing to </a:t>
            </a:r>
            <a:r>
              <a:rPr lang="en-GB" b="1" dirty="0"/>
              <a:t>exhibit a painting that contained photos of the heads of various public figures in sexual positions</a:t>
            </a:r>
            <a:r>
              <a:rPr lang="en-GB" dirty="0"/>
              <a:t>.</a:t>
            </a:r>
          </a:p>
        </p:txBody>
      </p:sp>
    </p:spTree>
    <p:extLst>
      <p:ext uri="{BB962C8B-B14F-4D97-AF65-F5344CB8AC3E}">
        <p14:creationId xmlns:p14="http://schemas.microsoft.com/office/powerpoint/2010/main" val="13355282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B29E03C-97D0-46D3-97F6-C24B295FF73F}"/>
              </a:ext>
            </a:extLst>
          </p:cNvPr>
          <p:cNvSpPr>
            <a:spLocks noGrp="1"/>
          </p:cNvSpPr>
          <p:nvPr>
            <p:ph type="title"/>
          </p:nvPr>
        </p:nvSpPr>
        <p:spPr/>
        <p:txBody>
          <a:bodyPr/>
          <a:lstStyle/>
          <a:p>
            <a:r>
              <a:rPr lang="hu-HU" dirty="0" err="1"/>
              <a:t>Related</a:t>
            </a:r>
            <a:r>
              <a:rPr lang="hu-HU" dirty="0"/>
              <a:t> </a:t>
            </a:r>
            <a:r>
              <a:rPr lang="hu-HU" dirty="0" err="1"/>
              <a:t>rights</a:t>
            </a:r>
            <a:r>
              <a:rPr lang="hu-HU" dirty="0"/>
              <a:t> and </a:t>
            </a:r>
            <a:r>
              <a:rPr lang="hu-HU" dirty="0" err="1"/>
              <a:t>concepts</a:t>
            </a:r>
            <a:r>
              <a:rPr lang="hu-HU" dirty="0"/>
              <a:t> – Protection of </a:t>
            </a:r>
            <a:r>
              <a:rPr lang="hu-HU" dirty="0" err="1"/>
              <a:t>property</a:t>
            </a:r>
            <a:endParaRPr lang="en-GB" dirty="0"/>
          </a:p>
        </p:txBody>
      </p:sp>
      <p:sp>
        <p:nvSpPr>
          <p:cNvPr id="3" name="Tartalom helye 2">
            <a:extLst>
              <a:ext uri="{FF2B5EF4-FFF2-40B4-BE49-F238E27FC236}">
                <a16:creationId xmlns:a16="http://schemas.microsoft.com/office/drawing/2014/main" id="{0F107863-2571-4B7A-9ADB-04B4B9162AD6}"/>
              </a:ext>
            </a:extLst>
          </p:cNvPr>
          <p:cNvSpPr>
            <a:spLocks noGrp="1"/>
          </p:cNvSpPr>
          <p:nvPr>
            <p:ph idx="1"/>
          </p:nvPr>
        </p:nvSpPr>
        <p:spPr/>
        <p:txBody>
          <a:bodyPr/>
          <a:lstStyle/>
          <a:p>
            <a:r>
              <a:rPr lang="en-GB" dirty="0" err="1"/>
              <a:t>Promusicae</a:t>
            </a:r>
            <a:r>
              <a:rPr lang="en-GB" dirty="0"/>
              <a:t> v. Telefonica concerned the refusal of a Spanish internet access provider, Telefónica, to </a:t>
            </a:r>
            <a:r>
              <a:rPr lang="en-GB" b="1" dirty="0"/>
              <a:t>disclose to </a:t>
            </a:r>
            <a:r>
              <a:rPr lang="en-GB" b="1" dirty="0" err="1"/>
              <a:t>Promusicae</a:t>
            </a:r>
            <a:r>
              <a:rPr lang="en-GB" dirty="0"/>
              <a:t>, a non-profit organisation of music producers and publishers of musical and </a:t>
            </a:r>
            <a:r>
              <a:rPr lang="en-GB" dirty="0" err="1"/>
              <a:t>audiovisual</a:t>
            </a:r>
            <a:r>
              <a:rPr lang="en-GB" dirty="0"/>
              <a:t> recordings, </a:t>
            </a:r>
            <a:r>
              <a:rPr lang="en-GB" b="1" dirty="0"/>
              <a:t>the personal data of certain persons whom it provided with internet access services</a:t>
            </a:r>
            <a:r>
              <a:rPr lang="en-GB" dirty="0"/>
              <a:t>.</a:t>
            </a:r>
          </a:p>
        </p:txBody>
      </p:sp>
    </p:spTree>
    <p:extLst>
      <p:ext uri="{BB962C8B-B14F-4D97-AF65-F5344CB8AC3E}">
        <p14:creationId xmlns:p14="http://schemas.microsoft.com/office/powerpoint/2010/main" val="330990527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94D5E-7C9E-A84F-AB6D-D8E19E4490D8}"/>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C7C5DD2-BA1F-A94B-9600-087EC3F9806B}"/>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2201096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EDEC4-D2F7-A443-8A48-9EE4716FD4FE}"/>
              </a:ext>
            </a:extLst>
          </p:cNvPr>
          <p:cNvSpPr>
            <a:spLocks noGrp="1"/>
          </p:cNvSpPr>
          <p:nvPr>
            <p:ph type="title"/>
          </p:nvPr>
        </p:nvSpPr>
        <p:spPr/>
        <p:txBody>
          <a:bodyPr/>
          <a:lstStyle/>
          <a:p>
            <a:r>
              <a:rPr lang="hu-HU" dirty="0" err="1"/>
              <a:t>Concepts</a:t>
            </a:r>
            <a:r>
              <a:rPr lang="hu-HU" dirty="0"/>
              <a:t> of </a:t>
            </a:r>
            <a:r>
              <a:rPr lang="hu-HU" dirty="0" err="1"/>
              <a:t>privacy</a:t>
            </a:r>
            <a:r>
              <a:rPr lang="hu-HU" dirty="0"/>
              <a:t> (3) – Alan Westin</a:t>
            </a:r>
            <a:endParaRPr lang="en-US" dirty="0"/>
          </a:p>
        </p:txBody>
      </p:sp>
      <p:sp>
        <p:nvSpPr>
          <p:cNvPr id="3" name="Content Placeholder 2">
            <a:extLst>
              <a:ext uri="{FF2B5EF4-FFF2-40B4-BE49-F238E27FC236}">
                <a16:creationId xmlns:a16="http://schemas.microsoft.com/office/drawing/2014/main" id="{AD85E6A0-4A7E-F34C-9557-1E38E91E388B}"/>
              </a:ext>
            </a:extLst>
          </p:cNvPr>
          <p:cNvSpPr>
            <a:spLocks noGrp="1"/>
          </p:cNvSpPr>
          <p:nvPr>
            <p:ph idx="1"/>
          </p:nvPr>
        </p:nvSpPr>
        <p:spPr/>
        <p:txBody>
          <a:bodyPr/>
          <a:lstStyle/>
          <a:p>
            <a:r>
              <a:rPr lang="en-US" dirty="0"/>
              <a:t>“Privacy is the claim of individuals, groups or</a:t>
            </a:r>
            <a:r>
              <a:rPr lang="hu-HU" dirty="0"/>
              <a:t> </a:t>
            </a:r>
            <a:r>
              <a:rPr lang="en-US" dirty="0"/>
              <a:t>institutions to determine for themselves when, how,</a:t>
            </a:r>
            <a:r>
              <a:rPr lang="hu-HU" dirty="0"/>
              <a:t> </a:t>
            </a:r>
            <a:r>
              <a:rPr lang="en-US" dirty="0"/>
              <a:t>and to what extent information about them is</a:t>
            </a:r>
            <a:r>
              <a:rPr lang="hu-HU" dirty="0"/>
              <a:t> </a:t>
            </a:r>
            <a:r>
              <a:rPr lang="en-US" dirty="0"/>
              <a:t>communicated to others.”</a:t>
            </a:r>
            <a:endParaRPr lang="hu-HU" dirty="0"/>
          </a:p>
          <a:p>
            <a:r>
              <a:rPr lang="en-US" dirty="0"/>
              <a:t>“Privacy is the voluntary and temporary</a:t>
            </a:r>
            <a:r>
              <a:rPr lang="hu-HU" dirty="0"/>
              <a:t> </a:t>
            </a:r>
            <a:r>
              <a:rPr lang="en-US" dirty="0"/>
              <a:t>withdrawal of a person from the general society</a:t>
            </a:r>
            <a:r>
              <a:rPr lang="hu-HU" dirty="0"/>
              <a:t> </a:t>
            </a:r>
            <a:r>
              <a:rPr lang="en-US" dirty="0"/>
              <a:t>through physical or physiological means, either</a:t>
            </a:r>
            <a:r>
              <a:rPr lang="hu-HU" dirty="0"/>
              <a:t> </a:t>
            </a:r>
            <a:r>
              <a:rPr lang="en-US" dirty="0"/>
              <a:t>in a state of solitude or small-group intimacy or,</a:t>
            </a:r>
            <a:r>
              <a:rPr lang="hu-HU" dirty="0"/>
              <a:t> </a:t>
            </a:r>
            <a:r>
              <a:rPr lang="en-US" dirty="0"/>
              <a:t>when among larger groups, in a condition of</a:t>
            </a:r>
            <a:r>
              <a:rPr lang="hu-HU" dirty="0"/>
              <a:t> </a:t>
            </a:r>
            <a:r>
              <a:rPr lang="en-US" dirty="0"/>
              <a:t>anonymity or reserve.”</a:t>
            </a:r>
          </a:p>
          <a:p>
            <a:endParaRPr lang="en-US" dirty="0"/>
          </a:p>
        </p:txBody>
      </p:sp>
    </p:spTree>
    <p:extLst>
      <p:ext uri="{BB962C8B-B14F-4D97-AF65-F5344CB8AC3E}">
        <p14:creationId xmlns:p14="http://schemas.microsoft.com/office/powerpoint/2010/main" val="1210004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53C20-5185-E941-BA5D-C8CDD6E5760E}"/>
              </a:ext>
            </a:extLst>
          </p:cNvPr>
          <p:cNvSpPr>
            <a:spLocks noGrp="1"/>
          </p:cNvSpPr>
          <p:nvPr>
            <p:ph type="title"/>
          </p:nvPr>
        </p:nvSpPr>
        <p:spPr/>
        <p:txBody>
          <a:bodyPr/>
          <a:lstStyle/>
          <a:p>
            <a:r>
              <a:rPr lang="hu-HU" dirty="0" err="1"/>
              <a:t>Concepts</a:t>
            </a:r>
            <a:r>
              <a:rPr lang="hu-HU" dirty="0"/>
              <a:t> of </a:t>
            </a:r>
            <a:r>
              <a:rPr lang="hu-HU" dirty="0" err="1"/>
              <a:t>privacy</a:t>
            </a:r>
            <a:r>
              <a:rPr lang="hu-HU" dirty="0"/>
              <a:t> (4) – Roger Clarke</a:t>
            </a:r>
            <a:endParaRPr lang="en-US" dirty="0"/>
          </a:p>
        </p:txBody>
      </p:sp>
      <p:sp>
        <p:nvSpPr>
          <p:cNvPr id="3" name="Content Placeholder 2">
            <a:extLst>
              <a:ext uri="{FF2B5EF4-FFF2-40B4-BE49-F238E27FC236}">
                <a16:creationId xmlns:a16="http://schemas.microsoft.com/office/drawing/2014/main" id="{25F40103-67D9-2948-B5F0-31F92FE209B0}"/>
              </a:ext>
            </a:extLst>
          </p:cNvPr>
          <p:cNvSpPr>
            <a:spLocks noGrp="1"/>
          </p:cNvSpPr>
          <p:nvPr>
            <p:ph idx="1"/>
          </p:nvPr>
        </p:nvSpPr>
        <p:spPr/>
        <p:txBody>
          <a:bodyPr/>
          <a:lstStyle/>
          <a:p>
            <a:r>
              <a:rPr lang="en-US" dirty="0"/>
              <a:t>“Privacy is the interest that individuals have in</a:t>
            </a:r>
            <a:r>
              <a:rPr lang="hu-HU" dirty="0"/>
              <a:t> </a:t>
            </a:r>
            <a:r>
              <a:rPr lang="en-US" dirty="0"/>
              <a:t>sustaining a ‘personal space’, free from interference by</a:t>
            </a:r>
            <a:r>
              <a:rPr lang="hu-HU" dirty="0"/>
              <a:t> </a:t>
            </a:r>
            <a:r>
              <a:rPr lang="en-US" dirty="0"/>
              <a:t>other people and </a:t>
            </a:r>
            <a:r>
              <a:rPr lang="en-US" dirty="0" err="1"/>
              <a:t>organisations</a:t>
            </a:r>
            <a:r>
              <a:rPr lang="en-US" dirty="0"/>
              <a:t>.”</a:t>
            </a:r>
            <a:endParaRPr lang="hu-HU" dirty="0"/>
          </a:p>
          <a:p>
            <a:r>
              <a:rPr lang="en-US" dirty="0"/>
              <a:t>Dimensions of privacy:</a:t>
            </a:r>
            <a:endParaRPr lang="hu-HU" dirty="0"/>
          </a:p>
          <a:p>
            <a:pPr lvl="1"/>
            <a:r>
              <a:rPr lang="en-US" dirty="0"/>
              <a:t>Privacy of the person</a:t>
            </a:r>
            <a:endParaRPr lang="hu-HU" dirty="0"/>
          </a:p>
          <a:p>
            <a:pPr lvl="1"/>
            <a:r>
              <a:rPr lang="en-US" dirty="0"/>
              <a:t>Privacy of personal behavior</a:t>
            </a:r>
            <a:endParaRPr lang="hu-HU" dirty="0"/>
          </a:p>
          <a:p>
            <a:pPr lvl="1"/>
            <a:r>
              <a:rPr lang="en-US" dirty="0"/>
              <a:t>Privacy of personal communications</a:t>
            </a:r>
            <a:endParaRPr lang="hu-HU" dirty="0"/>
          </a:p>
          <a:p>
            <a:pPr lvl="1"/>
            <a:r>
              <a:rPr lang="en-US" dirty="0"/>
              <a:t>Privacy of personal data</a:t>
            </a:r>
            <a:endParaRPr lang="hu-HU" dirty="0"/>
          </a:p>
          <a:p>
            <a:pPr lvl="1"/>
            <a:r>
              <a:rPr lang="en-US" dirty="0"/>
              <a:t>Privacy of personal experience [2013]</a:t>
            </a:r>
          </a:p>
          <a:p>
            <a:endParaRPr lang="en-US" dirty="0"/>
          </a:p>
          <a:p>
            <a:endParaRPr lang="en-US" dirty="0"/>
          </a:p>
        </p:txBody>
      </p:sp>
    </p:spTree>
    <p:extLst>
      <p:ext uri="{BB962C8B-B14F-4D97-AF65-F5344CB8AC3E}">
        <p14:creationId xmlns:p14="http://schemas.microsoft.com/office/powerpoint/2010/main" val="12819135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2136000" y="1690688"/>
            <a:ext cx="7920000" cy="4668780"/>
          </a:xfrm>
          <a:prstGeom prst="rect">
            <a:avLst/>
          </a:prstGeom>
        </p:spPr>
      </p:pic>
      <p:sp>
        <p:nvSpPr>
          <p:cNvPr id="4" name="Title 1">
            <a:extLst>
              <a:ext uri="{FF2B5EF4-FFF2-40B4-BE49-F238E27FC236}">
                <a16:creationId xmlns:a16="http://schemas.microsoft.com/office/drawing/2014/main" id="{F2632F42-8284-A14F-B5C6-6B2FEAAAEFC6}"/>
              </a:ext>
            </a:extLst>
          </p:cNvPr>
          <p:cNvSpPr txBox="1">
            <a:spLocks/>
          </p:cNvSpPr>
          <p:nvPr/>
        </p:nvSpPr>
        <p:spPr>
          <a:xfrm>
            <a:off x="838200" y="365125"/>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hu-HU" dirty="0" err="1"/>
              <a:t>Concepts</a:t>
            </a:r>
            <a:r>
              <a:rPr lang="hu-HU" dirty="0"/>
              <a:t> of </a:t>
            </a:r>
            <a:r>
              <a:rPr lang="hu-HU" dirty="0" err="1"/>
              <a:t>privacy</a:t>
            </a:r>
            <a:r>
              <a:rPr lang="hu-HU" dirty="0"/>
              <a:t> (5) – </a:t>
            </a:r>
            <a:r>
              <a:rPr lang="hu-HU" dirty="0" err="1"/>
              <a:t>Koops</a:t>
            </a:r>
            <a:r>
              <a:rPr lang="hu-HU" dirty="0"/>
              <a:t> </a:t>
            </a:r>
            <a:r>
              <a:rPr lang="hu-HU" dirty="0" err="1"/>
              <a:t>et.al</a:t>
            </a:r>
            <a:r>
              <a:rPr lang="hu-HU" dirty="0"/>
              <a:t>.</a:t>
            </a:r>
            <a:endParaRPr lang="en-US" dirty="0"/>
          </a:p>
        </p:txBody>
      </p:sp>
    </p:spTree>
    <p:extLst>
      <p:ext uri="{BB962C8B-B14F-4D97-AF65-F5344CB8AC3E}">
        <p14:creationId xmlns:p14="http://schemas.microsoft.com/office/powerpoint/2010/main" val="12904058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10544</TotalTime>
  <Words>9534</Words>
  <Application>Microsoft Macintosh PowerPoint</Application>
  <PresentationFormat>Widescreen</PresentationFormat>
  <Paragraphs>912</Paragraphs>
  <Slides>63</Slides>
  <Notes>56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63</vt:i4>
      </vt:variant>
    </vt:vector>
  </HeadingPairs>
  <TitlesOfParts>
    <vt:vector size="69" baseType="lpstr">
      <vt:lpstr>Arial</vt:lpstr>
      <vt:lpstr>Calibri</vt:lpstr>
      <vt:lpstr>Calibri Light</vt:lpstr>
      <vt:lpstr>Courier New</vt:lpstr>
      <vt:lpstr>Verdana</vt:lpstr>
      <vt:lpstr>Office Theme</vt:lpstr>
      <vt:lpstr>STAR</vt:lpstr>
      <vt:lpstr>PowerPoint Presentation</vt:lpstr>
      <vt:lpstr>Table of contents</vt:lpstr>
      <vt:lpstr>1. Concepts of privacy</vt:lpstr>
      <vt:lpstr>Concepts of privacy (1)</vt:lpstr>
      <vt:lpstr>Concepts of privacy (2) - William Prosser</vt:lpstr>
      <vt:lpstr>Concepts of privacy (3) – Alan Westin</vt:lpstr>
      <vt:lpstr>Concepts of privacy (4) – Roger Clarke</vt:lpstr>
      <vt:lpstr>PowerPoint Presentation</vt:lpstr>
      <vt:lpstr>Questions?</vt:lpstr>
      <vt:lpstr>Table of contents</vt:lpstr>
      <vt:lpstr>2. The right to privacy in human right catalogues</vt:lpstr>
      <vt:lpstr>Human right catalogues (1) - Overview</vt:lpstr>
      <vt:lpstr>Human right catalogues (2) - UDHR</vt:lpstr>
      <vt:lpstr>Human right catalogues (3) - ECHR</vt:lpstr>
      <vt:lpstr>Human right catalogues (4) - CFR</vt:lpstr>
      <vt:lpstr>Human right catalogues (5) - CFR</vt:lpstr>
      <vt:lpstr>Human right catalogues (6) ECHR and the CFR</vt:lpstr>
      <vt:lpstr>Human rights catalogues (7) - national legal framework</vt:lpstr>
      <vt:lpstr>Questions?</vt:lpstr>
      <vt:lpstr>Table of contents</vt:lpstr>
      <vt:lpstr>3. The Council of Europe and EU framework</vt:lpstr>
      <vt:lpstr>Council of Europe</vt:lpstr>
      <vt:lpstr>Sectoral documents of Council of Europe</vt:lpstr>
      <vt:lpstr>European Union</vt:lpstr>
      <vt:lpstr>Sectoral documents of the European Union</vt:lpstr>
      <vt:lpstr>Questions?</vt:lpstr>
      <vt:lpstr>Table of contents</vt:lpstr>
      <vt:lpstr>4. The EU data protection regime – the GDPR </vt:lpstr>
      <vt:lpstr>4. The EU data protection regime – the GDPR  </vt:lpstr>
      <vt:lpstr>PowerPoint Presentation</vt:lpstr>
      <vt:lpstr>Guidelines and best practices </vt:lpstr>
      <vt:lpstr>Object of regulation</vt:lpstr>
      <vt:lpstr>Scope of the GDPR</vt:lpstr>
      <vt:lpstr>Scope of national law</vt:lpstr>
      <vt:lpstr>PowerPoint Presentation</vt:lpstr>
      <vt:lpstr>Questions?</vt:lpstr>
      <vt:lpstr>Table of contents</vt:lpstr>
      <vt:lpstr>5. The notion of personal data</vt:lpstr>
      <vt:lpstr>What is “personal data”?</vt:lpstr>
      <vt:lpstr>PowerPoint Presentation</vt:lpstr>
      <vt:lpstr>PowerPoint Presentation</vt:lpstr>
      <vt:lpstr>Special categories of personal data (sensitive data)</vt:lpstr>
      <vt:lpstr>Special categories of personal data  (2)</vt:lpstr>
      <vt:lpstr>Genetic data</vt:lpstr>
      <vt:lpstr>Biometric data</vt:lpstr>
      <vt:lpstr>Processing of personal data</vt:lpstr>
      <vt:lpstr>Controller</vt:lpstr>
      <vt:lpstr>Questions?</vt:lpstr>
      <vt:lpstr>Table of contents</vt:lpstr>
      <vt:lpstr>6. Principles of processing personal data</vt:lpstr>
      <vt:lpstr>GDPR Principles in Processing Personal Data</vt:lpstr>
      <vt:lpstr>PowerPoint Presentation</vt:lpstr>
      <vt:lpstr>PowerPoint Presentation</vt:lpstr>
      <vt:lpstr>Questions?</vt:lpstr>
      <vt:lpstr>Table of contents</vt:lpstr>
      <vt:lpstr>7. Related rights and concepts</vt:lpstr>
      <vt:lpstr>Related rights and concepts  - freedom of expression</vt:lpstr>
      <vt:lpstr>Related rights and concepts  - freedom of expression</vt:lpstr>
      <vt:lpstr>Related rights and concepts – access to documents</vt:lpstr>
      <vt:lpstr>Related rights and concepts – freedom of arts and sciences</vt:lpstr>
      <vt:lpstr>Related rights and concepts – Protection of property</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dc:title>
  <dc:creator>Istvan Mate BOROCZ</dc:creator>
  <cp:lastModifiedBy>Istvan Mate BOROCZ</cp:lastModifiedBy>
  <cp:revision>105</cp:revision>
  <dcterms:created xsi:type="dcterms:W3CDTF">2018-09-21T13:09:50Z</dcterms:created>
  <dcterms:modified xsi:type="dcterms:W3CDTF">2018-10-23T10:09:46Z</dcterms:modified>
</cp:coreProperties>
</file>